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sldIdLst>
    <p:sldId id="262" r:id="rId6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4F1309"/>
    <a:srgbClr val="6B1C0E"/>
    <a:srgbClr val="852313"/>
    <a:srgbClr val="DF0F1F"/>
    <a:srgbClr val="716436"/>
    <a:srgbClr val="FFF37B"/>
    <a:srgbClr val="BFBFBF"/>
    <a:srgbClr val="AA0E07"/>
    <a:srgbClr val="D6140A"/>
    <a:srgbClr val="800A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2453" y="38"/>
      </p:cViewPr>
      <p:guideLst>
        <p:guide orient="horz" pos="3168"/>
        <p:guide pos="244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4"/>
            <a:ext cx="6606540" cy="21560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2DD6-0193-524A-9C43-D6EC3BC618B5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58EB-8429-324B-8D05-F16DB76436D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c" descr="Confidential"/>
          <p:cNvSpPr txBox="1"/>
          <p:nvPr userDrawn="1"/>
        </p:nvSpPr>
        <p:spPr>
          <a:xfrm>
            <a:off x="0" y="9842500"/>
            <a:ext cx="77724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i="0" u="none" baseline="0" smtClean="0">
                <a:solidFill>
                  <a:srgbClr val="FF0000"/>
                </a:solidFill>
                <a:latin typeface="arial" panose="020B0604020202020204" pitchFamily="34" charset="0"/>
              </a:rPr>
              <a:t>Confidential</a:t>
            </a:r>
            <a:endParaRPr lang="en-US" sz="1000" b="1" i="0" u="none" baseline="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55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2DD6-0193-524A-9C43-D6EC3BC618B5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58EB-8429-324B-8D05-F16DB76436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3"/>
            <a:ext cx="1748790" cy="85822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3"/>
            <a:ext cx="5116830" cy="85822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2DD6-0193-524A-9C43-D6EC3BC618B5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58EB-8429-324B-8D05-F16DB76436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7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2DD6-0193-524A-9C43-D6EC3BC618B5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58EB-8429-324B-8D05-F16DB76436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85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2DD6-0193-524A-9C43-D6EC3BC618B5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58EB-8429-324B-8D05-F16DB76436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3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346961"/>
            <a:ext cx="3432810" cy="66380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346961"/>
            <a:ext cx="3432810" cy="66380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2DD6-0193-524A-9C43-D6EC3BC618B5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58EB-8429-324B-8D05-F16DB76436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2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9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9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2DD6-0193-524A-9C43-D6EC3BC618B5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58EB-8429-324B-8D05-F16DB76436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51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2DD6-0193-524A-9C43-D6EC3BC618B5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58EB-8429-324B-8D05-F16DB76436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45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2DD6-0193-524A-9C43-D6EC3BC618B5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58EB-8429-324B-8D05-F16DB76436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99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0473"/>
            <a:ext cx="255706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400474"/>
            <a:ext cx="4344988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2104814"/>
            <a:ext cx="255706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2DD6-0193-524A-9C43-D6EC3BC618B5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58EB-8429-324B-8D05-F16DB76436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31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0"/>
            <a:ext cx="4663440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7"/>
            <a:ext cx="4663440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6"/>
            <a:ext cx="4663440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2DD6-0193-524A-9C43-D6EC3BC618B5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58EB-8429-324B-8D05-F16DB76436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6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1"/>
            <a:ext cx="6995160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52DD6-0193-524A-9C43-D6EC3BC618B5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D58EB-8429-324B-8D05-F16DB76436D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c" descr="Confidential"/>
          <p:cNvSpPr txBox="1"/>
          <p:nvPr userDrawn="1"/>
        </p:nvSpPr>
        <p:spPr>
          <a:xfrm>
            <a:off x="0" y="9842500"/>
            <a:ext cx="77724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i="0" u="none" baseline="0" smtClean="0">
                <a:solidFill>
                  <a:srgbClr val="FF0000"/>
                </a:solidFill>
                <a:latin typeface="arial" panose="020B0604020202020204" pitchFamily="34" charset="0"/>
              </a:rPr>
              <a:t>Confidential</a:t>
            </a:r>
            <a:endParaRPr lang="en-US" sz="1000" b="1" i="0" u="none" baseline="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08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1660" y="1703651"/>
            <a:ext cx="6571580" cy="17316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F0F1F"/>
              </a:solidFill>
            </a:endParaRPr>
          </a:p>
        </p:txBody>
      </p:sp>
      <p:pic>
        <p:nvPicPr>
          <p:cNvPr id="3" name="Picture 2" descr="Logo_Symbol_White_Cropped.eps"/>
          <p:cNvPicPr>
            <a:picLocks noChangeAspect="1"/>
          </p:cNvPicPr>
          <p:nvPr/>
        </p:nvPicPr>
        <p:blipFill>
          <a:blip r:embed="rId2" cstate="email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919" y="1703651"/>
            <a:ext cx="2987548" cy="17316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2707" y="1748622"/>
            <a:ext cx="5418493" cy="6924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/>
          <a:p>
            <a:r>
              <a:rPr lang="en-US" sz="3900" b="1" spc="150" dirty="0">
                <a:ln w="1143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$</a:t>
            </a:r>
            <a:r>
              <a:rPr lang="en-US" sz="3900" b="1" spc="150" dirty="0" smtClean="0">
                <a:ln w="1143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2.3MM </a:t>
            </a:r>
            <a:r>
              <a:rPr lang="en-US" sz="2400" b="1" spc="150" dirty="0" smtClean="0">
                <a:ln w="1143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Indulgent Messaging</a:t>
            </a:r>
            <a:endParaRPr lang="en-US" sz="2400" b="1" spc="150" dirty="0">
              <a:ln w="1143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Arial narrow"/>
              <a:cs typeface="Arial narrow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5570" y="2542347"/>
            <a:ext cx="1910430" cy="81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55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MEDIA</a:t>
            </a:r>
            <a:r>
              <a:rPr lang="en-US" sz="25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/>
            </a:r>
            <a:br>
              <a:rPr lang="en-US" sz="25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</a:br>
            <a:r>
              <a:rPr lang="en-US" sz="2200" spc="17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REACHING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977952" y="2638071"/>
            <a:ext cx="45432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36MM </a:t>
            </a:r>
            <a:r>
              <a:rPr lang="en-US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WOMEN </a:t>
            </a:r>
            <a:r>
              <a:rPr lang="en-US" sz="2800" b="1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25-54</a:t>
            </a:r>
            <a:endParaRPr lang="en-US" sz="2000" b="1" spc="100" dirty="0">
              <a:solidFill>
                <a:schemeClr val="tx1">
                  <a:lumMod val="65000"/>
                  <a:lumOff val="35000"/>
                </a:schemeClr>
              </a:solidFill>
              <a:latin typeface="Arial narrow"/>
              <a:cs typeface="Arial narrow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61297" y="2440370"/>
            <a:ext cx="4807706" cy="0"/>
          </a:xfrm>
          <a:prstGeom prst="line">
            <a:avLst/>
          </a:prstGeom>
          <a:ln w="63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75817" y="8640029"/>
            <a:ext cx="0" cy="482001"/>
          </a:xfrm>
          <a:prstGeom prst="line">
            <a:avLst/>
          </a:prstGeom>
          <a:ln w="63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7457" y="4990909"/>
            <a:ext cx="36472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Original Irish Cream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ear-round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indulgence using dessert recipe videos on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Food Envy &amp; VT inspiring consumers 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62697" y="2621280"/>
            <a:ext cx="0" cy="621197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952840" y="1169733"/>
            <a:ext cx="2947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rial narrow"/>
                <a:cs typeface="Arial narrow"/>
              </a:rPr>
              <a:t>APRIL – JUNE  2018</a:t>
            </a:r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>
          <a:xfrm>
            <a:off x="301660" y="4069618"/>
            <a:ext cx="5151300" cy="0"/>
          </a:xfrm>
          <a:prstGeom prst="line">
            <a:avLst/>
          </a:prstGeom>
          <a:ln w="101600" cmpd="sng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01660" y="3583967"/>
            <a:ext cx="5489540" cy="0"/>
          </a:xfrm>
          <a:prstGeom prst="line">
            <a:avLst/>
          </a:prstGeom>
          <a:ln w="101600" cmpd="sng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Baileys Irish Cream Logo HR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285" y="179567"/>
            <a:ext cx="3653905" cy="1359732"/>
          </a:xfrm>
          <a:prstGeom prst="rect">
            <a:avLst/>
          </a:prstGeom>
        </p:spPr>
      </p:pic>
      <p:pic>
        <p:nvPicPr>
          <p:cNvPr id="6" name="Picture 5" descr="Logo_Symbol_Gold_2.eps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539" y="5090420"/>
            <a:ext cx="198918" cy="169777"/>
          </a:xfrm>
          <a:prstGeom prst="rect">
            <a:avLst/>
          </a:prstGeom>
        </p:spPr>
      </p:pic>
      <p:pic>
        <p:nvPicPr>
          <p:cNvPr id="69" name="Picture 68" descr="Logo_Symbol_Gold_2.eps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522" y="5897468"/>
            <a:ext cx="198918" cy="169777"/>
          </a:xfrm>
          <a:prstGeom prst="rect">
            <a:avLst/>
          </a:prstGeom>
        </p:spPr>
      </p:pic>
      <p:pic>
        <p:nvPicPr>
          <p:cNvPr id="47" name="Picture 46" descr="facebook-transparent-logo-png-0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471" y="9143458"/>
            <a:ext cx="312810" cy="31281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86540" y="3628630"/>
            <a:ext cx="5157220" cy="3770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50" b="1" spc="-20" dirty="0">
                <a:latin typeface="Arial narrow"/>
                <a:cs typeface="Arial narrow"/>
              </a:rPr>
              <a:t>DIGITAL/SOCIAL/SEARCH </a:t>
            </a:r>
            <a:r>
              <a:rPr lang="en-US" sz="1850" b="1" spc="-20" dirty="0">
                <a:solidFill>
                  <a:srgbClr val="852313"/>
                </a:solidFill>
                <a:latin typeface="Arial narrow"/>
                <a:cs typeface="Arial narrow"/>
              </a:rPr>
              <a:t> </a:t>
            </a:r>
            <a:r>
              <a:rPr lang="en-US" sz="1850" b="1" dirty="0">
                <a:solidFill>
                  <a:srgbClr val="852313"/>
                </a:solidFill>
                <a:latin typeface="Arial narrow"/>
                <a:cs typeface="Arial narrow"/>
              </a:rPr>
              <a:t>|  </a:t>
            </a:r>
            <a:r>
              <a:rPr lang="en-US" sz="1850" b="1" spc="-30" dirty="0">
                <a:latin typeface="Arial narrow"/>
                <a:cs typeface="Arial narrow"/>
              </a:rPr>
              <a:t>$</a:t>
            </a:r>
            <a:r>
              <a:rPr lang="en-US" sz="1850" b="1" spc="-30" dirty="0" smtClean="0">
                <a:latin typeface="Arial narrow"/>
                <a:cs typeface="Arial narrow"/>
              </a:rPr>
              <a:t>1.96MM</a:t>
            </a:r>
            <a:endParaRPr lang="en-US" sz="1850" b="1" spc="-30" dirty="0">
              <a:latin typeface="Arial narrow"/>
              <a:cs typeface="Arial narrow"/>
            </a:endParaRPr>
          </a:p>
        </p:txBody>
      </p:sp>
      <p:pic>
        <p:nvPicPr>
          <p:cNvPr id="51" name="Picture 4" descr="http://www.haynerlibrary.org/media/com_ohanah/attachments/1318671544-Pinterest%20and%20Twitter%20icons.jpg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584921" y="9141711"/>
            <a:ext cx="303972" cy="32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ttp://static.wixstatic.com/media/072926_61d5659295fa44b28e02590c20064970.gif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54536" y="9143110"/>
            <a:ext cx="308415" cy="32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343BFAC1-3F0E-410D-8683-408634A6D163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9072" y="5275748"/>
            <a:ext cx="857583" cy="853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7" name="Picture 6" descr="image003">
            <a:extLst>
              <a:ext uri="{FF2B5EF4-FFF2-40B4-BE49-F238E27FC236}">
                <a16:creationId xmlns:a16="http://schemas.microsoft.com/office/drawing/2014/main" xmlns="" id="{C674EEBB-5102-4334-AB60-AD27EE8D4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35162" y="6291823"/>
            <a:ext cx="832836" cy="11344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xmlns="" id="{E78041D9-E1E0-4990-BF38-0A44A2E426CC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9552" y="4232272"/>
            <a:ext cx="863749" cy="869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2" name="Rectangle 61"/>
          <p:cNvSpPr/>
          <p:nvPr/>
        </p:nvSpPr>
        <p:spPr>
          <a:xfrm>
            <a:off x="99644" y="9817390"/>
            <a:ext cx="5531011" cy="20005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spcBef>
                <a:spcPts val="500"/>
              </a:spcBef>
            </a:pPr>
            <a:r>
              <a:rPr lang="en-GB" sz="700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Source:  1 – CARAT Media investment as of 1/12/18, Reach based on estimate</a:t>
            </a:r>
            <a:endParaRPr lang="en-US" sz="700" dirty="0"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6927" y="9459377"/>
            <a:ext cx="3702050" cy="4095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charset="0"/>
                <a:ea typeface="Geneva" charset="0"/>
                <a:cs typeface="Geneva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charset="0"/>
                <a:ea typeface="Geneva" charset="0"/>
                <a:cs typeface="Geneva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charset="0"/>
                <a:ea typeface="Geneva" charset="0"/>
                <a:cs typeface="Geneva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charset="0"/>
                <a:ea typeface="Geneva" charset="0"/>
                <a:cs typeface="Geneva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charset="0"/>
                <a:ea typeface="Geneva" charset="0"/>
                <a:cs typeface="Genev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Geneva" charset="0"/>
                <a:cs typeface="Genev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Geneva" charset="0"/>
                <a:cs typeface="Genev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Geneva" charset="0"/>
                <a:cs typeface="Genev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Geneva" charset="0"/>
                <a:cs typeface="Geneva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sz="1200" dirty="0">
                <a:solidFill>
                  <a:srgbClr val="856750"/>
                </a:solidFill>
                <a:latin typeface="Calibri" charset="0"/>
              </a:rPr>
              <a:t>PLEASE DRINK RESPONSIBLY</a:t>
            </a:r>
          </a:p>
          <a:p>
            <a:pPr eaLnBrk="1" hangingPunct="1">
              <a:lnSpc>
                <a:spcPct val="130000"/>
              </a:lnSpc>
            </a:pPr>
            <a:r>
              <a:rPr lang="en-US" sz="600" dirty="0">
                <a:solidFill>
                  <a:srgbClr val="856750"/>
                </a:solidFill>
                <a:latin typeface="Calibri" charset="0"/>
              </a:rPr>
              <a:t>BAILEYS Irish Cream Liqueur. 17% Alc/Vol. Imported by Paddington, Ltd., Norwalk, CT.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36404FE5-726B-4F29-8BE9-48A95D569126}"/>
              </a:ext>
            </a:extLst>
          </p:cNvPr>
          <p:cNvCxnSpPr>
            <a:cxnSpLocks/>
          </p:cNvCxnSpPr>
          <p:nvPr/>
        </p:nvCxnSpPr>
        <p:spPr>
          <a:xfrm>
            <a:off x="310860" y="8054458"/>
            <a:ext cx="4958143" cy="0"/>
          </a:xfrm>
          <a:prstGeom prst="line">
            <a:avLst/>
          </a:prstGeom>
          <a:ln w="101600" cmpd="sng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251F8F45-EBFC-4916-981B-4E8768D8E384}"/>
              </a:ext>
            </a:extLst>
          </p:cNvPr>
          <p:cNvCxnSpPr>
            <a:cxnSpLocks/>
          </p:cNvCxnSpPr>
          <p:nvPr/>
        </p:nvCxnSpPr>
        <p:spPr>
          <a:xfrm>
            <a:off x="310860" y="7623892"/>
            <a:ext cx="4823000" cy="0"/>
          </a:xfrm>
          <a:prstGeom prst="line">
            <a:avLst/>
          </a:prstGeom>
          <a:ln w="101600" cmpd="sng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AEB4712-B199-46D7-8EAC-47B22F0F1D28}"/>
              </a:ext>
            </a:extLst>
          </p:cNvPr>
          <p:cNvSpPr txBox="1"/>
          <p:nvPr/>
        </p:nvSpPr>
        <p:spPr>
          <a:xfrm>
            <a:off x="295740" y="7635504"/>
            <a:ext cx="5157220" cy="3770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50" b="1" spc="-20" dirty="0">
                <a:latin typeface="Arial narrow"/>
                <a:cs typeface="Arial narrow"/>
              </a:rPr>
              <a:t>PRINT </a:t>
            </a:r>
            <a:r>
              <a:rPr lang="en-US" sz="1850" b="1" dirty="0">
                <a:solidFill>
                  <a:srgbClr val="852313"/>
                </a:solidFill>
                <a:latin typeface="Arial narrow"/>
                <a:cs typeface="Arial narrow"/>
              </a:rPr>
              <a:t>|  </a:t>
            </a:r>
            <a:r>
              <a:rPr lang="en-US" sz="1850" b="1" spc="-30" dirty="0">
                <a:latin typeface="Arial narrow"/>
                <a:cs typeface="Arial narrow"/>
              </a:rPr>
              <a:t>$</a:t>
            </a:r>
            <a:r>
              <a:rPr lang="en-US" sz="1850" b="1" spc="-30" dirty="0" smtClean="0">
                <a:latin typeface="Arial narrow"/>
                <a:cs typeface="Arial narrow"/>
              </a:rPr>
              <a:t>300 THOUSAND</a:t>
            </a:r>
            <a:endParaRPr lang="en-US" sz="1850" b="1" spc="-30" dirty="0">
              <a:latin typeface="Arial narrow"/>
              <a:cs typeface="Arial narrow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C8C9E4E-6EDE-42C2-9A73-7F1D5336D4EC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9606" y="9143458"/>
            <a:ext cx="321357" cy="32135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75B855E-FAA3-4CE6-9696-B76BB1DDF006}"/>
              </a:ext>
            </a:extLst>
          </p:cNvPr>
          <p:cNvSpPr txBox="1"/>
          <p:nvPr/>
        </p:nvSpPr>
        <p:spPr>
          <a:xfrm>
            <a:off x="534076" y="8134594"/>
            <a:ext cx="374174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Almande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Placement of Almande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 leading women’s life and health print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publications, Glamour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Women’s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Health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Picture 45" descr="Logo_Symbol_Gold_2.eps">
            <a:extLst>
              <a:ext uri="{FF2B5EF4-FFF2-40B4-BE49-F238E27FC236}">
                <a16:creationId xmlns:a16="http://schemas.microsoft.com/office/drawing/2014/main" xmlns="" id="{23234954-0D4B-4683-BB9F-173EDE17B3A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138" y="8220984"/>
            <a:ext cx="198918" cy="1697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1A5DE0B-FD63-4A06-BE96-9CB2A632909D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144" y="9146638"/>
            <a:ext cx="564147" cy="3268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9B908BA-6D66-4202-91B2-6E38568DD71B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134" y="9145695"/>
            <a:ext cx="356420" cy="329778"/>
          </a:xfrm>
          <a:prstGeom prst="rect">
            <a:avLst/>
          </a:prstGeom>
        </p:spPr>
      </p:pic>
      <p:pic>
        <p:nvPicPr>
          <p:cNvPr id="1026" name="Picture 2" descr="Image result for google logo png">
            <a:extLst>
              <a:ext uri="{FF2B5EF4-FFF2-40B4-BE49-F238E27FC236}">
                <a16:creationId xmlns:a16="http://schemas.microsoft.com/office/drawing/2014/main" xmlns="" id="{ED14FAF9-5458-4421-88D0-D14FB85FF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6510" y="9085225"/>
            <a:ext cx="455813" cy="45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756F8386-4AA5-4183-AF38-4CFA87668651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6635" y="8892803"/>
            <a:ext cx="702631" cy="950929"/>
          </a:xfrm>
          <a:prstGeom prst="rect">
            <a:avLst/>
          </a:prstGeom>
          <a:ln w="1270">
            <a:solidFill>
              <a:schemeClr val="bg1">
                <a:lumMod val="65000"/>
              </a:schemeClr>
            </a:solidFill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3413EF57-8F77-4D77-8229-D6F6E546C36D}"/>
              </a:ext>
            </a:extLst>
          </p:cNvPr>
          <p:cNvSpPr txBox="1"/>
          <p:nvPr/>
        </p:nvSpPr>
        <p:spPr>
          <a:xfrm>
            <a:off x="542161" y="5814618"/>
            <a:ext cx="34876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Minis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mini” moments on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Instagram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Facebook &amp;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Twitter inviting consumers to enjoy a small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treat </a:t>
            </a:r>
          </a:p>
        </p:txBody>
      </p:sp>
      <p:pic>
        <p:nvPicPr>
          <p:cNvPr id="42" name="Picture 41" descr="Logo_Symbol_Gold_2.eps">
            <a:extLst>
              <a:ext uri="{FF2B5EF4-FFF2-40B4-BE49-F238E27FC236}">
                <a16:creationId xmlns:a16="http://schemas.microsoft.com/office/drawing/2014/main" xmlns="" id="{B31DC062-0963-4742-B65F-599850DCF38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995" y="6785982"/>
            <a:ext cx="198918" cy="16977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C916C982-296B-4988-B92A-B2BF41EFA151}"/>
              </a:ext>
            </a:extLst>
          </p:cNvPr>
          <p:cNvSpPr txBox="1"/>
          <p:nvPr/>
        </p:nvSpPr>
        <p:spPr>
          <a:xfrm>
            <a:off x="529982" y="6698472"/>
            <a:ext cx="34876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Paid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Search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to surround drinking occasions such as Mother’s Day, through search terms including 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“Mother’s Day Cocktails”, Mother’s Day Recipes”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etc. </a:t>
            </a:r>
            <a:endParaRPr lang="en-US" sz="11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Picture 43" descr="Logo_Symbol_Gold_2.eps">
            <a:extLst>
              <a:ext uri="{FF2B5EF4-FFF2-40B4-BE49-F238E27FC236}">
                <a16:creationId xmlns:a16="http://schemas.microsoft.com/office/drawing/2014/main" xmlns="" id="{0962345E-A02F-4306-A297-E82E0BD93B2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089" y="4243061"/>
            <a:ext cx="198918" cy="16977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0C45D041-59AC-4B22-A56B-8EDD299B0829}"/>
              </a:ext>
            </a:extLst>
          </p:cNvPr>
          <p:cNvSpPr txBox="1"/>
          <p:nvPr/>
        </p:nvSpPr>
        <p:spPr>
          <a:xfrm>
            <a:off x="534075" y="4166568"/>
            <a:ext cx="367540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Almande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Dairy-free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and light indulgence messages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on Instagram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Facebook,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Pinterest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with video on Hulu </a:t>
            </a:r>
            <a:endParaRPr lang="en-US" sz="11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17A42BE-1EF9-4A47-AFFD-E9BE95DA888D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8666" y="8307218"/>
            <a:ext cx="1080337" cy="140533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9379" y="109436"/>
            <a:ext cx="3321368" cy="1013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5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Url xmlns="ee4ef4d0-3d13-4856-945f-979e28360ee2">
      <Url>https://diageo.sharepoint.com/sites/uscustmktg/_layouts/15/DocIdRedir.aspx?ID=RJ743FM47V4V-1073575464-79</Url>
      <Description>RJ743FM47V4V-1073575464-79</Description>
    </_dlc_DocIdUrl>
    <_dlc_DocIdPersistId xmlns="ee4ef4d0-3d13-4856-945f-979e28360ee2" xsi:nil="true"/>
    <_dlc_DocId xmlns="ee4ef4d0-3d13-4856-945f-979e28360ee2">RJ743FM47V4V-1073575464-79</_dlc_DocId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E29AD9D97F1E4D92E0AD9B32BC2589" ma:contentTypeVersion="0" ma:contentTypeDescription="Create a new document." ma:contentTypeScope="" ma:versionID="df58624b0aadc7de42f8dcf96beb9028">
  <xsd:schema xmlns:xsd="http://www.w3.org/2001/XMLSchema" xmlns:xs="http://www.w3.org/2001/XMLSchema" xmlns:p="http://schemas.microsoft.com/office/2006/metadata/properties" xmlns:ns2="ee4ef4d0-3d13-4856-945f-979e28360ee2" targetNamespace="http://schemas.microsoft.com/office/2006/metadata/properties" ma:root="true" ma:fieldsID="863780d64ee4a8e92ade51566314f68e" ns2:_="">
    <xsd:import namespace="ee4ef4d0-3d13-4856-945f-979e28360ee2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4ef4d0-3d13-4856-945f-979e28360ee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fals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fals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CAF4A9-77C2-469F-9113-38443837F3C5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42924AD7-8037-49F1-8D3C-4CD4A4B781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649F9E-A241-4453-97B5-D26823E94123}">
  <ds:schemaRefs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ee4ef4d0-3d13-4856-945f-979e28360ee2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99BE9716-2A0B-4FFE-8E49-B76B26FBCA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4ef4d0-3d13-4856-945f-979e28360e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151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</vt:lpstr>
      <vt:lpstr>Arial Narrow</vt:lpstr>
      <vt:lpstr>Calibri</vt:lpstr>
      <vt:lpstr>Geneva</vt:lpstr>
      <vt:lpstr>Office Theme</vt:lpstr>
      <vt:lpstr>PowerPoint Presentation</vt:lpstr>
    </vt:vector>
  </TitlesOfParts>
  <Company>AnthemWW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Tracy Whang</dc:creator>
  <cp:lastModifiedBy>Santos, Florencia</cp:lastModifiedBy>
  <cp:revision>133</cp:revision>
  <dcterms:created xsi:type="dcterms:W3CDTF">2017-11-01T18:41:59Z</dcterms:created>
  <dcterms:modified xsi:type="dcterms:W3CDTF">2018-02-01T14:22:13Z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1291cdb4-7e41-4405-bde1-2451f78c0db2</vt:lpwstr>
  </property>
  <property fmtid="{D5CDD505-2E9C-101B-9397-08002B2CF9AE}" pid="3" name="ContentTypeId">
    <vt:lpwstr>0x010100F1E29AD9D97F1E4D92E0AD9B32BC2589</vt:lpwstr>
  </property>
  <property fmtid="{D5CDD505-2E9C-101B-9397-08002B2CF9AE}" pid="4" name="_dlc_DocIdItemGuid">
    <vt:lpwstr>b01402da-645e-4993-92a3-54c99f257018</vt:lpwstr>
  </property>
  <property fmtid="{D5CDD505-2E9C-101B-9397-08002B2CF9AE}" pid="5" name="Information Classification">
    <vt:lpwstr>Confidential</vt:lpwstr>
  </property>
</Properties>
</file>