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62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130D"/>
    <a:srgbClr val="791A13"/>
    <a:srgbClr val="A68B63"/>
    <a:srgbClr val="C6A777"/>
    <a:srgbClr val="962018"/>
    <a:srgbClr val="E8C38A"/>
    <a:srgbClr val="DF0F1F"/>
    <a:srgbClr val="716436"/>
    <a:srgbClr val="FFF37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3048" y="4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Confidential"/>
          <p:cNvSpPr txBox="1"/>
          <p:nvPr userDrawn="1"/>
        </p:nvSpPr>
        <p:spPr>
          <a:xfrm>
            <a:off x="0" y="9842500"/>
            <a:ext cx="77724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FF0000"/>
                </a:solidFill>
                <a:latin typeface="arial" panose="020B0604020202020204" pitchFamily="34" charset="0"/>
              </a:rPr>
              <a:t>Confidential</a:t>
            </a:r>
            <a:endParaRPr lang="en-US" sz="1000" b="1" i="0" u="none" baseline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5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5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2DD6-0193-524A-9C43-D6EC3BC618B5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58EB-8429-324B-8D05-F16DB76436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Confidential"/>
          <p:cNvSpPr txBox="1"/>
          <p:nvPr userDrawn="1"/>
        </p:nvSpPr>
        <p:spPr>
          <a:xfrm>
            <a:off x="0" y="9842500"/>
            <a:ext cx="77724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FF0000"/>
                </a:solidFill>
                <a:latin typeface="arial" panose="020B0604020202020204" pitchFamily="34" charset="0"/>
              </a:rPr>
              <a:t>Confidential</a:t>
            </a:r>
            <a:endParaRPr lang="en-US" sz="1000" b="1" i="0" u="none" baseline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7AE0B587-2136-4D23-BCD8-49A68F149A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6441" y="6205590"/>
            <a:ext cx="934684" cy="505199"/>
          </a:xfrm>
          <a:prstGeom prst="rect">
            <a:avLst/>
          </a:prstGeom>
        </p:spPr>
      </p:pic>
      <p:pic>
        <p:nvPicPr>
          <p:cNvPr id="47" name="Picture 46" descr="BUCH_BRANDPATTERN_1.eps"/>
          <p:cNvPicPr>
            <a:picLocks noChangeAspect="1"/>
          </p:cNvPicPr>
          <p:nvPr/>
        </p:nvPicPr>
        <p:blipFill rotWithShape="1">
          <a:blip r:embed="rId3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618"/>
          <a:stretch/>
        </p:blipFill>
        <p:spPr>
          <a:xfrm>
            <a:off x="16277" y="-1"/>
            <a:ext cx="7772400" cy="100246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1660" y="1495011"/>
            <a:ext cx="6073740" cy="1731635"/>
          </a:xfrm>
          <a:prstGeom prst="rect">
            <a:avLst/>
          </a:prstGeom>
          <a:solidFill>
            <a:srgbClr val="9620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F0F1F"/>
              </a:solidFill>
            </a:endParaRPr>
          </a:p>
        </p:txBody>
      </p:sp>
      <p:pic>
        <p:nvPicPr>
          <p:cNvPr id="6" name="Picture 5" descr="140429_BUCH_SEAL.png"/>
          <p:cNvPicPr>
            <a:picLocks noChangeAspect="1"/>
          </p:cNvPicPr>
          <p:nvPr/>
        </p:nvPicPr>
        <p:blipFill rotWithShape="1">
          <a:blip r:embed="rId4" cstate="email">
            <a:alphaModFix amt="2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791" y="1495011"/>
            <a:ext cx="2714407" cy="17316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56821" y="2737031"/>
            <a:ext cx="3501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00" dirty="0">
                <a:solidFill>
                  <a:srgbClr val="FFFFFF"/>
                </a:solidFill>
                <a:latin typeface="Arial narrow"/>
                <a:cs typeface="Arial narrow"/>
              </a:rPr>
              <a:t>HISPANIC MALES 21-54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235" y="1536790"/>
            <a:ext cx="8013647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r>
              <a:rPr lang="en-US" sz="4400" b="1" spc="150" dirty="0">
                <a:ln w="11430">
                  <a:noFill/>
                </a:ln>
                <a:solidFill>
                  <a:schemeClr val="bg1"/>
                </a:solidFill>
                <a:latin typeface="Arial narrow"/>
                <a:cs typeface="Arial narrow"/>
              </a:rPr>
              <a:t>$961 THOUSAND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570" y="2333707"/>
            <a:ext cx="1919635" cy="81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550" b="1" spc="300" dirty="0">
                <a:solidFill>
                  <a:srgbClr val="FFFFFF"/>
                </a:solidFill>
                <a:latin typeface="Arial narrow"/>
                <a:cs typeface="Arial narrow"/>
              </a:rPr>
              <a:t>MEDIA</a:t>
            </a:r>
            <a:r>
              <a:rPr lang="en-US" sz="2500" spc="300" dirty="0">
                <a:solidFill>
                  <a:srgbClr val="FFFFFF"/>
                </a:solidFill>
                <a:latin typeface="Arial narrow"/>
                <a:cs typeface="Arial narrow"/>
              </a:rPr>
              <a:t/>
            </a:r>
            <a:br>
              <a:rPr lang="en-US" sz="2500" spc="300" dirty="0">
                <a:solidFill>
                  <a:srgbClr val="FFFFFF"/>
                </a:solidFill>
                <a:latin typeface="Arial narrow"/>
                <a:cs typeface="Arial narrow"/>
              </a:rPr>
            </a:br>
            <a:r>
              <a:rPr lang="en-US" sz="2200" spc="170" dirty="0">
                <a:solidFill>
                  <a:srgbClr val="FFFFFF"/>
                </a:solidFill>
                <a:latin typeface="Arial narrow"/>
                <a:cs typeface="Arial narrow"/>
              </a:rPr>
              <a:t>REACHING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9223" y="2202549"/>
            <a:ext cx="33871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100" dirty="0">
                <a:solidFill>
                  <a:srgbClr val="FFFFFF"/>
                </a:solidFill>
                <a:latin typeface="Arial narrow"/>
                <a:cs typeface="Arial narrow"/>
              </a:rPr>
              <a:t>9.8 MILLION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1297" y="2231730"/>
            <a:ext cx="4807706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919" y="4000736"/>
            <a:ext cx="5843189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 err="1">
                <a:latin typeface="Arial narrow"/>
                <a:cs typeface="Arial narrow"/>
              </a:rPr>
              <a:t>Es</a:t>
            </a:r>
            <a:r>
              <a:rPr lang="en-US" sz="1200" b="1" dirty="0">
                <a:latin typeface="Arial narrow"/>
                <a:cs typeface="Arial narrow"/>
              </a:rPr>
              <a:t> Nuestro Momento </a:t>
            </a:r>
            <a:r>
              <a:rPr lang="en-US" sz="1200" dirty="0">
                <a:latin typeface="Arial narrow"/>
                <a:cs typeface="Arial narrow"/>
              </a:rPr>
              <a:t>messaging and content featuring </a:t>
            </a:r>
          </a:p>
          <a:p>
            <a:pPr lvl="0"/>
            <a:r>
              <a:rPr lang="en-US" sz="1200" b="1" dirty="0">
                <a:latin typeface="Arial narrow"/>
                <a:cs typeface="Arial narrow"/>
              </a:rPr>
              <a:t>J </a:t>
            </a:r>
            <a:r>
              <a:rPr lang="en-US" sz="1200" b="1" dirty="0" err="1">
                <a:latin typeface="Arial narrow"/>
                <a:cs typeface="Arial narrow"/>
              </a:rPr>
              <a:t>Balvin</a:t>
            </a:r>
            <a:r>
              <a:rPr lang="en-US" sz="1200" b="1" dirty="0">
                <a:latin typeface="Arial narrow"/>
                <a:cs typeface="Arial narrow"/>
              </a:rPr>
              <a:t> </a:t>
            </a:r>
            <a:r>
              <a:rPr lang="en-US" sz="1200" dirty="0">
                <a:latin typeface="Arial narrow"/>
                <a:cs typeface="Arial narrow"/>
              </a:rPr>
              <a:t>across social media and digital music partners such as Spotify and Soundcloud </a:t>
            </a:r>
          </a:p>
          <a:p>
            <a:pPr lvl="0">
              <a:lnSpc>
                <a:spcPct val="15000"/>
              </a:lnSpc>
            </a:pPr>
            <a:endParaRPr lang="en-US" sz="1200" dirty="0">
              <a:latin typeface="Arial narrow"/>
              <a:cs typeface="Arial narrow"/>
            </a:endParaRPr>
          </a:p>
          <a:p>
            <a:pPr lvl="0">
              <a:lnSpc>
                <a:spcPct val="15000"/>
              </a:lnSpc>
            </a:pPr>
            <a:endParaRPr lang="en-US" sz="1200" dirty="0">
              <a:latin typeface="Arial narrow"/>
              <a:cs typeface="Arial narro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61609" y="2412640"/>
            <a:ext cx="0" cy="621197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17558" y="1071392"/>
            <a:ext cx="294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 narrow"/>
                <a:cs typeface="Arial narrow"/>
              </a:rPr>
              <a:t>APRIL-JUNE 2018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01660" y="3890388"/>
            <a:ext cx="6190580" cy="0"/>
          </a:xfrm>
          <a:prstGeom prst="line">
            <a:avLst/>
          </a:prstGeom>
          <a:ln w="101600" cmpd="sng">
            <a:solidFill>
              <a:srgbClr val="9620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0517" y="7997165"/>
            <a:ext cx="5019640" cy="0"/>
          </a:xfrm>
          <a:prstGeom prst="line">
            <a:avLst/>
          </a:prstGeom>
          <a:ln w="101600" cmpd="sng">
            <a:solidFill>
              <a:srgbClr val="9620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0216" y="7499633"/>
            <a:ext cx="51572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spc="-20" dirty="0">
                <a:latin typeface="Arial narrow"/>
                <a:cs typeface="Arial narrow"/>
              </a:rPr>
              <a:t>PRINT  </a:t>
            </a:r>
            <a:r>
              <a:rPr lang="en-US" sz="2400" b="1" dirty="0">
                <a:solidFill>
                  <a:srgbClr val="962018"/>
                </a:solidFill>
                <a:latin typeface="Arial narrow"/>
                <a:cs typeface="Arial narrow"/>
              </a:rPr>
              <a:t>|</a:t>
            </a:r>
            <a:r>
              <a:rPr lang="en-US" sz="2400" b="1" dirty="0">
                <a:latin typeface="Arial narrow"/>
                <a:cs typeface="Arial narrow"/>
              </a:rPr>
              <a:t>  </a:t>
            </a:r>
            <a:r>
              <a:rPr lang="en-US" sz="2400" b="1" spc="-30" dirty="0">
                <a:latin typeface="Arial narrow"/>
                <a:cs typeface="Arial narrow"/>
              </a:rPr>
              <a:t>$23 THOUSAND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301660" y="3398250"/>
            <a:ext cx="6073740" cy="6487"/>
          </a:xfrm>
          <a:prstGeom prst="line">
            <a:avLst/>
          </a:prstGeom>
          <a:ln w="101600" cmpd="sng">
            <a:solidFill>
              <a:srgbClr val="9620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0517" y="7493134"/>
            <a:ext cx="5256478" cy="0"/>
          </a:xfrm>
          <a:prstGeom prst="line">
            <a:avLst/>
          </a:prstGeom>
          <a:ln w="101600" cmpd="sng">
            <a:solidFill>
              <a:srgbClr val="9620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2177" y="9818924"/>
            <a:ext cx="3433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narrow"/>
                <a:cs typeface="Arial narrow"/>
              </a:rPr>
              <a:t>Source: CARAT Media as of 7/20/17, media subject to change, esti. reach </a:t>
            </a:r>
          </a:p>
        </p:txBody>
      </p:sp>
      <p:pic>
        <p:nvPicPr>
          <p:cNvPr id="2" name="Picture 1" descr="Buchanans_Bottle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0309" y="3540465"/>
            <a:ext cx="2639310" cy="6416321"/>
          </a:xfrm>
          <a:prstGeom prst="rect">
            <a:avLst/>
          </a:prstGeom>
        </p:spPr>
      </p:pic>
      <p:pic>
        <p:nvPicPr>
          <p:cNvPr id="3" name="Picture 2" descr="Buchanans_Log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575" y="361837"/>
            <a:ext cx="5223563" cy="64921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6780" y="4128129"/>
            <a:ext cx="124482" cy="147884"/>
          </a:xfrm>
          <a:prstGeom prst="ellipse">
            <a:avLst/>
          </a:prstGeom>
          <a:solidFill>
            <a:srgbClr val="9620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150803_BUCHS_Red Seal_SMf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311" y="-85010"/>
            <a:ext cx="1679968" cy="16799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19111" y="3398250"/>
            <a:ext cx="6513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spc="-20" dirty="0">
                <a:latin typeface="Arial narrow"/>
                <a:cs typeface="Arial narrow"/>
              </a:rPr>
              <a:t>DIGITAL/SOCIAL/SEARCH  </a:t>
            </a:r>
            <a:r>
              <a:rPr lang="en-US" sz="2400" b="1" dirty="0">
                <a:solidFill>
                  <a:srgbClr val="962018"/>
                </a:solidFill>
                <a:latin typeface="Arial narrow"/>
                <a:cs typeface="Arial narrow"/>
              </a:rPr>
              <a:t>|</a:t>
            </a:r>
            <a:r>
              <a:rPr lang="en-US" sz="2400" b="1" dirty="0">
                <a:latin typeface="Arial narrow"/>
                <a:cs typeface="Arial narrow"/>
              </a:rPr>
              <a:t>  </a:t>
            </a:r>
            <a:r>
              <a:rPr lang="en-US" sz="2400" b="1" spc="-30" dirty="0">
                <a:latin typeface="Arial narrow"/>
                <a:cs typeface="Arial narrow"/>
              </a:rPr>
              <a:t>$938 THOUSAND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3497" y="8100074"/>
            <a:ext cx="2485475" cy="164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latin typeface="Arial narrow"/>
                <a:cs typeface="Arial narrow"/>
              </a:rPr>
              <a:t>Reinforce award winning liquid credentials in popular trade publications with insertions in the April Market Watch issue and the Summer Whisky Advocate issue</a:t>
            </a:r>
          </a:p>
          <a:p>
            <a:pPr lvl="0">
              <a:lnSpc>
                <a:spcPct val="15000"/>
              </a:lnSpc>
            </a:pPr>
            <a:endParaRPr lang="en-US" sz="1600" dirty="0">
              <a:latin typeface="Arial narrow"/>
              <a:cs typeface="Arial narrow"/>
            </a:endParaRPr>
          </a:p>
          <a:p>
            <a:pPr lvl="0">
              <a:lnSpc>
                <a:spcPct val="15000"/>
              </a:lnSpc>
            </a:pP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23970" y="8250702"/>
            <a:ext cx="124482" cy="147884"/>
          </a:xfrm>
          <a:prstGeom prst="ellipse">
            <a:avLst/>
          </a:prstGeom>
          <a:solidFill>
            <a:srgbClr val="9620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575" y="5691547"/>
            <a:ext cx="3624991" cy="1567702"/>
          </a:xfrm>
          <a:prstGeom prst="rect">
            <a:avLst/>
          </a:prstGeom>
        </p:spPr>
      </p:pic>
      <p:pic>
        <p:nvPicPr>
          <p:cNvPr id="61" name="Picture 18" descr="http://thoughtmatter.com/wp-content/uploads/2016/05/instagram_logo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2876" y="5691627"/>
            <a:ext cx="389813" cy="38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http://www.visa-one.com/wp-content/uploads/2016/05/Facebook-icon.jp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4920" y="5702751"/>
            <a:ext cx="367637" cy="3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Image result for google logo 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8530" y="5653844"/>
            <a:ext cx="476721" cy="47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Oval 75"/>
          <p:cNvSpPr/>
          <p:nvPr/>
        </p:nvSpPr>
        <p:spPr>
          <a:xfrm>
            <a:off x="300102" y="4652872"/>
            <a:ext cx="124482" cy="147884"/>
          </a:xfrm>
          <a:prstGeom prst="ellipse">
            <a:avLst/>
          </a:prstGeom>
          <a:solidFill>
            <a:srgbClr val="9620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43830" y="4540780"/>
            <a:ext cx="5843189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latin typeface="Arial narrow"/>
                <a:cs typeface="Arial narrow"/>
              </a:rPr>
              <a:t>Paid Search around Latin Billboards, J Balvin and seasonal drinking occasions (e.g “2018 Latin Billboards” “Cinco de mayo cocktails”, “best summer scotch cocktails)”</a:t>
            </a:r>
          </a:p>
          <a:p>
            <a:pPr lvl="0">
              <a:lnSpc>
                <a:spcPct val="15000"/>
              </a:lnSpc>
            </a:pPr>
            <a:endParaRPr lang="en-US" sz="1200" dirty="0">
              <a:latin typeface="Arial narrow"/>
              <a:cs typeface="Arial narrow"/>
            </a:endParaRPr>
          </a:p>
          <a:p>
            <a:pPr lvl="0">
              <a:lnSpc>
                <a:spcPct val="15000"/>
              </a:lnSpc>
            </a:pPr>
            <a:endParaRPr lang="en-US" sz="1200" dirty="0">
              <a:latin typeface="Arial narrow"/>
              <a:cs typeface="Arial narrow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01" y="9693577"/>
            <a:ext cx="306686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0" algn="l"/>
              </a:tabLst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BUCHANAN’S Blended Scotch Whisky. 40%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/Vol. Imported by Diageo, Norwalk, CT.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3223" y="9568687"/>
            <a:ext cx="2350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 narrow"/>
                <a:cs typeface="Arial narrow"/>
              </a:rPr>
              <a:t>Please Drink Responsibly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814A3A2-BCDA-4287-B5E9-FA46F37F951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3394" y="6156566"/>
            <a:ext cx="494153" cy="4941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C4E1F61-8EF7-47F8-A4F0-7FDBB33002E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0254" y="6663013"/>
            <a:ext cx="1046628" cy="7763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CC622BCA-C41D-4177-854B-E5C274AD3338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8611" y="8275480"/>
            <a:ext cx="1100756" cy="13151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1262" y="5039696"/>
            <a:ext cx="5843189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latin typeface="Arial narrow"/>
                <a:cs typeface="Arial narrow"/>
              </a:rPr>
              <a:t>Support Buchanan’s through media partnerships activating around Soccer </a:t>
            </a:r>
          </a:p>
          <a:p>
            <a:pPr lvl="0">
              <a:lnSpc>
                <a:spcPct val="15000"/>
              </a:lnSpc>
            </a:pPr>
            <a:endParaRPr lang="en-US" sz="1200" dirty="0">
              <a:latin typeface="Arial narrow"/>
              <a:cs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08119" y="5082002"/>
            <a:ext cx="124482" cy="147884"/>
          </a:xfrm>
          <a:prstGeom prst="ellipse">
            <a:avLst/>
          </a:prstGeom>
          <a:solidFill>
            <a:srgbClr val="9620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5830" y="8335550"/>
            <a:ext cx="1007564" cy="125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5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E29AD9D97F1E4D92E0AD9B32BC2589" ma:contentTypeVersion="0" ma:contentTypeDescription="Create a new document." ma:contentTypeScope="" ma:versionID="df58624b0aadc7de42f8dcf96beb9028">
  <xsd:schema xmlns:xsd="http://www.w3.org/2001/XMLSchema" xmlns:xs="http://www.w3.org/2001/XMLSchema" xmlns:p="http://schemas.microsoft.com/office/2006/metadata/properties" xmlns:ns2="ee4ef4d0-3d13-4856-945f-979e28360ee2" targetNamespace="http://schemas.microsoft.com/office/2006/metadata/properties" ma:root="true" ma:fieldsID="863780d64ee4a8e92ade51566314f68e" ns2:_="">
    <xsd:import namespace="ee4ef4d0-3d13-4856-945f-979e28360ee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ef4d0-3d13-4856-945f-979e28360e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fals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Url xmlns="ee4ef4d0-3d13-4856-945f-979e28360ee2">
      <Url>https://diageo.sharepoint.com/sites/uscustmktg/_layouts/15/DocIdRedir.aspx?ID=RJ743FM47V4V-1073575464-81</Url>
      <Description>RJ743FM47V4V-1073575464-81</Description>
    </_dlc_DocIdUrl>
    <_dlc_DocIdPersistId xmlns="ee4ef4d0-3d13-4856-945f-979e28360ee2" xsi:nil="true"/>
    <_dlc_DocId xmlns="ee4ef4d0-3d13-4856-945f-979e28360ee2">RJ743FM47V4V-1073575464-81</_dlc_DocId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15F92F-4E32-44FC-8934-29CAF0000F6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C03F550-3543-4127-9DCC-012F763B83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4ef4d0-3d13-4856-945f-979e28360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F5E559-5211-4CC8-A57F-42B3C493DEE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ee4ef4d0-3d13-4856-945f-979e28360ee2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8CBE4AF-766E-4B4F-BADF-2BA6DE82E1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140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</vt:lpstr>
      <vt:lpstr>Arial narrow</vt:lpstr>
      <vt:lpstr>Arial narrow</vt:lpstr>
      <vt:lpstr>Calibri</vt:lpstr>
      <vt:lpstr>Times New Roman</vt:lpstr>
      <vt:lpstr>Office Theme</vt:lpstr>
      <vt:lpstr>PowerPoint Presentation</vt:lpstr>
    </vt:vector>
  </TitlesOfParts>
  <Company>AnthemWW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Whang</dc:creator>
  <cp:lastModifiedBy>Marullo, Christine</cp:lastModifiedBy>
  <cp:revision>136</cp:revision>
  <dcterms:created xsi:type="dcterms:W3CDTF">2017-11-01T18:41:59Z</dcterms:created>
  <dcterms:modified xsi:type="dcterms:W3CDTF">2018-02-01T18:24:22Z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23297233-b699-4851-bfd6-e22e84813fd1</vt:lpwstr>
  </property>
  <property fmtid="{D5CDD505-2E9C-101B-9397-08002B2CF9AE}" pid="3" name="ContentTypeId">
    <vt:lpwstr>0x010100F1E29AD9D97F1E4D92E0AD9B32BC2589</vt:lpwstr>
  </property>
  <property fmtid="{D5CDD505-2E9C-101B-9397-08002B2CF9AE}" pid="4" name="_dlc_DocIdItemGuid">
    <vt:lpwstr>04a0a956-87db-4353-b302-352aaa8295a8</vt:lpwstr>
  </property>
  <property fmtid="{D5CDD505-2E9C-101B-9397-08002B2CF9AE}" pid="5" name="Information Classification">
    <vt:lpwstr>Confidential</vt:lpwstr>
  </property>
</Properties>
</file>