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62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018"/>
    <a:srgbClr val="AA4121"/>
    <a:srgbClr val="CA4E29"/>
    <a:srgbClr val="DF0F1F"/>
    <a:srgbClr val="716436"/>
    <a:srgbClr val="FFF37B"/>
    <a:srgbClr val="BFBFBF"/>
    <a:srgbClr val="AA0E07"/>
    <a:srgbClr val="D6140A"/>
    <a:srgbClr val="800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958" y="3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Confidential"/>
          <p:cNvSpPr txBox="1"/>
          <p:nvPr userDrawn="1"/>
        </p:nvSpPr>
        <p:spPr>
          <a:xfrm>
            <a:off x="0" y="9842500"/>
            <a:ext cx="77724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>
                <a:solidFill>
                  <a:srgbClr val="FF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25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Confidential"/>
          <p:cNvSpPr txBox="1"/>
          <p:nvPr userDrawn="1"/>
        </p:nvSpPr>
        <p:spPr>
          <a:xfrm>
            <a:off x="0" y="9842500"/>
            <a:ext cx="77724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>
                <a:solidFill>
                  <a:srgbClr val="FF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00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Wood_Text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7772401" cy="100742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660" y="1703651"/>
            <a:ext cx="6530940" cy="1731635"/>
          </a:xfrm>
          <a:prstGeom prst="rect">
            <a:avLst/>
          </a:prstGeom>
          <a:solidFill>
            <a:srgbClr val="CA4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F0F1F"/>
              </a:solidFill>
            </a:endParaRPr>
          </a:p>
        </p:txBody>
      </p:sp>
      <p:pic>
        <p:nvPicPr>
          <p:cNvPr id="2" name="Picture 1" descr="Made_For_Bulleit.png"/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660" y="1703651"/>
            <a:ext cx="3047880" cy="17316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83704" y="2904456"/>
            <a:ext cx="35013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50" spc="100" dirty="0">
                <a:solidFill>
                  <a:srgbClr val="FFFFFF"/>
                </a:solidFill>
                <a:latin typeface="Arial narrow"/>
                <a:cs typeface="Arial narrow"/>
              </a:rPr>
              <a:t>Consumers 21-44</a:t>
            </a:r>
            <a:endParaRPr lang="en-US" sz="2650" b="1" spc="1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617" y="1683106"/>
            <a:ext cx="895732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r>
              <a:rPr lang="en-US" sz="3600" b="1" spc="150" dirty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$600 </a:t>
            </a:r>
            <a:r>
              <a:rPr lang="en-US" sz="3600" b="1" spc="150" dirty="0" smtClean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THOUSAND</a:t>
            </a:r>
            <a:endParaRPr lang="en-US" sz="4800" b="1" spc="150" dirty="0">
              <a:ln w="11430">
                <a:noFill/>
              </a:ln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570" y="2542347"/>
            <a:ext cx="1846930" cy="81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50" b="1" spc="300" dirty="0">
                <a:solidFill>
                  <a:srgbClr val="FFFFFF"/>
                </a:solidFill>
                <a:latin typeface="Arial narrow"/>
                <a:cs typeface="Arial narrow"/>
              </a:rPr>
              <a:t>MEDIA</a:t>
            </a:r>
            <a:r>
              <a:rPr lang="en-US" sz="2500" spc="300" dirty="0">
                <a:solidFill>
                  <a:srgbClr val="FFFFFF"/>
                </a:solidFill>
                <a:latin typeface="Arial narrow"/>
                <a:cs typeface="Arial narrow"/>
              </a:rPr>
              <a:t/>
            </a:r>
            <a:br>
              <a:rPr lang="en-US" sz="2500" spc="300" dirty="0">
                <a:solidFill>
                  <a:srgbClr val="FFFFFF"/>
                </a:solidFill>
                <a:latin typeface="Arial narrow"/>
                <a:cs typeface="Arial narrow"/>
              </a:rPr>
            </a:br>
            <a:r>
              <a:rPr lang="en-US" sz="2200" spc="170" dirty="0">
                <a:solidFill>
                  <a:srgbClr val="FFFFFF"/>
                </a:solidFill>
                <a:latin typeface="Arial narrow"/>
                <a:cs typeface="Arial narrow"/>
              </a:rPr>
              <a:t>REACHING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77389" y="2408907"/>
            <a:ext cx="3387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100" dirty="0">
                <a:solidFill>
                  <a:srgbClr val="FFFFFF"/>
                </a:solidFill>
                <a:latin typeface="Arial narrow"/>
                <a:cs typeface="Arial narrow"/>
              </a:rPr>
              <a:t>8.1 MILLION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1297" y="2440370"/>
            <a:ext cx="480770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087" y="4172167"/>
            <a:ext cx="405527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latin typeface="Arial narrow"/>
                <a:cs typeface="Arial narrow"/>
              </a:rPr>
              <a:t>FRONTIER WORKS</a:t>
            </a:r>
            <a:r>
              <a:rPr lang="en-US" sz="1600" dirty="0">
                <a:latin typeface="Arial narrow"/>
                <a:cs typeface="Arial narrow"/>
              </a:rPr>
              <a:t> Targeted Facebook/Instagram campaign supporting the new exciting Frontier Works initiative called Bottle Rubbing, where artists will be commissioned to repurpose the iconic bottle in a way that has never been done before </a:t>
            </a:r>
          </a:p>
          <a:p>
            <a:pPr lvl="0">
              <a:lnSpc>
                <a:spcPct val="15000"/>
              </a:lnSpc>
            </a:pPr>
            <a:endParaRPr lang="en-US" sz="1600" dirty="0">
              <a:latin typeface="Arial narrow"/>
              <a:cs typeface="Arial narrow"/>
            </a:endParaRPr>
          </a:p>
          <a:p>
            <a:pPr lvl="0"/>
            <a:r>
              <a:rPr lang="en-US" sz="1600" b="1" dirty="0">
                <a:latin typeface="Arial narrow"/>
                <a:cs typeface="Arial narrow"/>
              </a:rPr>
              <a:t>PAID SEARCH AROUND</a:t>
            </a:r>
            <a:r>
              <a:rPr lang="en-US" sz="1600" dirty="0">
                <a:latin typeface="Arial narrow"/>
                <a:cs typeface="Arial narrow"/>
              </a:rPr>
              <a:t>:</a:t>
            </a:r>
          </a:p>
          <a:p>
            <a:pPr lvl="0">
              <a:lnSpc>
                <a:spcPct val="15000"/>
              </a:lnSpc>
            </a:pPr>
            <a:endParaRPr lang="en-US" sz="1600" dirty="0">
              <a:latin typeface="Arial narrow"/>
              <a:cs typeface="Arial narrow"/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Kentucky Derby</a:t>
            </a: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Keywords such as ‘summer bourbon cocktails’, ‘Drinks for Kentucky Derby’</a:t>
            </a: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Summer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lvl="0">
              <a:lnSpc>
                <a:spcPct val="90000"/>
              </a:lnSpc>
            </a:pPr>
            <a:endParaRPr lang="en-US" sz="1600" dirty="0">
              <a:latin typeface="Arial narrow"/>
              <a:cs typeface="Arial narro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787" y="7863373"/>
            <a:ext cx="44481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Arial narrow"/>
                <a:cs typeface="Arial narrow"/>
              </a:rPr>
              <a:t>DRIVING BRAND AWARENESS AND AFFINITY WITH INSERTIONS IN: </a:t>
            </a:r>
            <a:r>
              <a:rPr lang="en-US" sz="1600" dirty="0">
                <a:latin typeface="Arial narrow"/>
                <a:cs typeface="Arial narrow"/>
              </a:rPr>
              <a:t/>
            </a:r>
            <a:br>
              <a:rPr lang="en-US" sz="1600" dirty="0">
                <a:latin typeface="Arial narrow"/>
                <a:cs typeface="Arial narrow"/>
              </a:rPr>
            </a:br>
            <a:endParaRPr lang="en-US" sz="1600" dirty="0">
              <a:latin typeface="Arial narrow"/>
              <a:cs typeface="Arial narrow"/>
            </a:endParaRPr>
          </a:p>
          <a:p>
            <a:pPr lvl="0"/>
            <a:endParaRPr lang="en-US" sz="1600" dirty="0">
              <a:latin typeface="Arial narrow"/>
              <a:cs typeface="Arial narrow"/>
            </a:endParaRPr>
          </a:p>
          <a:p>
            <a:endParaRPr lang="en-US" sz="1600" dirty="0"/>
          </a:p>
          <a:p>
            <a:pPr lvl="0"/>
            <a:r>
              <a:rPr lang="en-US" sz="1600" dirty="0">
                <a:latin typeface="Arial narrow"/>
                <a:cs typeface="Arial narrow"/>
              </a:rPr>
              <a:t/>
            </a:r>
            <a:br>
              <a:rPr lang="en-US" sz="1600" dirty="0">
                <a:latin typeface="Arial narrow"/>
                <a:cs typeface="Arial narrow"/>
              </a:rPr>
            </a:br>
            <a:endParaRPr lang="en-US" sz="1600" dirty="0">
              <a:latin typeface="Arial narrow"/>
              <a:cs typeface="Arial narro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65237" y="2621280"/>
            <a:ext cx="0" cy="62119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73717" y="1320055"/>
            <a:ext cx="294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narrow"/>
                <a:cs typeface="Arial narrow"/>
              </a:rPr>
              <a:t>APRIL-JUNE 2018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01660" y="4069981"/>
            <a:ext cx="5019640" cy="0"/>
          </a:xfrm>
          <a:prstGeom prst="line">
            <a:avLst/>
          </a:prstGeom>
          <a:ln w="101600" cmpd="sng">
            <a:solidFill>
              <a:srgbClr val="CA4E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0324" y="7828661"/>
            <a:ext cx="5019640" cy="0"/>
          </a:xfrm>
          <a:prstGeom prst="line">
            <a:avLst/>
          </a:prstGeom>
          <a:ln w="101600" cmpd="sng">
            <a:solidFill>
              <a:srgbClr val="CA4E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778" y="3597073"/>
            <a:ext cx="4797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/>
                <a:cs typeface="Arial narrow"/>
              </a:rPr>
              <a:t>DIGITAL/SOCIAL/SEARCH </a:t>
            </a:r>
            <a:r>
              <a:rPr lang="en-US" sz="2400" b="1" dirty="0">
                <a:solidFill>
                  <a:srgbClr val="CA4E29"/>
                </a:solidFill>
                <a:latin typeface="Arial narrow"/>
                <a:cs typeface="Arial narrow"/>
              </a:rPr>
              <a:t>|</a:t>
            </a:r>
            <a:r>
              <a:rPr lang="en-US" sz="2400" b="1" dirty="0">
                <a:latin typeface="Arial narrow"/>
                <a:cs typeface="Arial narrow"/>
              </a:rPr>
              <a:t>  $578K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7262" y="7334391"/>
            <a:ext cx="51572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-20" dirty="0">
                <a:latin typeface="Arial narrow"/>
                <a:cs typeface="Arial narrow"/>
              </a:rPr>
              <a:t>PRINT  </a:t>
            </a:r>
            <a:r>
              <a:rPr lang="en-US" sz="2400" b="1" dirty="0">
                <a:solidFill>
                  <a:srgbClr val="CA4E29"/>
                </a:solidFill>
                <a:latin typeface="Arial narrow"/>
                <a:cs typeface="Arial narrow"/>
              </a:rPr>
              <a:t>|</a:t>
            </a:r>
            <a:r>
              <a:rPr lang="en-US" sz="2400" b="1" dirty="0">
                <a:latin typeface="Arial narrow"/>
                <a:cs typeface="Arial narrow"/>
              </a:rPr>
              <a:t>  </a:t>
            </a:r>
            <a:r>
              <a:rPr lang="en-US" sz="2400" b="1" spc="-30" dirty="0">
                <a:latin typeface="Arial narrow"/>
                <a:cs typeface="Arial narrow"/>
              </a:rPr>
              <a:t>$23 THOUSAND (+171% vs.LY)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01660" y="3584330"/>
            <a:ext cx="5489540" cy="0"/>
          </a:xfrm>
          <a:prstGeom prst="line">
            <a:avLst/>
          </a:prstGeom>
          <a:ln w="101600" cmpd="sng">
            <a:solidFill>
              <a:srgbClr val="CA4E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0324" y="7324630"/>
            <a:ext cx="5019640" cy="0"/>
          </a:xfrm>
          <a:prstGeom prst="line">
            <a:avLst/>
          </a:prstGeom>
          <a:ln w="101600" cmpd="sng">
            <a:solidFill>
              <a:srgbClr val="CA4E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751" y="9790440"/>
            <a:ext cx="23503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narrow"/>
                <a:cs typeface="Arial narrow"/>
              </a:rPr>
              <a:t>Source: CARAT Media as of 7/20/17 </a:t>
            </a:r>
          </a:p>
        </p:txBody>
      </p:sp>
      <p:pic>
        <p:nvPicPr>
          <p:cNvPr id="11" name="Picture 10" descr="Bulleit Bottle Shot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5225" y="2150772"/>
            <a:ext cx="3440991" cy="8149414"/>
          </a:xfrm>
          <a:prstGeom prst="rect">
            <a:avLst/>
          </a:prstGeom>
        </p:spPr>
      </p:pic>
      <p:pic>
        <p:nvPicPr>
          <p:cNvPr id="14" name="Picture 13" descr="syphon2 (1)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411" y="171426"/>
            <a:ext cx="3393370" cy="1362128"/>
          </a:xfrm>
          <a:prstGeom prst="rect">
            <a:avLst/>
          </a:prstGeom>
        </p:spPr>
      </p:pic>
      <p:pic>
        <p:nvPicPr>
          <p:cNvPr id="3" name="Picture 2" descr="BB_BW_044D.eps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377" t="25254" r="45149" b="26332"/>
          <a:stretch/>
        </p:blipFill>
        <p:spPr>
          <a:xfrm>
            <a:off x="332722" y="4259671"/>
            <a:ext cx="276142" cy="92221"/>
          </a:xfrm>
          <a:prstGeom prst="rect">
            <a:avLst/>
          </a:prstGeom>
        </p:spPr>
      </p:pic>
      <p:pic>
        <p:nvPicPr>
          <p:cNvPr id="48" name="Picture 47" descr="BB_BW_044D.eps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377" t="25254" r="45149" b="26332"/>
          <a:stretch/>
        </p:blipFill>
        <p:spPr>
          <a:xfrm>
            <a:off x="333137" y="7999198"/>
            <a:ext cx="276142" cy="92221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2976305" y="6799384"/>
            <a:ext cx="986735" cy="442181"/>
            <a:chOff x="4832786" y="2458561"/>
            <a:chExt cx="2034299" cy="927926"/>
          </a:xfrm>
        </p:grpSpPr>
        <p:pic>
          <p:nvPicPr>
            <p:cNvPr id="51" name="Picture 18" descr="http://thoughtmatter.com/wp-content/uploads/2016/05/instagram_logo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786" y="2459433"/>
              <a:ext cx="927054" cy="927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0" descr="http://www.visa-one.com/wp-content/uploads/2016/05/Facebook-icon.jp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031" y="2458561"/>
              <a:ext cx="927054" cy="92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442" y="6887391"/>
            <a:ext cx="1070518" cy="3600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3764" y="6572023"/>
            <a:ext cx="1012108" cy="2358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787" y="8487975"/>
            <a:ext cx="38862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-Whisky Advocate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-Market Watch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- Whiskey Fest DC </a:t>
            </a:r>
            <a:endParaRPr lang="en-US" sz="1600" dirty="0"/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26009" y="9654417"/>
            <a:ext cx="1616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9pPr>
          </a:lstStyle>
          <a:p>
            <a:pPr algn="r" eaLnBrk="1" hangingPunct="1"/>
            <a:r>
              <a:rPr lang="en-US" sz="700" dirty="0">
                <a:latin typeface="Arial Narrow" panose="020B0606020202030204" pitchFamily="34" charset="0"/>
              </a:rPr>
              <a:t>The Bulleit Distilling Co., Lawrenceburg, IN.</a:t>
            </a:r>
          </a:p>
          <a:p>
            <a:pPr algn="r" eaLnBrk="1" hangingPunct="1"/>
            <a:endParaRPr lang="en-US" sz="700" dirty="0">
              <a:latin typeface="Arial Narrow" panose="020B0606020202030204" pitchFamily="34" charset="0"/>
            </a:endParaRP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49562" y="9537174"/>
            <a:ext cx="1050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9pPr>
          </a:lstStyle>
          <a:p>
            <a:pPr algn="r" eaLnBrk="1" hangingPunct="1"/>
            <a:r>
              <a:rPr lang="en-US" sz="700" dirty="0">
                <a:latin typeface="Arial Narrow" panose="020B0606020202030204" pitchFamily="34" charset="0"/>
              </a:rPr>
              <a:t>Please Drink Responsibly.</a:t>
            </a:r>
          </a:p>
          <a:p>
            <a:pPr algn="r" eaLnBrk="1" hangingPunct="1"/>
            <a:endParaRPr lang="en-US" sz="7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751" y="9395740"/>
            <a:ext cx="23503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narrow"/>
                <a:cs typeface="Arial narrow"/>
              </a:rPr>
              <a:t>*Media Subject to Change, Estimated Reach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702123-C871-4F64-927F-4B63BDFF7C01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77" y="8682397"/>
            <a:ext cx="1101016" cy="1315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368C8C2-721F-4E1F-941D-6AAB84985AC0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939" y="8729912"/>
            <a:ext cx="929491" cy="1235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DD7386D-D28A-4865-BCE0-0798C78AC50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1549" y="6189727"/>
            <a:ext cx="786876" cy="10494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E856250-3BC6-4C32-816F-6C04F1C94B9A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629" y="6239031"/>
            <a:ext cx="527748" cy="527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295669" y="1809493"/>
            <a:ext cx="8010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150" dirty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Driving Brand </a:t>
            </a:r>
            <a:r>
              <a:rPr lang="en-US" b="1" spc="150" dirty="0" smtClean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Awareness</a:t>
            </a:r>
          </a:p>
          <a:p>
            <a:pPr algn="r"/>
            <a:endParaRPr lang="en-US" b="1" spc="150" dirty="0">
              <a:ln w="11430">
                <a:noFill/>
              </a:ln>
              <a:solidFill>
                <a:schemeClr val="bg1"/>
              </a:solidFill>
              <a:latin typeface="Arial narrow"/>
              <a:cs typeface="Arial narrow"/>
            </a:endParaRPr>
          </a:p>
          <a:p>
            <a:pPr algn="r"/>
            <a:r>
              <a:rPr lang="en-US" b="1" spc="150" dirty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endParaRPr lang="en-US" sz="4800" b="1" spc="150" dirty="0">
              <a:ln w="11430">
                <a:noFill/>
              </a:ln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18" y="2119255"/>
            <a:ext cx="6692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150" dirty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through Seasonal Occasions &amp; Frontier Works initiative</a:t>
            </a:r>
            <a:endParaRPr lang="en-US" sz="4800" b="1" spc="150" dirty="0">
              <a:ln w="11430">
                <a:noFill/>
              </a:ln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323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29AD9D97F1E4D92E0AD9B32BC2589" ma:contentTypeVersion="0" ma:contentTypeDescription="Create a new document." ma:contentTypeScope="" ma:versionID="df58624b0aadc7de42f8dcf96beb9028">
  <xsd:schema xmlns:xsd="http://www.w3.org/2001/XMLSchema" xmlns:xs="http://www.w3.org/2001/XMLSchema" xmlns:p="http://schemas.microsoft.com/office/2006/metadata/properties" xmlns:ns2="ee4ef4d0-3d13-4856-945f-979e28360ee2" targetNamespace="http://schemas.microsoft.com/office/2006/metadata/properties" ma:root="true" ma:fieldsID="863780d64ee4a8e92ade51566314f68e" ns2:_="">
    <xsd:import namespace="ee4ef4d0-3d13-4856-945f-979e28360e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ef4d0-3d13-4856-945f-979e28360e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Url xmlns="ee4ef4d0-3d13-4856-945f-979e28360ee2">
      <Url>https://diageo.sharepoint.com/sites/uscustmktg/_layouts/15/DocIdRedir.aspx?ID=RJ743FM47V4V-1073575464-80</Url>
      <Description>RJ743FM47V4V-1073575464-80</Description>
    </_dlc_DocIdUrl>
    <_dlc_DocIdPersistId xmlns="ee4ef4d0-3d13-4856-945f-979e28360ee2" xsi:nil="true"/>
    <_dlc_DocId xmlns="ee4ef4d0-3d13-4856-945f-979e28360ee2">RJ743FM47V4V-1073575464-80</_dlc_DocId>
  </documentManagement>
</p:properties>
</file>

<file path=customXml/itemProps1.xml><?xml version="1.0" encoding="utf-8"?>
<ds:datastoreItem xmlns:ds="http://schemas.openxmlformats.org/officeDocument/2006/customXml" ds:itemID="{A3F1E934-B2D7-4CF2-9B1C-1C0FE9B7DC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ef4d0-3d13-4856-945f-979e28360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EFB1CD-BCCA-4BB2-A9FF-6516EA9726E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D64CF1-8886-4C5E-AD04-B1C8B73392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C61F7E1-7161-4958-B644-A8B14D20158B}">
  <ds:schemaRefs>
    <ds:schemaRef ds:uri="ee4ef4d0-3d13-4856-945f-979e28360ee2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138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</vt:lpstr>
      <vt:lpstr>Arial Narrow</vt:lpstr>
      <vt:lpstr>Arial Narrow</vt:lpstr>
      <vt:lpstr>Calibri</vt:lpstr>
      <vt:lpstr>Geneva</vt:lpstr>
      <vt:lpstr>Office Theme</vt:lpstr>
      <vt:lpstr>PowerPoint Presentation</vt:lpstr>
    </vt:vector>
  </TitlesOfParts>
  <Company>AnthemWW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Whang</dc:creator>
  <cp:lastModifiedBy>Santos, Florencia</cp:lastModifiedBy>
  <cp:revision>136</cp:revision>
  <dcterms:created xsi:type="dcterms:W3CDTF">2017-11-01T18:41:59Z</dcterms:created>
  <dcterms:modified xsi:type="dcterms:W3CDTF">2018-02-01T14:24:44Z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0f224188-cc1e-48e1-a606-21b84490f883</vt:lpwstr>
  </property>
  <property fmtid="{D5CDD505-2E9C-101B-9397-08002B2CF9AE}" pid="3" name="ContentTypeId">
    <vt:lpwstr>0x010100F1E29AD9D97F1E4D92E0AD9B32BC2589</vt:lpwstr>
  </property>
  <property fmtid="{D5CDD505-2E9C-101B-9397-08002B2CF9AE}" pid="4" name="_dlc_DocIdItemGuid">
    <vt:lpwstr>1981f1b7-03f3-4b6d-b973-941c50110ff8</vt:lpwstr>
  </property>
  <property fmtid="{D5CDD505-2E9C-101B-9397-08002B2CF9AE}" pid="5" name="Information Classification">
    <vt:lpwstr>Confidential</vt:lpwstr>
  </property>
</Properties>
</file>