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4" r:id="rId2"/>
    <p:sldId id="497" r:id="rId3"/>
    <p:sldId id="494" r:id="rId4"/>
    <p:sldId id="500" r:id="rId5"/>
    <p:sldId id="499" r:id="rId6"/>
    <p:sldId id="496" r:id="rId7"/>
    <p:sldId id="495" r:id="rId8"/>
    <p:sldId id="5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8C2A"/>
    <a:srgbClr val="47A832"/>
    <a:srgbClr val="CFD6DC"/>
    <a:srgbClr val="000000"/>
    <a:srgbClr val="576A7F"/>
    <a:srgbClr val="2C3945"/>
    <a:srgbClr val="C92F3E"/>
    <a:srgbClr val="ED3645"/>
    <a:srgbClr val="0C4DA9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1" autoAdjust="0"/>
    <p:restoredTop sz="99203" autoAdjust="0"/>
  </p:normalViewPr>
  <p:slideViewPr>
    <p:cSldViewPr>
      <p:cViewPr>
        <p:scale>
          <a:sx n="150" d="100"/>
          <a:sy n="150" d="100"/>
        </p:scale>
        <p:origin x="512" y="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10/06/2016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100" y="2174875"/>
            <a:ext cx="7772400" cy="71437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3200" b="0" i="0">
                <a:solidFill>
                  <a:srgbClr val="0099CC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Presentation Title (Title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50" y="2914650"/>
            <a:ext cx="7105650" cy="37147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8800" y="6413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58875" y="3603625"/>
            <a:ext cx="7159625" cy="396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lvl="0"/>
            <a:r>
              <a:rPr lang="en-US" dirty="0" smtClean="0"/>
              <a:t>For Company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7625" y="4619625"/>
            <a:ext cx="7048500" cy="904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Presenters/authors</a:t>
            </a:r>
          </a:p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Canoe Ventures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10/06/2016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10/06/2016</a:t>
            </a:fld>
            <a:endParaRPr lang="en-JM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38400" cy="6883400"/>
          </a:xfrm>
          <a:prstGeom prst="rect">
            <a:avLst/>
          </a:prstGeom>
          <a:solidFill>
            <a:srgbClr val="363D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19400" y="12446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69201" y="624001"/>
            <a:ext cx="899999" cy="899999"/>
          </a:xfrm>
          <a:prstGeom prst="ellipse">
            <a:avLst/>
          </a:prstGeom>
          <a:noFill/>
          <a:ln>
            <a:solidFill>
              <a:srgbClr val="42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39724" y="69452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10/06/2016</a:t>
            </a:fld>
            <a:endParaRPr lang="en-JM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470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9470E5-F634-443A-AA79-AAF32FFFEDDA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69213CF-9261-4AD7-BDC8-B86648E51819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9456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33680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36322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47904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50546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10/06/2016</a:t>
            </a:fld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2026920"/>
            <a:ext cx="2286000" cy="304800"/>
          </a:xfrm>
          <a:prstGeom prst="rect">
            <a:avLst/>
          </a:prstGeom>
          <a:solidFill>
            <a:srgbClr val="CFD6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2026920"/>
            <a:ext cx="2286000" cy="304800"/>
          </a:xfrm>
          <a:prstGeom prst="rect">
            <a:avLst/>
          </a:prstGeom>
          <a:solidFill>
            <a:srgbClr val="576A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2026920"/>
            <a:ext cx="2286000" cy="3048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2026920"/>
            <a:ext cx="2286000" cy="304800"/>
          </a:xfrm>
          <a:prstGeom prst="rect">
            <a:avLst/>
          </a:prstGeom>
          <a:solidFill>
            <a:srgbClr val="2C3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331720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331720"/>
            <a:ext cx="2286000" cy="1746251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0C2D860D-967D-4BD9-A37F-189CE2836843}" type="datetime1">
              <a:rPr lang="en-JM" smtClean="0"/>
              <a:t>10/06/2016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71600" y="0"/>
            <a:ext cx="7467600" cy="114300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32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71600" y="1143000"/>
            <a:ext cx="7467600" cy="48641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AED2"/>
              </a:buClr>
              <a:buSzTx/>
              <a:buFont typeface="Arial"/>
              <a:buChar char="•"/>
              <a:tabLst/>
              <a:defRPr sz="2800" b="0" i="0">
                <a:solidFill>
                  <a:srgbClr val="33414A"/>
                </a:solidFill>
                <a:latin typeface="Gill Sans Light"/>
                <a:cs typeface="Gill Sans Light"/>
              </a:defRPr>
            </a:lvl1pPr>
            <a:lvl2pPr marL="742950" indent="-285750">
              <a:spcBef>
                <a:spcPts val="0"/>
              </a:spcBef>
              <a:buClr>
                <a:srgbClr val="35AED2"/>
              </a:buClr>
              <a:buSzPct val="60000"/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2pPr>
            <a:lvl3pPr marL="11430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3pPr>
            <a:lvl4pPr marL="16002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000" b="0" i="0">
                <a:solidFill>
                  <a:srgbClr val="33414A"/>
                </a:solidFill>
                <a:latin typeface="Gill Sans Light"/>
                <a:cs typeface="Gill Sans Light"/>
              </a:defRPr>
            </a:lvl4pPr>
            <a:lvl5pPr marL="20574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1800" b="0" i="0">
                <a:solidFill>
                  <a:srgbClr val="33414A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 sz="1100" b="0" i="0">
                <a:solidFill>
                  <a:srgbClr val="86888E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fld id="{E9D0D826-075B-4277-81C1-7C2B779AE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C547C458-496C-434C-A570-E4D6360DAA32}" type="datetime1">
              <a:rPr lang="en-JM" smtClean="0"/>
              <a:t>10/06/2016</a:t>
            </a:fld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482600"/>
            <a:ext cx="350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129540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CD66C3F-13B1-47BF-B150-BDBD3EDFB8C5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D4629C2-BE85-4169-82AB-464DF7657AE2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84200"/>
            <a:ext cx="3810000" cy="1143000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CF31F37-9B96-4D7C-B7B5-43F72EAFD648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728359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4252362"/>
            <a:ext cx="24384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4953001"/>
            <a:ext cx="24384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413004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1447800"/>
            <a:ext cx="381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74DCCC9-5783-4D49-8445-B294FED8C3D2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803400"/>
            <a:ext cx="4267200" cy="386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1" y="3337160"/>
            <a:ext cx="2994025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1" y="2921001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334000" y="4749800"/>
            <a:ext cx="2743200" cy="508000"/>
          </a:xfrm>
          <a:prstGeom prst="roundRect">
            <a:avLst>
              <a:gd name="adj" fmla="val 16667"/>
            </a:avLst>
          </a:prstGeom>
          <a:solidFill>
            <a:srgbClr val="424C5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7A83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221398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24C53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7B8F9D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5FEE2C5-825C-409B-BBE1-69B1FFBF2DDD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1" y="2281704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4300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9" y="2870200"/>
            <a:ext cx="408198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71652" y="2654401"/>
            <a:ext cx="2019095" cy="2015999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572001" y="42418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10/06/2016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81783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7" y="21166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73317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10/06/2016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21467"/>
            <a:ext cx="2987675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43001" y="2116667"/>
            <a:ext cx="2459037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1300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2616203"/>
            <a:ext cx="3924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92100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4756154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4451353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10/06/2016</a:t>
            </a:fld>
            <a:endParaRPr lang="en-JM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8229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3764429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644062" y="4582787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25"/>
          </p:nvPr>
        </p:nvSpPr>
        <p:spPr>
          <a:xfrm>
            <a:off x="3387325" y="4582851"/>
            <a:ext cx="830950" cy="8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206726" y="4582851"/>
            <a:ext cx="830951" cy="8279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0" y="64008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4850" y="4656662"/>
            <a:ext cx="7772400" cy="432843"/>
          </a:xfr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Section Title (Title Caps)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11650"/>
            <a:ext cx="7105650" cy="33655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Title: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C0E4627-DE2B-4CA6-BB37-D8B7D7229481}" type="datetime1">
              <a:rPr lang="en-JM" smtClean="0"/>
              <a:t>10/06/2016</a:t>
            </a:fld>
            <a:endParaRPr lang="en-JM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7453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2763602" y="220560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47964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68538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4" y="4248149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4487334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BB94B3F8-6268-4052-B0FB-448A863636EB}" type="datetime1">
              <a:rPr lang="en-JM" smtClean="0"/>
              <a:t>10/06/2016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6D98FCD-D03E-42F2-9B1E-C43514318C53}" type="datetime1">
              <a:rPr lang="en-JM" smtClean="0"/>
              <a:t>10/06/2016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649B-2A43-49A7-B9FD-0460FA7E8E17}" type="datetime1">
              <a:rPr lang="en-JM" smtClean="0"/>
              <a:t>10/06/2016</a:t>
            </a:fld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10/06/2016</a:t>
            </a:fld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2667000"/>
            <a:ext cx="3124200" cy="20574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52650"/>
            <a:ext cx="2552878" cy="3562350"/>
          </a:xfrm>
          <a:prstGeom prst="rect">
            <a:avLst/>
          </a:prstGeom>
        </p:spPr>
      </p:pic>
      <p:sp>
        <p:nvSpPr>
          <p:cNvPr id="13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05200" y="2533650"/>
            <a:ext cx="1956816" cy="236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10/06/2016</a:t>
            </a:fld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717800"/>
            <a:ext cx="3429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2413000"/>
            <a:ext cx="2286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41529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41530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48513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48514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99733"/>
            <a:ext cx="2590800" cy="3615267"/>
          </a:xfrm>
          <a:prstGeom prst="rect">
            <a:avLst/>
          </a:prstGeom>
        </p:spPr>
      </p:pic>
      <p:sp>
        <p:nvSpPr>
          <p:cNvPr id="14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2480733"/>
            <a:ext cx="1981200" cy="2438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10/06/2016</a:t>
            </a:fld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937001"/>
            <a:ext cx="23622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4648200"/>
            <a:ext cx="25908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446867"/>
            <a:ext cx="3429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2108200"/>
            <a:ext cx="23622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19128"/>
            <a:ext cx="1752600" cy="3314872"/>
          </a:xfrm>
          <a:prstGeom prst="rect">
            <a:avLst/>
          </a:prstGeom>
        </p:spPr>
      </p:pic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23" name="Picture 2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9128"/>
            <a:ext cx="1752600" cy="3314872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10/06/2016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EB838B13-6924-4206-A10C-A3EC8F991326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JM" smtClean="0"/>
              <a:t>10/06/2016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D8CED22-1324-420F-9DDB-486C9C86AD19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10/06/2016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03401"/>
            <a:ext cx="2671762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10/06/2016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54752"/>
            <a:ext cx="44196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2259552"/>
            <a:ext cx="3657600" cy="220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55AFD0F-5A60-4362-A3AE-D1E505CB00FF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10/06/2016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g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8496300" y="850900"/>
            <a:ext cx="914400" cy="3810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9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828800" y="6400800"/>
            <a:ext cx="5615956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2015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649" r:id="rId4"/>
    <p:sldLayoutId id="2147483679" r:id="rId5"/>
    <p:sldLayoutId id="2147483650" r:id="rId6"/>
    <p:sldLayoutId id="2147483706" r:id="rId7"/>
    <p:sldLayoutId id="2147483688" r:id="rId8"/>
    <p:sldLayoutId id="2147483684" r:id="rId9"/>
    <p:sldLayoutId id="2147483708" r:id="rId10"/>
    <p:sldLayoutId id="2147483683" r:id="rId11"/>
    <p:sldLayoutId id="2147483703" r:id="rId12"/>
    <p:sldLayoutId id="2147483704" r:id="rId13"/>
    <p:sldLayoutId id="2147483705" r:id="rId14"/>
    <p:sldLayoutId id="2147483680" r:id="rId15"/>
    <p:sldLayoutId id="2147483681" r:id="rId16"/>
    <p:sldLayoutId id="2147483677" r:id="rId17"/>
    <p:sldLayoutId id="2147483709" r:id="rId18"/>
    <p:sldLayoutId id="2147483690" r:id="rId19"/>
    <p:sldLayoutId id="2147483675" r:id="rId20"/>
    <p:sldLayoutId id="2147483671" r:id="rId21"/>
    <p:sldLayoutId id="2147483691" r:id="rId22"/>
    <p:sldLayoutId id="2147483669" r:id="rId23"/>
    <p:sldLayoutId id="2147483667" r:id="rId24"/>
    <p:sldLayoutId id="2147483663" r:id="rId25"/>
    <p:sldLayoutId id="2147483662" r:id="rId26"/>
    <p:sldLayoutId id="2147483702" r:id="rId27"/>
    <p:sldLayoutId id="2147483661" r:id="rId28"/>
    <p:sldLayoutId id="2147483710" r:id="rId29"/>
    <p:sldLayoutId id="2147483660" r:id="rId30"/>
    <p:sldLayoutId id="2147483651" r:id="rId31"/>
    <p:sldLayoutId id="2147483652" r:id="rId32"/>
    <p:sldLayoutId id="2147483653" r:id="rId33"/>
    <p:sldLayoutId id="2147483654" r:id="rId34"/>
    <p:sldLayoutId id="2147483700" r:id="rId35"/>
    <p:sldLayoutId id="2147483699" r:id="rId36"/>
    <p:sldLayoutId id="2147483698" r:id="rId37"/>
    <p:sldLayoutId id="2147483697" r:id="rId38"/>
    <p:sldLayoutId id="2147483695" r:id="rId39"/>
    <p:sldLayoutId id="2147483655" r:id="rId4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58ED5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290"/>
            <a:ext cx="9144000" cy="5759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1220" y="5904203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Jason </a:t>
            </a:r>
            <a:r>
              <a:rPr lang="en-JM" sz="900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Canney</a:t>
            </a:r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JM" sz="90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VP Architecture</a:t>
            </a:r>
            <a:endParaRPr lang="en-JM" sz="9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5461462"/>
            <a:ext cx="2781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1050" dirty="0" smtClean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User Driven Advertising</a:t>
            </a:r>
            <a:endParaRPr lang="en-JM" sz="1050" dirty="0">
              <a:solidFill>
                <a:schemeClr val="bg1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7962" y="5904203"/>
            <a:ext cx="102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July </a:t>
            </a:r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1, 2016</a:t>
            </a:r>
            <a:endParaRPr lang="en-JM" sz="9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248400" y="5809790"/>
            <a:ext cx="2630181" cy="0"/>
          </a:xfrm>
          <a:prstGeom prst="line">
            <a:avLst/>
          </a:prstGeom>
          <a:ln w="9525" cmpd="sng">
            <a:solidFill>
              <a:srgbClr val="576A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5369130"/>
            <a:ext cx="2466623" cy="7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Concept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Allow consumers to influence their advertising experience versus traditional advertising which decided for them by advertisers</a:t>
            </a:r>
            <a:endParaRPr lang="en-US" sz="24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solution leverages a “the consumer knows what they like” approach versus the tradition advertiser “I know what the consumer likes” approach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Leverage a consumer’s existing social media tool of choice to influence advertising that consumer sees on their television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User Driven Advertising to the Television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The Consumer Experience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has already been using a service like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to identify what they “like”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is offered by their cable operator to link their cable account to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account so that they will start to receive television Ads that are based on what they “like”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sees Ads on their television that are related to what they have “liked” on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What happens from the consumer perspective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A Use Case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Consumer “likes” Coca-Cola products on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page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same consumer starts a VOD session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Canoe has hundreds of Ad campaigns running at any given point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Canoe ADS knows of this consumers interest in Coca-Cola products and places a Coca-Cola Ads over other campaigns because of the user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“like”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creator of that Coca-Cola campaign now gets an Attribution Model report that shows real impressions combined with consumer interest / “likes” to increase the value of those Ad placements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A simple example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How it works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is prompted through their cable user experience to link their social media account to their cable account to enhance their advertising experience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cable company sends the user information and </a:t>
            </a:r>
            <a:r>
              <a:rPr lang="en-US" sz="2400" dirty="0">
                <a:latin typeface="Gill Sans Light" charset="0"/>
                <a:ea typeface="Gill Sans Light" charset="0"/>
                <a:cs typeface="Gill Sans Light" charset="0"/>
              </a:rPr>
              <a:t>P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interest UID/PWD to the Interest Decision Engine application (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) which then uses the Pinterest information to collect the users interests from Pinterest</a:t>
            </a: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Over time, the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Canoe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connects to Pinterest to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check for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updated interests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sends user specific interests to the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Canoe, programmer,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etc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Ad Decision Systems (ADS)</a:t>
            </a: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same consumer then starts a VOD session which sends a placement request with their cable ID to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appropriate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Ad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Decision System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ADS knows what that consumer is interested in, and places interest specific Ads in the VOD 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session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receives Ad view information from the ADS and creates attribution reporting for the programmer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What are the mechanics?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915400" cy="5412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Process Architecture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User Process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Use Case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Assumptions: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Advertiser campaign is already setup on campaign manager and Ad Decision System (ADS)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Execution: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Customer prompted through their cable operator to enhance their advertising based on their social media interests (ex.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consumer agrees and enters their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username and password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cable operator then sends the Pinterest username and password combined with their unique household identifier and zip code to the Canoe Interest Decision Engine application (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  <a:endParaRPr lang="en-US" sz="2400" dirty="0" smtClean="0">
              <a:solidFill>
                <a:srgbClr val="576A7F"/>
              </a:solidFill>
              <a:latin typeface="Gill Sans Light" charset="0"/>
              <a:ea typeface="Gill Sans Light" charset="0"/>
              <a:cs typeface="Gill Sans Light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system connects to Pinterest to get the users interests and then communicates those interests to the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appropriate Ad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Decision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System (ex. Canoe, Programmer, Local,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etc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  <a:endParaRPr lang="en-US" sz="2400" dirty="0" smtClean="0">
              <a:solidFill>
                <a:srgbClr val="576A7F"/>
              </a:solidFill>
              <a:latin typeface="Gill Sans Light" charset="0"/>
              <a:ea typeface="Gill Sans Light" charset="0"/>
              <a:cs typeface="Gill Sans Light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When that consumer triggers a VOD or other video service that sends a request to the ADS for an Ad Decision, the ADS already has the consumers interests and can now pick a more appropriate Ad to place in that video service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. </a:t>
            </a:r>
            <a:endParaRPr lang="en-US" sz="2400" dirty="0" smtClean="0">
              <a:solidFill>
                <a:srgbClr val="576A7F"/>
              </a:solidFill>
              <a:latin typeface="Gill Sans Light" charset="0"/>
              <a:ea typeface="Gill Sans Light" charset="0"/>
              <a:cs typeface="Gill Sans Light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Upon completion of the Ad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play out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ADS receives a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play out 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complete message and that is sent to 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solution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solution then produces Attribution reporting for the Advertiser that shows 1. consumer interest (from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, 2. consumer Ad view (operator), and 3. a geo identifier (operator) that enables the Advertiser to know who is interested in their products and who is watching Ads in their industry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Detailed Use Case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34067"/>
            <a:ext cx="8325909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Software Use Cases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System Boundary View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53728</TotalTime>
  <Words>656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Calibri</vt:lpstr>
      <vt:lpstr>Century Gothic</vt:lpstr>
      <vt:lpstr>Courier New</vt:lpstr>
      <vt:lpstr>Franklin Gothic Book</vt:lpstr>
      <vt:lpstr>Franklin Gothic Demi Cond</vt:lpstr>
      <vt:lpstr>Franklin Gothic Medium</vt:lpstr>
      <vt:lpstr>Futura LT Book</vt:lpstr>
      <vt:lpstr>Garamond</vt:lpstr>
      <vt:lpstr>Gill Sans</vt:lpstr>
      <vt:lpstr>Gill Sans Light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Arial</vt:lpstr>
      <vt:lpstr>Office Theme</vt:lpstr>
      <vt:lpstr>PowerPoint Presentation</vt:lpstr>
      <vt:lpstr>Concept</vt:lpstr>
      <vt:lpstr>The Consumer Experience</vt:lpstr>
      <vt:lpstr>A Use Case</vt:lpstr>
      <vt:lpstr>How it works</vt:lpstr>
      <vt:lpstr>Process Architecture</vt:lpstr>
      <vt:lpstr>Use Case</vt:lpstr>
      <vt:lpstr>Software Use Cases</vt:lpstr>
    </vt:vector>
  </TitlesOfParts>
  <Company>LIME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Microsoft Office User</cp:lastModifiedBy>
  <cp:revision>640</cp:revision>
  <cp:lastPrinted>2015-07-24T16:06:25Z</cp:lastPrinted>
  <dcterms:created xsi:type="dcterms:W3CDTF">2013-04-14T18:18:29Z</dcterms:created>
  <dcterms:modified xsi:type="dcterms:W3CDTF">2016-06-10T19:06:13Z</dcterms:modified>
</cp:coreProperties>
</file>