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56B8-C81A-C889-1849-C1EB5E5CA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0AB19-702F-1CA3-3C05-E0FF82AF8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65EC-40F1-0A27-432F-B47AFEB8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BB2F9-CCDD-A720-77C9-2C2BD847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B40C-A888-458D-465E-AA915E9F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4C70-461B-CAD6-7BDB-5A6EDE1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3295E-9DED-449F-A6B7-5E2B45083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40B7-1573-5354-26FF-E1832407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DE63-E1B8-57DE-DE7E-14C44998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2A789-BFFC-5965-2A98-E3C17B93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3A44A-0903-559A-932F-91CD60185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E5165-B0BE-2309-B339-B865FF9B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5F97-0537-606E-A493-E8627E2C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1729-F814-60EA-A770-1704CF42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9C25-33BB-6F11-9B8E-EE1D2460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B1D9-A0DB-9F57-AE9D-C2E1B505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C5D3-6D8C-F1F5-6BB7-77A51F0A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21AF-653C-1784-DBB4-4795F40D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D0932-68B4-734B-D220-43663599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2B9D-8BA0-8096-8035-D9A98120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DCA5-0517-9FAB-404F-50ACC940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885D-5AFD-C0AC-A021-079592CA3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567C-AD86-7870-BB6A-5A903AF2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3495-F8ED-11D4-04C3-97709E6D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E94C-42CD-EF78-6721-94B8173D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732D-283A-F853-AD94-97FE558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BEC6-6AB7-5AFD-7F4A-C2F87A562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E3676-66AB-3A9E-2F80-07F28038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B03D8-04F6-AA15-82EE-769CA903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2A034-67B0-C648-B73C-5030DD39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DC2DF-EE1F-FD38-3497-6C25E23F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92EE-3089-4933-D36D-1288FB01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123B4-28F6-D21E-A0BD-2AF53001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2E985-8DB8-FA0A-BDC2-86F833BAC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0D265-D339-AD3F-4A6C-E53A8A68A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0F5D0-81C6-D8AD-0DF6-4E433C561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ACF15-8E5D-9107-5BC8-980369FB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AEF2B-F440-F222-FD1B-F22F4199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F0C33-6E40-B5FF-60A2-2F1DF321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9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BC10-91B5-E9EC-3E05-A6EA3831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AC474-54FC-03BC-8FFD-ED25E8D5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DA648-E351-5FE8-EBA2-01E6E489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7B784-3072-A4BD-0FFC-B1277069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99D2D-7ED0-186E-B584-D49CC8BE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10658-AA48-42B3-F24B-77F52AC6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EA600-15C7-369A-2171-290130B2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2E69-B3D5-57B1-2576-E7546C0B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CED2-3F11-8032-A537-45519457C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6C57B-AD0C-F18F-5C34-F4AAAA53B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DCD19-6E11-0DFE-815A-0CF5124B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23BBF-E692-DBD2-3B2C-84C02CDA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BA9A5-E2B6-0DAE-020E-68342045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3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08B7-3F15-D136-DC29-E16239EB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F4F1-A3C2-24F4-DFD6-5DC798FB3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A306C-1A67-08D4-0CCD-878A31A4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1947-3C65-50BA-9623-E327A963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F25C-7295-52BD-C4B7-3A51C618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6CC9A-10A7-13D0-B629-F1F1E04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40C45-B55A-1ACF-F52A-477F5DA5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5B9E-169E-0C2C-489B-EBA96649C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62D6D-6099-00E5-C611-83CB7E3AB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DAF6F-84D6-4770-A5EB-EB09A08C3F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407C9-47B2-EB84-0D6D-344C5EDDC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FA84-B8B7-D855-0691-F4596F3A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D33A-2117-4FC8-880B-64BBE422DD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35238423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1319419F-4EAF-2080-B609-C1ACE1618F61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14173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2684746.268906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8924-2379-F3AF-025C-BEAFB1499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FPGA-based Accelerator Design for Deep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A1C64-8E11-94A8-1498-550ECDAD3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https://dl.acm.org/doi/10.1145/2684746.2689060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494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6C2-2F53-B283-5369-6736843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memory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D6BE-F0A2-F679-523E-67AB61DDA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2112" cy="37820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Reduce communication volume</a:t>
            </a:r>
          </a:p>
          <a:p>
            <a:r>
              <a:rPr lang="en-US" dirty="0"/>
              <a:t>Input/output feature maps and weights are loaded before the computation engine starts and the generated output feature maps are written back to main memory.</a:t>
            </a:r>
          </a:p>
          <a:p>
            <a:r>
              <a:rPr lang="en-US" dirty="0"/>
              <a:t>In Figure 9, the innermost loop dimension </a:t>
            </a:r>
            <a:r>
              <a:rPr lang="en-US" dirty="0" err="1"/>
              <a:t>ti</a:t>
            </a:r>
            <a:r>
              <a:rPr lang="en-US" dirty="0"/>
              <a:t> is irrelevant to array output fm. Thus, the accesses to array output </a:t>
            </a:r>
            <a:r>
              <a:rPr lang="en-US" dirty="0" err="1"/>
              <a:t>fm</a:t>
            </a:r>
            <a:r>
              <a:rPr lang="en-US" dirty="0"/>
              <a:t> can be promoted to outer loops.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F2BF0-3B47-F550-A76A-AB3D006A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10" y="1690688"/>
            <a:ext cx="438211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8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D08-771E-A132-B7D8-DA361AFE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CTC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FCAF-039B-058B-2DB3-30E54ECD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Computation to communication (CTC) ratio is used to describe the computation operations per memory access.</a:t>
            </a:r>
          </a:p>
          <a:p>
            <a:r>
              <a:rPr lang="en-US" dirty="0"/>
              <a:t>The computation to communication ratio of the code shown in Figure 9 can be calculated by Equation (4)</a:t>
            </a:r>
          </a:p>
          <a:p>
            <a:r>
              <a:rPr lang="en-US" dirty="0"/>
              <a:t>As we parallelize, we have to duplicate buffers.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F9A13-46F7-116A-19B3-ADD57121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539" y="956757"/>
            <a:ext cx="4410691" cy="2934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3A77D-B486-0F57-2C81-FAC3AF8C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81" y="4298178"/>
            <a:ext cx="445832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6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304F-8964-BF95-EF01-93777144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Space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21B5-54B8-9F58-1445-798F59D5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5"/>
            <a:ext cx="10515600" cy="167027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Given specific loop schedule and size tuple &lt;Tm, Tn, Tr, Tc&gt; computational roof and CTC ratio is calculated</a:t>
            </a:r>
          </a:p>
          <a:p>
            <a:pPr algn="l"/>
            <a:r>
              <a:rPr lang="en-US" dirty="0"/>
              <a:t>In (b) the line of bandwidth roof and computational roof are defined by the platform specification. </a:t>
            </a:r>
          </a:p>
          <a:p>
            <a:pPr algn="l"/>
            <a:r>
              <a:rPr lang="en-US" dirty="0"/>
              <a:t>We pick the one with the highest CI value because this design requires the least bandwidth.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988A2-89F7-6672-F2A7-363E30B2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18" y="1326876"/>
            <a:ext cx="941201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4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644D-9E3B-FA26-5994-17C74BBB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accelerator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5EF8-9E10-6CEC-43D9-9FD4454F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0" y="1844287"/>
            <a:ext cx="5674568" cy="47244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Designing a hardware accelerator to support multiple convolutional layer with different unroll factors would be challenging.</a:t>
            </a:r>
          </a:p>
          <a:p>
            <a:r>
              <a:rPr lang="en-US" dirty="0"/>
              <a:t>Approach is to design a hardware architecture with uniform unroll factors across different convolutional layers.</a:t>
            </a:r>
          </a:p>
          <a:p>
            <a:r>
              <a:rPr lang="en-US" dirty="0"/>
              <a:t>CNN accelerator with unified unroll factors is simple to design and implement but may be sub-optimal for some layers. Table 4 shows that with unified unroll factors &lt;64,7&gt;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680E7-330E-8CA0-FAA4-5CCB7066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55" y="4206519"/>
            <a:ext cx="4667901" cy="19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D985C-E7FA-E3DC-D73D-BDCFBCC4E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27" y="1517848"/>
            <a:ext cx="459169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8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D725-AD55-155F-4C97-1A2AFF9A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3E74-E3A2-D256-4AC3-1D161234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42181"/>
            <a:ext cx="5257800" cy="253478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DDR3 DRAM for external storage, </a:t>
            </a:r>
            <a:r>
              <a:rPr lang="en-US" dirty="0" err="1"/>
              <a:t>MicroBlaze</a:t>
            </a:r>
            <a:r>
              <a:rPr lang="en-US" dirty="0"/>
              <a:t>, a RISC soft processor core developed for Xilinx FPGAs used to assist with CNN accelerator startup, communication with host CPU and time measurement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AXI4lite bus for command transfer and AXI4 bus for data transfer</a:t>
            </a:r>
          </a:p>
          <a:p>
            <a:r>
              <a:rPr lang="en-US" dirty="0"/>
              <a:t>Data transfer engine can access external memory through AXI4 bus</a:t>
            </a:r>
          </a:p>
          <a:p>
            <a:r>
              <a:rPr lang="en-US" dirty="0"/>
              <a:t>On-chip buffers are built upon a basic idea of double-buffering. Double buffers are operated in a ping-pong manner to overlap data transfer time with computation.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F66C5-1CC4-6998-FAA9-8536465C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9" y="1490262"/>
            <a:ext cx="5487166" cy="434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0FF42-E4C3-CFAD-EF85-E0FC5093B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688" y="365124"/>
            <a:ext cx="456311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7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DD07-A038-9F62-B48A-5322141F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Data transfer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0003-BB2C-DADE-6DFC-3754D9D7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408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Set two parameters (1) </a:t>
            </a:r>
            <a:r>
              <a:rPr lang="en-US" dirty="0" err="1"/>
              <a:t>bitwidth</a:t>
            </a:r>
            <a:r>
              <a:rPr lang="en-US" dirty="0"/>
              <a:t> of AXI bus to DRAM controller (2) DRAM controller external bandwidth at their highest configurations while changing number of IP-AXI interfaces and the </a:t>
            </a:r>
            <a:r>
              <a:rPr lang="en-US" dirty="0" err="1"/>
              <a:t>bitwidth</a:t>
            </a:r>
            <a:r>
              <a:rPr lang="en-US" dirty="0"/>
              <a:t> of each IP</a:t>
            </a:r>
          </a:p>
          <a:p>
            <a:r>
              <a:rPr lang="en-US" dirty="0"/>
              <a:t>Increase in IP-AXI interface </a:t>
            </a:r>
            <a:r>
              <a:rPr lang="en-US" dirty="0" err="1"/>
              <a:t>bitwidth</a:t>
            </a:r>
            <a:r>
              <a:rPr lang="en-US" dirty="0"/>
              <a:t> has no </a:t>
            </a:r>
            <a:r>
              <a:rPr lang="en-US" dirty="0" err="1"/>
              <a:t>effeect</a:t>
            </a:r>
            <a:r>
              <a:rPr lang="en-US" dirty="0"/>
              <a:t> on bandwidth (400MB/s under 400MHz)</a:t>
            </a:r>
          </a:p>
          <a:p>
            <a:r>
              <a:rPr lang="en-US" dirty="0"/>
              <a:t>With more IP interfaces added to AXI bus, its bandwidth increases almost linearly</a:t>
            </a:r>
          </a:p>
          <a:p>
            <a:r>
              <a:rPr lang="en-US" dirty="0"/>
              <a:t>Require 1.55 GB/s. 4 IP interfaces are sufficient for this design. Two interfaces in data transfer engine0 and two in data transfer engine 1.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6E6D5-3E63-EC48-17ED-E15322187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94" y="1839621"/>
            <a:ext cx="5821454" cy="27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2E04-36A9-001B-BBBA-F947C6A8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on 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8127-79EB-AD5B-F26F-F290861A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CNN has been proposed based on FPGA platform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</a:rPr>
              <a:t>High performance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</a:rPr>
              <a:t>Reconfigurability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</a:rPr>
              <a:t>Fast development round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</a:rPr>
              <a:t>Capability of reconfiguration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</a:rPr>
              <a:t>Problem</a:t>
            </a:r>
          </a:p>
          <a:p>
            <a:pPr marL="342900" indent="-342900" fontAlgn="ctr">
              <a:spcBef>
                <a:spcPts val="0"/>
              </a:spcBef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Computation throughput may not match well the memory bandwidth provided on FPGA platform</a:t>
            </a:r>
          </a:p>
          <a:p>
            <a:pPr marL="342900" indent="-342900" fontAlgn="ctr">
              <a:spcBef>
                <a:spcPts val="0"/>
              </a:spcBef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Underutilization of either logic resource or memory bandwidth</a:t>
            </a:r>
          </a:p>
          <a:p>
            <a:pPr marL="342900" indent="-342900" fontAlgn="ctr">
              <a:spcBef>
                <a:spcPts val="0"/>
              </a:spcBef>
              <a:buAutoNum type="arabicPeriod"/>
            </a:pPr>
            <a:endParaRPr lang="en-US" sz="1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For solution of CNN design quantitively analyze its computing throughput and required memory bandwidth using various optimization techniques, such as loop tiling and transformation</a:t>
            </a:r>
            <a:endParaRPr lang="en-US" sz="1800" dirty="0"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With help of roofline model identify the solution with best performance and lowest FPGA resource requirement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As case study they implement CNN accelerator on VC707 FPGA. Achieves peak performance of 61.62 GFLOPS under 100 MHz working frequency (floating point operations per second is a measure of computer performance)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8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BD49-897B-3A91-208A-CF2780CD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F0A4-1287-7A36-1168-A846C6D50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141"/>
            <a:ext cx="6174519" cy="1649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CNN employs a feedforward process for recognition and a backward path for training.</a:t>
            </a:r>
          </a:p>
          <a:p>
            <a:r>
              <a:rPr lang="en-US" dirty="0"/>
              <a:t>Train off-line and use for recognition</a:t>
            </a:r>
          </a:p>
          <a:p>
            <a:r>
              <a:rPr lang="en-US" dirty="0"/>
              <a:t>Feature extractor and classifier, classifier decides the category of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D0B1A-8E0C-A4D0-BC55-F04EC5DD1AE0}"/>
              </a:ext>
            </a:extLst>
          </p:cNvPr>
          <p:cNvSpPr/>
          <p:nvPr/>
        </p:nvSpPr>
        <p:spPr>
          <a:xfrm>
            <a:off x="1232453" y="424856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3871D8-4166-DC92-AC36-B013F1C80D66}"/>
              </a:ext>
            </a:extLst>
          </p:cNvPr>
          <p:cNvSpPr/>
          <p:nvPr/>
        </p:nvSpPr>
        <p:spPr>
          <a:xfrm>
            <a:off x="1384853" y="440096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AF9CE-525F-81B9-6B3C-1E6EC939F09B}"/>
              </a:ext>
            </a:extLst>
          </p:cNvPr>
          <p:cNvSpPr/>
          <p:nvPr/>
        </p:nvSpPr>
        <p:spPr>
          <a:xfrm>
            <a:off x="1537253" y="455336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F9F0C-1D32-DADB-0F2A-5DBF49028B9C}"/>
              </a:ext>
            </a:extLst>
          </p:cNvPr>
          <p:cNvSpPr/>
          <p:nvPr/>
        </p:nvSpPr>
        <p:spPr>
          <a:xfrm>
            <a:off x="4221480" y="473671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602C1-270C-7182-5D4C-CAC8E3E5B4D2}"/>
              </a:ext>
            </a:extLst>
          </p:cNvPr>
          <p:cNvSpPr/>
          <p:nvPr/>
        </p:nvSpPr>
        <p:spPr>
          <a:xfrm>
            <a:off x="5517543" y="473671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5102D-5EFD-EAD0-2060-737DDAEDA5A4}"/>
              </a:ext>
            </a:extLst>
          </p:cNvPr>
          <p:cNvSpPr/>
          <p:nvPr/>
        </p:nvSpPr>
        <p:spPr>
          <a:xfrm>
            <a:off x="6860319" y="473671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CFDDF-38B4-12C0-1DAD-AD5F90C529B6}"/>
              </a:ext>
            </a:extLst>
          </p:cNvPr>
          <p:cNvCxnSpPr/>
          <p:nvPr/>
        </p:nvCxnSpPr>
        <p:spPr>
          <a:xfrm>
            <a:off x="4369243" y="5852081"/>
            <a:ext cx="31556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5CF03B-A1DB-07C1-67C3-C404D91139C9}"/>
              </a:ext>
            </a:extLst>
          </p:cNvPr>
          <p:cNvCxnSpPr/>
          <p:nvPr/>
        </p:nvCxnSpPr>
        <p:spPr>
          <a:xfrm>
            <a:off x="1003853" y="5652361"/>
            <a:ext cx="457200" cy="564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9A7B0E-56DE-6010-EC47-FBF71F728393}"/>
              </a:ext>
            </a:extLst>
          </p:cNvPr>
          <p:cNvSpPr txBox="1"/>
          <p:nvPr/>
        </p:nvSpPr>
        <p:spPr>
          <a:xfrm>
            <a:off x="5499652" y="5884571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BA0-7394-304D-6A3E-50E5623EFC64}"/>
              </a:ext>
            </a:extLst>
          </p:cNvPr>
          <p:cNvSpPr txBox="1"/>
          <p:nvPr/>
        </p:nvSpPr>
        <p:spPr>
          <a:xfrm>
            <a:off x="576281" y="4789458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R-S+K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1EBB2-02D0-BD82-6DDC-36ECE515B2B7}"/>
              </a:ext>
            </a:extLst>
          </p:cNvPr>
          <p:cNvSpPr txBox="1"/>
          <p:nvPr/>
        </p:nvSpPr>
        <p:spPr>
          <a:xfrm>
            <a:off x="1603513" y="3884506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C-S+K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5A0EC-A17D-BD6C-7AC3-AB2020EAC58A}"/>
              </a:ext>
            </a:extLst>
          </p:cNvPr>
          <p:cNvSpPr txBox="1"/>
          <p:nvPr/>
        </p:nvSpPr>
        <p:spPr>
          <a:xfrm>
            <a:off x="3870793" y="4917028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3A444-25D9-64C1-7D36-161372F27820}"/>
              </a:ext>
            </a:extLst>
          </p:cNvPr>
          <p:cNvSpPr txBox="1"/>
          <p:nvPr/>
        </p:nvSpPr>
        <p:spPr>
          <a:xfrm>
            <a:off x="4349694" y="4367385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7753D-54CF-EC8B-A701-7F5C97DAFF77}"/>
              </a:ext>
            </a:extLst>
          </p:cNvPr>
          <p:cNvSpPr/>
          <p:nvPr/>
        </p:nvSpPr>
        <p:spPr>
          <a:xfrm>
            <a:off x="8761675" y="422197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F4AEE5-CF9C-EA8A-3D2A-604E8B4E09B8}"/>
              </a:ext>
            </a:extLst>
          </p:cNvPr>
          <p:cNvSpPr/>
          <p:nvPr/>
        </p:nvSpPr>
        <p:spPr>
          <a:xfrm>
            <a:off x="8914075" y="437437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5763DD-6614-FA1E-CE5E-C466E6335A3F}"/>
              </a:ext>
            </a:extLst>
          </p:cNvPr>
          <p:cNvSpPr/>
          <p:nvPr/>
        </p:nvSpPr>
        <p:spPr>
          <a:xfrm>
            <a:off x="9066475" y="452677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E35FE0-5DAC-7422-BADB-4EAA0E7F4529}"/>
              </a:ext>
            </a:extLst>
          </p:cNvPr>
          <p:cNvCxnSpPr/>
          <p:nvPr/>
        </p:nvCxnSpPr>
        <p:spPr>
          <a:xfrm>
            <a:off x="8533075" y="5625771"/>
            <a:ext cx="457200" cy="564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BAEC22-5F8D-FC61-E79C-BF2807339749}"/>
              </a:ext>
            </a:extLst>
          </p:cNvPr>
          <p:cNvSpPr txBox="1"/>
          <p:nvPr/>
        </p:nvSpPr>
        <p:spPr>
          <a:xfrm>
            <a:off x="8215022" y="5912704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C3E9C-FD8D-1129-D962-743F5CA05FFD}"/>
              </a:ext>
            </a:extLst>
          </p:cNvPr>
          <p:cNvSpPr txBox="1"/>
          <p:nvPr/>
        </p:nvSpPr>
        <p:spPr>
          <a:xfrm>
            <a:off x="8367422" y="4762868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44817-DFFF-1952-864B-BD21A224E07B}"/>
              </a:ext>
            </a:extLst>
          </p:cNvPr>
          <p:cNvSpPr txBox="1"/>
          <p:nvPr/>
        </p:nvSpPr>
        <p:spPr>
          <a:xfrm>
            <a:off x="9275196" y="3906440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3786C1-C06A-408D-0031-021B85946E1F}"/>
              </a:ext>
            </a:extLst>
          </p:cNvPr>
          <p:cNvSpPr/>
          <p:nvPr/>
        </p:nvSpPr>
        <p:spPr>
          <a:xfrm>
            <a:off x="4373880" y="488911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DD438-3444-E1B7-4542-6B909F92B95B}"/>
              </a:ext>
            </a:extLst>
          </p:cNvPr>
          <p:cNvSpPr/>
          <p:nvPr/>
        </p:nvSpPr>
        <p:spPr>
          <a:xfrm>
            <a:off x="4526280" y="504151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3E6AC-2A25-961B-E21B-79A6AFD02951}"/>
              </a:ext>
            </a:extLst>
          </p:cNvPr>
          <p:cNvSpPr/>
          <p:nvPr/>
        </p:nvSpPr>
        <p:spPr>
          <a:xfrm>
            <a:off x="5669943" y="488911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1DBDE8-AAD9-8BCB-CB51-585EDE637535}"/>
              </a:ext>
            </a:extLst>
          </p:cNvPr>
          <p:cNvSpPr/>
          <p:nvPr/>
        </p:nvSpPr>
        <p:spPr>
          <a:xfrm>
            <a:off x="5822343" y="504151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B326F8-48A1-8B9A-003A-4D4C5C126799}"/>
              </a:ext>
            </a:extLst>
          </p:cNvPr>
          <p:cNvSpPr/>
          <p:nvPr/>
        </p:nvSpPr>
        <p:spPr>
          <a:xfrm>
            <a:off x="7012719" y="488911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411F19-C0D1-6FE8-FB84-044944FDFAE0}"/>
              </a:ext>
            </a:extLst>
          </p:cNvPr>
          <p:cNvSpPr/>
          <p:nvPr/>
        </p:nvSpPr>
        <p:spPr>
          <a:xfrm>
            <a:off x="7165119" y="504151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986A19-C942-03A8-BE28-8F397D5BD0D9}"/>
              </a:ext>
            </a:extLst>
          </p:cNvPr>
          <p:cNvSpPr txBox="1"/>
          <p:nvPr/>
        </p:nvSpPr>
        <p:spPr>
          <a:xfrm>
            <a:off x="952501" y="5934679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9D9C10E-E30C-0F74-3F06-03A86820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20" y="1336152"/>
            <a:ext cx="4515480" cy="197195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2DCBB6-BD7A-94FB-DEC7-9D303779F9B9}"/>
              </a:ext>
            </a:extLst>
          </p:cNvPr>
          <p:cNvCxnSpPr>
            <a:cxnSpLocks/>
          </p:cNvCxnSpPr>
          <p:nvPr/>
        </p:nvCxnSpPr>
        <p:spPr>
          <a:xfrm>
            <a:off x="4036033" y="5371409"/>
            <a:ext cx="349882" cy="433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F30ED69-AC28-7073-389D-9B22E5D2694D}"/>
              </a:ext>
            </a:extLst>
          </p:cNvPr>
          <p:cNvSpPr txBox="1"/>
          <p:nvPr/>
        </p:nvSpPr>
        <p:spPr>
          <a:xfrm>
            <a:off x="3716406" y="5546409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724EDB-6AE5-95EE-C9CF-A8900EB04D6B}"/>
              </a:ext>
            </a:extLst>
          </p:cNvPr>
          <p:cNvSpPr txBox="1"/>
          <p:nvPr/>
        </p:nvSpPr>
        <p:spPr>
          <a:xfrm>
            <a:off x="1499153" y="6176039"/>
            <a:ext cx="20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feature maps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3DD820-C610-264D-07BA-4DD744121565}"/>
              </a:ext>
            </a:extLst>
          </p:cNvPr>
          <p:cNvSpPr txBox="1"/>
          <p:nvPr/>
        </p:nvSpPr>
        <p:spPr>
          <a:xfrm>
            <a:off x="4647869" y="6201321"/>
            <a:ext cx="20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465937-C21B-59CF-3021-C6B7F1635DFA}"/>
              </a:ext>
            </a:extLst>
          </p:cNvPr>
          <p:cNvSpPr txBox="1"/>
          <p:nvPr/>
        </p:nvSpPr>
        <p:spPr>
          <a:xfrm>
            <a:off x="8648700" y="6271452"/>
            <a:ext cx="22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feature maps</a:t>
            </a:r>
          </a:p>
        </p:txBody>
      </p:sp>
    </p:spTree>
    <p:extLst>
      <p:ext uri="{BB962C8B-B14F-4D97-AF65-F5344CB8AC3E}">
        <p14:creationId xmlns:p14="http://schemas.microsoft.com/office/powerpoint/2010/main" val="315423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7D54-79E4-717C-35E7-89FF9C5A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Roofline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10EB-B4BA-BBB5-054C-83C37E83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9754" cy="4667250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Roofline model is to relate system performance </a:t>
            </a:r>
            <a:r>
              <a:rPr lang="en-US" sz="1800" dirty="0">
                <a:latin typeface="Calibri" panose="020F0502020204030204" pitchFamily="34" charset="0"/>
              </a:rPr>
              <a:t>to off-chip memory traffic and the peak performance provided by the hardware platform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</a:rPr>
              <a:t>FLOPS : floating point operations per second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Implementation can be either computation bounded, or memory bounded.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CTC ratio is flop/byte (how much work done for every byte), BW is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Gbytes</a:t>
            </a:r>
            <a:r>
              <a:rPr lang="en-US" sz="1800" dirty="0">
                <a:effectLst/>
                <a:latin typeface="Calibri" panose="020F0502020204030204" pitchFamily="34" charset="0"/>
              </a:rPr>
              <a:t>/s 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Actual floating-point performance can be no higher than min of: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</a:rPr>
              <a:t>Peak floating-point throughput  provided by all the computation resources in the system (computational roof)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</a:rPr>
              <a:t>Operations per DRAM traffic, or computation to communication ratio, features the DRAM traffic needed by a kernel in specific implementation.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C21CE-33E0-4BCD-F4A8-17216025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77" y="3677630"/>
            <a:ext cx="3905795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5002B-F30A-3933-0DD4-8A449BEE3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9129"/>
            <a:ext cx="5133799" cy="275161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78193E3-1CA7-A1E9-2CE1-8148BF569878}"/>
              </a:ext>
            </a:extLst>
          </p:cNvPr>
          <p:cNvSpPr/>
          <p:nvPr/>
        </p:nvSpPr>
        <p:spPr>
          <a:xfrm>
            <a:off x="8638903" y="2107474"/>
            <a:ext cx="174171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7755-573C-DD3E-6648-B13958B6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1FEF-7B2C-0CC7-9369-C15980E4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914" cy="4351338"/>
          </a:xfrm>
        </p:spPr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On-chip buffer : Data are first cached in on-chip buffers before being fed to PEs. Double buffers used to cover computation time with data transfer time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External memory : All processing data stored here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Processing elements (PEs) : Basic computation unit for convolution (multiplier adder tree)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On-/off-chip interconnect : On-chip interconnect dedicated for data communication between PEs and on-chip buffer banks.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Challenges: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</a:rPr>
              <a:t>Loop tiling mandatory to fit small portion of data on-chip.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</a:rPr>
              <a:t>Organization of PEs and buffer banks and interconnects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</a:rPr>
              <a:t>Data processing throughput of PEs should match off-chip bandwidth of FPGA platform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3AD84-CBC1-76E5-B8F2-B8DD4267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542" y="1565869"/>
            <a:ext cx="443927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0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3191-14D8-E0F8-D88E-BABD65F8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17E4-68D8-DF39-C4E9-7EFFDD6F6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694"/>
            <a:ext cx="5917163" cy="4220612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MR9"/>
              </a:rPr>
              <a:t>Loop iterators (</a:t>
            </a:r>
            <a:r>
              <a:rPr lang="en-US" sz="1800" b="0" i="0" u="none" strike="noStrike" baseline="0" dirty="0">
                <a:latin typeface="CMMI9"/>
              </a:rPr>
              <a:t>row</a:t>
            </a:r>
            <a:r>
              <a:rPr lang="en-US" sz="1800" b="0" i="0" u="none" strike="noStrike" baseline="0" dirty="0">
                <a:latin typeface="CMR9"/>
              </a:rPr>
              <a:t>, </a:t>
            </a:r>
            <a:r>
              <a:rPr lang="en-US" sz="1800" b="0" i="0" u="none" strike="noStrike" baseline="0" dirty="0">
                <a:latin typeface="CMMI9"/>
              </a:rPr>
              <a:t>col</a:t>
            </a:r>
            <a:r>
              <a:rPr lang="en-US" sz="1800" b="0" i="0" u="none" strike="noStrike" baseline="0" dirty="0">
                <a:latin typeface="CMR9"/>
              </a:rPr>
              <a:t>, </a:t>
            </a:r>
            <a:r>
              <a:rPr lang="en-US" sz="1800" b="0" i="0" u="none" strike="noStrike" baseline="0" dirty="0">
                <a:latin typeface="CMMI9"/>
              </a:rPr>
              <a:t>to </a:t>
            </a:r>
            <a:r>
              <a:rPr lang="en-US" sz="1800" b="0" i="0" u="none" strike="noStrike" baseline="0" dirty="0">
                <a:latin typeface="CMR9"/>
              </a:rPr>
              <a:t>and </a:t>
            </a:r>
            <a:r>
              <a:rPr lang="en-US" sz="1800" b="0" i="0" u="none" strike="noStrike" baseline="0" dirty="0" err="1">
                <a:latin typeface="CMMI9"/>
              </a:rPr>
              <a:t>ti</a:t>
            </a:r>
            <a:r>
              <a:rPr lang="en-US" sz="1800" b="0" i="0" u="none" strike="noStrike" baseline="0" dirty="0">
                <a:latin typeface="CMR9"/>
              </a:rPr>
              <a:t>) are tiled into tile loops and point loops (</a:t>
            </a:r>
            <a:r>
              <a:rPr lang="en-US" sz="1800" b="0" i="0" u="none" strike="noStrike" baseline="0" dirty="0" err="1">
                <a:latin typeface="CMMI9"/>
              </a:rPr>
              <a:t>trr</a:t>
            </a:r>
            <a:r>
              <a:rPr lang="en-US" sz="1800" b="0" i="0" u="none" strike="noStrike" baseline="0" dirty="0">
                <a:latin typeface="CMR9"/>
              </a:rPr>
              <a:t>, </a:t>
            </a:r>
            <a:r>
              <a:rPr lang="en-US" sz="1800" b="0" i="0" u="none" strike="noStrike" baseline="0" dirty="0" err="1">
                <a:latin typeface="CMMI9"/>
              </a:rPr>
              <a:t>tcc</a:t>
            </a:r>
            <a:r>
              <a:rPr lang="en-US" sz="1800" b="0" i="0" u="none" strike="noStrike" baseline="0" dirty="0">
                <a:latin typeface="CMR9"/>
              </a:rPr>
              <a:t>, </a:t>
            </a:r>
            <a:r>
              <a:rPr lang="en-US" sz="1800" b="0" i="0" u="none" strike="noStrike" baseline="0" dirty="0">
                <a:latin typeface="CMMI9"/>
              </a:rPr>
              <a:t>too </a:t>
            </a:r>
            <a:r>
              <a:rPr lang="en-US" sz="1800" b="0" i="0" u="none" strike="noStrike" baseline="0" dirty="0">
                <a:latin typeface="CMR9"/>
              </a:rPr>
              <a:t>and </a:t>
            </a:r>
            <a:r>
              <a:rPr lang="en-US" sz="1800" b="0" i="0" u="none" strike="noStrike" baseline="0" dirty="0" err="1">
                <a:latin typeface="CMMI9"/>
              </a:rPr>
              <a:t>tii</a:t>
            </a:r>
            <a:r>
              <a:rPr lang="en-US" sz="1800" b="0" i="0" u="none" strike="noStrike" baseline="0" dirty="0">
                <a:latin typeface="CMMI9"/>
              </a:rPr>
              <a:t> </a:t>
            </a:r>
            <a:r>
              <a:rPr lang="en-US" sz="1800" b="0" i="0" u="none" strike="noStrike" baseline="0" dirty="0">
                <a:latin typeface="CMR9"/>
              </a:rPr>
              <a:t>in Figure 5).</a:t>
            </a:r>
          </a:p>
          <a:p>
            <a:pPr algn="l"/>
            <a:r>
              <a:rPr lang="en-US" sz="1800" dirty="0">
                <a:latin typeface="CMR9"/>
              </a:rPr>
              <a:t>Bring one tile on-chip, process that and move to next chip. It reduces on chip memory requirement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Loop 1 and 2 moves over Tr and Tc over output feature map and </a:t>
            </a:r>
            <a:r>
              <a:rPr lang="en-US" sz="1800" dirty="0">
                <a:latin typeface="CMR9"/>
              </a:rPr>
              <a:t>loop 5 and 6 moves through individual values in those tiles</a:t>
            </a:r>
          </a:p>
          <a:p>
            <a:pPr algn="l"/>
            <a:r>
              <a:rPr lang="en-US" sz="1800" b="0" i="0" u="none" strike="noStrike" baseline="0" dirty="0">
                <a:latin typeface="CMR9"/>
              </a:rPr>
              <a:t>Loop tili</a:t>
            </a:r>
            <a:r>
              <a:rPr lang="en-US" sz="1800" dirty="0">
                <a:latin typeface="CMR9"/>
              </a:rPr>
              <a:t>ng over M and N allows us to parallelize</a:t>
            </a:r>
          </a:p>
          <a:p>
            <a:pPr algn="l"/>
            <a:r>
              <a:rPr lang="en-US" sz="1800" dirty="0">
                <a:latin typeface="CMR9"/>
              </a:rPr>
              <a:t>Operate on Tm output channels and Tn input channels</a:t>
            </a:r>
          </a:p>
          <a:p>
            <a:pPr algn="l"/>
            <a:r>
              <a:rPr lang="en-US" sz="1800" dirty="0">
                <a:latin typeface="CMR9"/>
              </a:rPr>
              <a:t>Tiling tradeoff b/w data transfer and on chip 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4D59C-BFA5-BEC0-7C8B-2495EB07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794" y="283086"/>
            <a:ext cx="4525006" cy="1962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07F8F7-362A-F99B-C891-5C4567DD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1" y="2327549"/>
            <a:ext cx="4410691" cy="3915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46F141-C922-01D7-56BD-29DD6233A1FE}"/>
              </a:ext>
            </a:extLst>
          </p:cNvPr>
          <p:cNvSpPr txBox="1"/>
          <p:nvPr/>
        </p:nvSpPr>
        <p:spPr>
          <a:xfrm>
            <a:off x="2326353" y="5285782"/>
            <a:ext cx="21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7E611-7252-A67D-9153-EF327C215D2C}"/>
              </a:ext>
            </a:extLst>
          </p:cNvPr>
          <p:cNvSpPr txBox="1"/>
          <p:nvPr/>
        </p:nvSpPr>
        <p:spPr>
          <a:xfrm>
            <a:off x="1035326" y="6492469"/>
            <a:ext cx="20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1C161-C6DE-EB34-6FED-BE28F99E0606}"/>
              </a:ext>
            </a:extLst>
          </p:cNvPr>
          <p:cNvGrpSpPr/>
          <p:nvPr/>
        </p:nvGrpSpPr>
        <p:grpSpPr>
          <a:xfrm>
            <a:off x="503853" y="4786604"/>
            <a:ext cx="1446245" cy="1456266"/>
            <a:chOff x="503853" y="4786604"/>
            <a:chExt cx="1446245" cy="1456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34707C-7FF7-0D86-F46E-5DE1A5BDE650}"/>
                </a:ext>
              </a:extLst>
            </p:cNvPr>
            <p:cNvSpPr/>
            <p:nvPr/>
          </p:nvSpPr>
          <p:spPr>
            <a:xfrm>
              <a:off x="503853" y="4786604"/>
              <a:ext cx="1446245" cy="1456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C34D1A-ACCD-970C-BB4D-27DE6A2B2465}"/>
                </a:ext>
              </a:extLst>
            </p:cNvPr>
            <p:cNvSpPr/>
            <p:nvPr/>
          </p:nvSpPr>
          <p:spPr>
            <a:xfrm>
              <a:off x="1539551" y="4786604"/>
              <a:ext cx="41054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11E0DA-71DB-86D2-19BA-1387CCA3A639}"/>
              </a:ext>
            </a:extLst>
          </p:cNvPr>
          <p:cNvSpPr txBox="1"/>
          <p:nvPr/>
        </p:nvSpPr>
        <p:spPr>
          <a:xfrm>
            <a:off x="1441579" y="5210756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27B67-76B1-7574-D165-86963C86284A}"/>
              </a:ext>
            </a:extLst>
          </p:cNvPr>
          <p:cNvSpPr txBox="1"/>
          <p:nvPr/>
        </p:nvSpPr>
        <p:spPr>
          <a:xfrm>
            <a:off x="1203689" y="4773956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162CEE-DF42-0646-195A-2FC3241E3368}"/>
              </a:ext>
            </a:extLst>
          </p:cNvPr>
          <p:cNvGrpSpPr/>
          <p:nvPr/>
        </p:nvGrpSpPr>
        <p:grpSpPr>
          <a:xfrm>
            <a:off x="656253" y="4939004"/>
            <a:ext cx="1446245" cy="1456266"/>
            <a:chOff x="503853" y="4786604"/>
            <a:chExt cx="1446245" cy="1456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EC6712-6EF8-2453-AA7F-0E2B0C475C2B}"/>
                </a:ext>
              </a:extLst>
            </p:cNvPr>
            <p:cNvSpPr/>
            <p:nvPr/>
          </p:nvSpPr>
          <p:spPr>
            <a:xfrm>
              <a:off x="503853" y="4786604"/>
              <a:ext cx="1446245" cy="1456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B4F796-5DD8-091D-82D7-6142A12005E2}"/>
                </a:ext>
              </a:extLst>
            </p:cNvPr>
            <p:cNvSpPr/>
            <p:nvPr/>
          </p:nvSpPr>
          <p:spPr>
            <a:xfrm>
              <a:off x="1539551" y="4786604"/>
              <a:ext cx="41054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48AB03-B0BA-8B1B-6514-A228456DDAF2}"/>
              </a:ext>
            </a:extLst>
          </p:cNvPr>
          <p:cNvGrpSpPr/>
          <p:nvPr/>
        </p:nvGrpSpPr>
        <p:grpSpPr>
          <a:xfrm>
            <a:off x="808653" y="5091404"/>
            <a:ext cx="1446245" cy="1456266"/>
            <a:chOff x="503853" y="4786604"/>
            <a:chExt cx="1446245" cy="14562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3F7863-16B1-91AB-C6E9-0779CE61539F}"/>
                </a:ext>
              </a:extLst>
            </p:cNvPr>
            <p:cNvSpPr/>
            <p:nvPr/>
          </p:nvSpPr>
          <p:spPr>
            <a:xfrm>
              <a:off x="503853" y="4786604"/>
              <a:ext cx="1446245" cy="1456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0B8C2-A11E-3796-FDFC-8EEEB0ED8EBF}"/>
                </a:ext>
              </a:extLst>
            </p:cNvPr>
            <p:cNvSpPr/>
            <p:nvPr/>
          </p:nvSpPr>
          <p:spPr>
            <a:xfrm>
              <a:off x="1539551" y="4786604"/>
              <a:ext cx="41054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1FE105-AE67-8355-060F-BAFF58496835}"/>
              </a:ext>
            </a:extLst>
          </p:cNvPr>
          <p:cNvSpPr txBox="1"/>
          <p:nvPr/>
        </p:nvSpPr>
        <p:spPr>
          <a:xfrm>
            <a:off x="2102497" y="4557705"/>
            <a:ext cx="4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157312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166D-6225-88E7-C781-EEA9EAA6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DE17-8130-79BB-DF7D-FC7831A8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50053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Loop unrolling is a loop transformation technique that helps to optimize the execution time of a program. We basically remove or reduce iterations. Loop unrolling increases the program’s speed by eliminating loop control instruction and loop test instructions.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If we unroll a loop, we implement the loop instructions as parallel hardware. Here it increases the number of multipliers and adders as a multiplier adder tree.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We have Tm accumulators each multiplying Tn words</a:t>
            </a:r>
          </a:p>
          <a:p>
            <a:r>
              <a:rPr lang="en-US" sz="1800" dirty="0">
                <a:latin typeface="Calibri" panose="020F0502020204030204" pitchFamily="34" charset="0"/>
              </a:rPr>
              <a:t>Tm – how many vector dot product units we have</a:t>
            </a:r>
          </a:p>
          <a:p>
            <a:r>
              <a:rPr lang="en-US" sz="1800" dirty="0">
                <a:latin typeface="Calibri" panose="020F0502020204030204" pitchFamily="34" charset="0"/>
              </a:rPr>
              <a:t>Tn – vector dot product units becomes more parallel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B5DEF-B2DE-B206-EB2B-5F920937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222" y="195054"/>
            <a:ext cx="3191320" cy="2991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9F74C-E365-081D-C951-AA4CB31E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321258"/>
            <a:ext cx="461074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4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AC70-06C1-4B60-8FB9-FEAECF67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1D9A-DD40-AE53-400C-2C68C592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40086" cy="4547183"/>
          </a:xfrm>
        </p:spPr>
        <p:txBody>
          <a:bodyPr/>
          <a:lstStyle/>
          <a:p>
            <a:r>
              <a:rPr lang="en-US" dirty="0"/>
              <a:t>Pipelining a loop allows the operations of the loop to be implemented in a concurrent manner.</a:t>
            </a:r>
          </a:p>
          <a:p>
            <a:r>
              <a:rPr lang="en-US" dirty="0"/>
              <a:t>Overlapping the execution of operations from different loop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2D42F-D6B8-7428-E4E7-B47C5C71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431" y="98597"/>
            <a:ext cx="5467435" cy="288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560D4-BEC2-9A48-DDA0-DAE47485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88" y="3066103"/>
            <a:ext cx="3356720" cy="357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7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BBC3-C2A8-7C7B-1427-D16BD04A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size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E1BF-AA86-8C99-6AB7-F1B7882D5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Legal tile sizes</a:t>
            </a:r>
          </a:p>
          <a:p>
            <a:r>
              <a:rPr lang="en-US" dirty="0"/>
              <a:t>Given a specific tile size combination &lt;Tm; Tn; Tr; Tc&gt;, the computational performance (or computational roof in the roofline model) can be calculated by Equation (3). From the equation, we can observe that the computational roof is a function of Tm and Tn.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A6B24-3518-DE57-8703-BAE7CD0FC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4235160"/>
            <a:ext cx="4544059" cy="20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C3DEB-5CB6-2D43-8976-54110774B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1367905"/>
            <a:ext cx="271500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2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1134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CMMI9</vt:lpstr>
      <vt:lpstr>CMR9</vt:lpstr>
      <vt:lpstr>Office Theme</vt:lpstr>
      <vt:lpstr>Optimizing FPGA-based Accelerator Design for Deep Convolutional Neural Networks</vt:lpstr>
      <vt:lpstr>CNN on FPGAs</vt:lpstr>
      <vt:lpstr>CNNs</vt:lpstr>
      <vt:lpstr>Roofline Model</vt:lpstr>
      <vt:lpstr>Design Overview</vt:lpstr>
      <vt:lpstr>Loop Tiling</vt:lpstr>
      <vt:lpstr>Loop unrolling</vt:lpstr>
      <vt:lpstr>Loop pipelining</vt:lpstr>
      <vt:lpstr>Tile size selection</vt:lpstr>
      <vt:lpstr>Local memory promotion</vt:lpstr>
      <vt:lpstr>CTC ratio</vt:lpstr>
      <vt:lpstr>Design Space exploration</vt:lpstr>
      <vt:lpstr>Multi layer accelerator design</vt:lpstr>
      <vt:lpstr>Implementation</vt:lpstr>
      <vt:lpstr>External Data transfer engines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FPGA-based Accelerator Design for Deep Convolutional Neural Networks</dc:title>
  <dc:creator>Aditya Sharma</dc:creator>
  <cp:lastModifiedBy>Aditya Sharma</cp:lastModifiedBy>
  <cp:revision>12</cp:revision>
  <dcterms:created xsi:type="dcterms:W3CDTF">2023-03-05T21:32:37Z</dcterms:created>
  <dcterms:modified xsi:type="dcterms:W3CDTF">2023-03-07T16:00:37Z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etDate">
    <vt:lpwstr>2023-03-07T16:00:37Z</vt:lpwstr>
  </property>
  <property fmtid="{D5CDD505-2E9C-101B-9397-08002B2CF9AE}" pid="4" name="MSIP_Label_fb5e2db6-eecf-4aa2-8fc3-174bf94bce19_Method">
    <vt:lpwstr>Standard</vt:lpwstr>
  </property>
  <property fmtid="{D5CDD505-2E9C-101B-9397-08002B2CF9AE}" pid="5" name="MSIP_Label_fb5e2db6-eecf-4aa2-8fc3-174bf94bce19_Name">
    <vt:lpwstr>fb5e2db6-eecf-4aa2-8fc3-174bf94bce19</vt:lpwstr>
  </property>
  <property fmtid="{D5CDD505-2E9C-101B-9397-08002B2CF9AE}" pid="6" name="MSIP_Label_fb5e2db6-eecf-4aa2-8fc3-174bf94bce19_SiteId">
    <vt:lpwstr>ceb177bf-013b-49ab-8a9c-4abce32afc1e</vt:lpwstr>
  </property>
  <property fmtid="{D5CDD505-2E9C-101B-9397-08002B2CF9AE}" pid="7" name="MSIP_Label_fb5e2db6-eecf-4aa2-8fc3-174bf94bce19_ActionId">
    <vt:lpwstr>88551fcf-1d96-4fb0-935d-6fbc42013e60</vt:lpwstr>
  </property>
  <property fmtid="{D5CDD505-2E9C-101B-9397-08002B2CF9AE}" pid="8" name="MSIP_Label_fb5e2db6-eecf-4aa2-8fc3-174bf94bce19_ContentBits">
    <vt:lpwstr>2</vt:lpwstr>
  </property>
</Properties>
</file>