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355600" y="0"/>
            <a:ext cx="14782326" cy="10375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574800" y="114300"/>
            <a:ext cx="9855200" cy="650260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3759200" y="825500"/>
            <a:ext cx="11548692" cy="762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5283200" y="2819400"/>
            <a:ext cx="8565280" cy="5651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7391400" y="762000"/>
            <a:ext cx="4660900" cy="307533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22"/>
          </p:nvPr>
        </p:nvSpPr>
        <p:spPr>
          <a:xfrm>
            <a:off x="6901631" y="3197028"/>
            <a:ext cx="5380144" cy="8115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291141" y="-26019"/>
            <a:ext cx="12309676" cy="92337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bjective:…"/>
          <p:cNvSpPr txBox="1"/>
          <p:nvPr>
            <p:ph type="subTitle" sz="half" idx="1"/>
          </p:nvPr>
        </p:nvSpPr>
        <p:spPr>
          <a:xfrm>
            <a:off x="1270000" y="1696045"/>
            <a:ext cx="10464800" cy="3465910"/>
          </a:xfrm>
          <a:prstGeom prst="rect">
            <a:avLst/>
          </a:prstGeom>
        </p:spPr>
        <p:txBody>
          <a:bodyPr/>
          <a:lstStyle/>
          <a:p>
            <a:pPr defTabSz="467359">
              <a:defRPr sz="2880"/>
            </a:pPr>
            <a:r>
              <a:t>Objective: </a:t>
            </a:r>
          </a:p>
          <a:p>
            <a:pPr defTabSz="467359">
              <a:defRPr sz="2880"/>
            </a:pPr>
            <a:r>
              <a:t>An agent that </a:t>
            </a:r>
          </a:p>
          <a:p>
            <a:pPr defTabSz="467359">
              <a:defRPr sz="2880"/>
            </a:pPr>
            <a:r>
              <a:t>1) learns how daily limit(budget) to be set in order to optimize ads performance as well as ads pacing; — </a:t>
            </a:r>
            <a:r>
              <a:rPr>
                <a:solidFill>
                  <a:schemeClr val="accent5"/>
                </a:solidFill>
              </a:rPr>
              <a:t>RNN LSTM learning algorithm for time-series data</a:t>
            </a:r>
            <a:endParaRPr>
              <a:solidFill>
                <a:schemeClr val="accent2">
                  <a:hueOff val="384160"/>
                  <a:satOff val="13417"/>
                  <a:lumOff val="-29062"/>
                </a:schemeClr>
              </a:solidFill>
            </a:endParaRPr>
          </a:p>
        </p:txBody>
      </p:sp>
      <p:pic>
        <p:nvPicPr>
          <p:cNvPr id="120" name="rnn-neuron-196x300.png" descr="rnn-neuron-196x3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5830" y="4171950"/>
            <a:ext cx="1651170" cy="252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9607" y="4234259"/>
            <a:ext cx="3658842" cy="240282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2) satisfies that daily limit as a constraint by incorporating the trained solutions from the model that serves well as a continuous feeds to automate the whole budget allocating processes — customized algorithm to meet business needs"/>
          <p:cNvSpPr txBox="1"/>
          <p:nvPr/>
        </p:nvSpPr>
        <p:spPr>
          <a:xfrm>
            <a:off x="1269999" y="6578600"/>
            <a:ext cx="10464802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2) </a:t>
            </a:r>
            <a:r>
              <a:rPr sz="2800"/>
              <a:t>satisfies that daily limit as a constraint by incorporating the trained solutions from the model that serves well as a continuous feeds to automate the whole budget allocating processes — </a:t>
            </a:r>
            <a:r>
              <a:rPr sz="2800">
                <a:solidFill>
                  <a:schemeClr val="accent5"/>
                </a:solidFill>
              </a:rPr>
              <a:t>customized algorithm to meet business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udget Agent Status Update: 7/ 10"/>
          <p:cNvSpPr txBox="1"/>
          <p:nvPr>
            <p:ph type="ctrTitle"/>
          </p:nvPr>
        </p:nvSpPr>
        <p:spPr>
          <a:xfrm>
            <a:off x="1270000" y="829319"/>
            <a:ext cx="10464800" cy="122808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Budget Agent Status Update: 7/ 10</a:t>
            </a:r>
          </a:p>
        </p:txBody>
      </p:sp>
      <p:sp>
        <p:nvSpPr>
          <p:cNvPr id="125" name="Tasks :…"/>
          <p:cNvSpPr txBox="1"/>
          <p:nvPr>
            <p:ph type="subTitle" sz="half" idx="1"/>
          </p:nvPr>
        </p:nvSpPr>
        <p:spPr>
          <a:xfrm>
            <a:off x="1270000" y="1530945"/>
            <a:ext cx="10464800" cy="3465910"/>
          </a:xfrm>
          <a:prstGeom prst="rect">
            <a:avLst/>
          </a:prstGeom>
        </p:spPr>
        <p:txBody>
          <a:bodyPr/>
          <a:lstStyle/>
          <a:p>
            <a:pPr/>
            <a:r>
              <a:t>Tasks : </a:t>
            </a:r>
          </a:p>
          <a:p>
            <a:pPr>
              <a:defRPr sz="2800"/>
            </a:pPr>
            <a:r>
              <a:t>1) Model Training, Logging, Scheduling to full automation</a:t>
            </a:r>
          </a:p>
        </p:txBody>
      </p:sp>
      <p:pic>
        <p:nvPicPr>
          <p:cNvPr id="126" name="Diagram.xml.png" descr="Diagram.xml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567"/>
          <a:stretch>
            <a:fillRect/>
          </a:stretch>
        </p:blipFill>
        <p:spPr>
          <a:xfrm>
            <a:off x="2348527" y="2852322"/>
            <a:ext cx="8340268" cy="613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udget Agent Status Update: 7/ 10"/>
          <p:cNvSpPr txBox="1"/>
          <p:nvPr>
            <p:ph type="ctrTitle"/>
          </p:nvPr>
        </p:nvSpPr>
        <p:spPr>
          <a:xfrm>
            <a:off x="1270000" y="524519"/>
            <a:ext cx="10464800" cy="122808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Budget Agent Status Update: 7/ 10</a:t>
            </a:r>
          </a:p>
        </p:txBody>
      </p:sp>
      <p:sp>
        <p:nvSpPr>
          <p:cNvPr id="129" name="Tasks :…"/>
          <p:cNvSpPr txBox="1"/>
          <p:nvPr>
            <p:ph type="subTitle" idx="1"/>
          </p:nvPr>
        </p:nvSpPr>
        <p:spPr>
          <a:xfrm>
            <a:off x="1270000" y="1416645"/>
            <a:ext cx="10464800" cy="7195295"/>
          </a:xfrm>
          <a:prstGeom prst="rect">
            <a:avLst/>
          </a:prstGeom>
        </p:spPr>
        <p:txBody>
          <a:bodyPr/>
          <a:lstStyle/>
          <a:p>
            <a:pPr defTabSz="391414">
              <a:defRPr sz="2412"/>
            </a:pPr>
            <a:r>
              <a:t>Tasks : </a:t>
            </a:r>
          </a:p>
          <a:p>
            <a:pPr algn="l" defTabSz="391414">
              <a:defRPr sz="1876"/>
            </a:pPr>
            <a:r>
              <a:t>2) customized algorithm write-up: </a:t>
            </a:r>
          </a:p>
          <a:p>
            <a:pPr lvl="2" indent="306324" algn="l" defTabSz="391414">
              <a:defRPr sz="1876"/>
            </a:pPr>
            <a:r>
              <a:t>i) the logic of the procedure: </a:t>
            </a:r>
          </a:p>
          <a:p>
            <a:pPr lvl="4" indent="612648" algn="just" defTabSz="391414">
              <a:defRPr sz="1876"/>
            </a:pPr>
            <a:r>
              <a:t>Check the daily limit, compare it w/ predicted spending, impose  the checkpoints(</a:t>
            </a:r>
            <a:r>
              <a:rPr>
                <a:solidFill>
                  <a:schemeClr val="accent5"/>
                </a:solidFill>
              </a:rPr>
              <a:t>#4-10</a:t>
            </a:r>
            <a:r>
              <a:t>), sum up to the monthly level, and adaptively adjust spending accordingly</a:t>
            </a:r>
          </a:p>
          <a:p>
            <a:pPr lvl="2" indent="306324" algn="l" defTabSz="391414">
              <a:defRPr sz="1876"/>
            </a:pPr>
            <a:r>
              <a:t>ii) data study:</a:t>
            </a:r>
          </a:p>
          <a:p>
            <a:pPr lvl="4" indent="612648" algn="l" defTabSz="391414">
              <a:defRPr sz="1876"/>
            </a:pPr>
            <a:r>
              <a:t>a) campaign currently running: </a:t>
            </a:r>
            <a:r>
              <a:rPr>
                <a:solidFill>
                  <a:schemeClr val="accent5"/>
                </a:solidFill>
              </a:rPr>
              <a:t>391 </a:t>
            </a:r>
            <a:r>
              <a:t>&amp; lasting at least 30days: </a:t>
            </a:r>
            <a:r>
              <a:rPr>
                <a:solidFill>
                  <a:schemeClr val="accent5"/>
                </a:solidFill>
              </a:rPr>
              <a:t>309</a:t>
            </a:r>
            <a:r>
              <a:t>; campaign-wide, we’ve trained cids about </a:t>
            </a:r>
            <a:r>
              <a:rPr>
                <a:solidFill>
                  <a:schemeClr val="accent5"/>
                </a:solidFill>
              </a:rPr>
              <a:t>309/391(~=80%)</a:t>
            </a:r>
          </a:p>
          <a:p>
            <a:pPr lvl="4" indent="612648" algn="l" defTabSz="391414">
              <a:defRPr sz="1876"/>
            </a:pPr>
            <a:r>
              <a:t>b) client currently running: </a:t>
            </a:r>
            <a:r>
              <a:rPr>
                <a:solidFill>
                  <a:schemeClr val="accent5"/>
                </a:solidFill>
              </a:rPr>
              <a:t>92</a:t>
            </a:r>
            <a:r>
              <a:t> &amp; fully trained on clients: </a:t>
            </a:r>
            <a:r>
              <a:rPr>
                <a:solidFill>
                  <a:schemeClr val="accent5"/>
                </a:solidFill>
              </a:rPr>
              <a:t>63</a:t>
            </a:r>
            <a:r>
              <a:t> &amp; partially trained on clients: </a:t>
            </a:r>
            <a:r>
              <a:rPr>
                <a:solidFill>
                  <a:schemeClr val="accent5"/>
                </a:solidFill>
              </a:rPr>
              <a:t>29</a:t>
            </a:r>
            <a:r>
              <a:t>; client-wide, we’ve trained bids about </a:t>
            </a:r>
            <a:r>
              <a:rPr>
                <a:solidFill>
                  <a:schemeClr val="accent5"/>
                </a:solidFill>
              </a:rPr>
              <a:t>63/92(~=70%)</a:t>
            </a:r>
            <a:endParaRPr>
              <a:solidFill>
                <a:schemeClr val="accent5"/>
              </a:solidFill>
            </a:endParaRPr>
          </a:p>
          <a:p>
            <a:pPr lvl="2" indent="306324" algn="l" defTabSz="391414">
              <a:defRPr sz="1876"/>
            </a:pPr>
          </a:p>
          <a:p>
            <a:pPr lvl="2" indent="306324" algn="l" defTabSz="391414">
              <a:defRPr sz="1876"/>
            </a:pPr>
            <a:r>
              <a:t>iii) the approach to deploy:</a:t>
            </a:r>
          </a:p>
          <a:p>
            <a:pPr lvl="4" indent="612648" algn="l" defTabSz="391414">
              <a:defRPr sz="1876"/>
            </a:pPr>
            <a:r>
              <a:t>a) conservative approach: limit spending to +- 15% of daily limit regardless of predicted spendings</a:t>
            </a:r>
          </a:p>
          <a:p>
            <a:pPr lvl="4" indent="612648" algn="l" defTabSz="391414">
              <a:defRPr sz="1876"/>
            </a:pPr>
            <a:r>
              <a:t>b) adaptive(hybrid) approach: apply predicted spds and regularly adjust at checkpoints</a:t>
            </a:r>
          </a:p>
          <a:p>
            <a:pPr lvl="4" indent="612648" algn="l" defTabSz="391414">
              <a:defRPr sz="1876"/>
            </a:pPr>
            <a:r>
              <a:t>c) aggressive approach: play aggressively, let the model fly w/o adjusting</a:t>
            </a:r>
          </a:p>
          <a:p>
            <a:pPr lvl="2" indent="306324" algn="l" defTabSz="391414">
              <a:defRPr sz="1876"/>
            </a:pPr>
            <a:r>
              <a:t>iv) target to go alive: targeting to deploy solutions on 63 clients by refreshing the next several days spendings by </a:t>
            </a:r>
            <a:r>
              <a:rPr>
                <a:solidFill>
                  <a:schemeClr val="accent5"/>
                </a:solidFill>
              </a:rPr>
              <a:t>next Monday, 7/16, no later than 7/19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udget Agent Status Update: 7/ 12…"/>
          <p:cNvSpPr txBox="1"/>
          <p:nvPr>
            <p:ph type="ctrTitle"/>
          </p:nvPr>
        </p:nvSpPr>
        <p:spPr>
          <a:xfrm>
            <a:off x="1270000" y="524519"/>
            <a:ext cx="10464800" cy="1228081"/>
          </a:xfrm>
          <a:prstGeom prst="rect">
            <a:avLst/>
          </a:prstGeom>
        </p:spPr>
        <p:txBody>
          <a:bodyPr/>
          <a:lstStyle/>
          <a:p>
            <a:pPr defTabSz="350520">
              <a:defRPr sz="2880"/>
            </a:pPr>
            <a:r>
              <a:t>Budget Agent Status Update: 7/ 12</a:t>
            </a:r>
          </a:p>
          <a:p>
            <a:pPr algn="l" defTabSz="350520">
              <a:defRPr sz="2880"/>
            </a:pPr>
            <a:r>
              <a:t>1) the logic of the customized algorithm</a:t>
            </a:r>
          </a:p>
        </p:txBody>
      </p:sp>
      <p:pic>
        <p:nvPicPr>
          <p:cNvPr id="132" name="controlflow.png" descr="controlflow.png"/>
          <p:cNvPicPr>
            <a:picLocks noChangeAspect="1"/>
          </p:cNvPicPr>
          <p:nvPr/>
        </p:nvPicPr>
        <p:blipFill>
          <a:blip r:embed="rId2">
            <a:extLst/>
          </a:blip>
          <a:srcRect l="0" t="19486" r="0" b="7298"/>
          <a:stretch>
            <a:fillRect/>
          </a:stretch>
        </p:blipFill>
        <p:spPr>
          <a:xfrm>
            <a:off x="1415974" y="1650157"/>
            <a:ext cx="9153354" cy="668572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2)let’s discuss and check how it works!"/>
          <p:cNvSpPr txBox="1"/>
          <p:nvPr/>
        </p:nvSpPr>
        <p:spPr>
          <a:xfrm>
            <a:off x="1223948" y="8415113"/>
            <a:ext cx="61327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/>
            <a:r>
              <a:t>2)let’s discuss and check how it works!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