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5"/>
    <p:restoredTop sz="94580"/>
  </p:normalViewPr>
  <p:slideViewPr>
    <p:cSldViewPr snapToGrid="0" snapToObjects="1">
      <p:cViewPr varScale="1">
        <p:scale>
          <a:sx n="101" d="100"/>
          <a:sy n="101" d="100"/>
        </p:scale>
        <p:origin x="208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E0B83-3BD9-E64A-BA24-3721F02AFF5F}" type="datetimeFigureOut">
              <a:rPr lang="en-US" smtClean="0"/>
              <a:t>6/24/17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8CF68-AE07-C64F-A13B-D9D74CAB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28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58F8-63A2-C746-956D-2F3BC010146A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98B7-5406-9442-9458-449DD1A1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58F8-63A2-C746-956D-2F3BC010146A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98B7-5406-9442-9458-449DD1A1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58F8-63A2-C746-956D-2F3BC010146A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98B7-5406-9442-9458-449DD1A1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5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58F8-63A2-C746-956D-2F3BC010146A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98B7-5406-9442-9458-449DD1A1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58F8-63A2-C746-956D-2F3BC010146A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98B7-5406-9442-9458-449DD1A1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58F8-63A2-C746-956D-2F3BC010146A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98B7-5406-9442-9458-449DD1A1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9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58F8-63A2-C746-956D-2F3BC010146A}" type="datetimeFigureOut">
              <a:rPr lang="en-US" smtClean="0"/>
              <a:t>6/24/17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98B7-5406-9442-9458-449DD1A1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58F8-63A2-C746-956D-2F3BC010146A}" type="datetimeFigureOut">
              <a:rPr lang="en-US" smtClean="0"/>
              <a:t>6/24/17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98B7-5406-9442-9458-449DD1A1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7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58F8-63A2-C746-956D-2F3BC010146A}" type="datetimeFigureOut">
              <a:rPr lang="en-US" smtClean="0"/>
              <a:t>6/24/17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98B7-5406-9442-9458-449DD1A1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58F8-63A2-C746-956D-2F3BC010146A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98B7-5406-9442-9458-449DD1A1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58F8-63A2-C746-956D-2F3BC010146A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98B7-5406-9442-9458-449DD1A1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858F8-63A2-C746-956D-2F3BC010146A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498B7-5406-9442-9458-449DD1A1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Predicting why employees leave the company early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9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Logistic Regression </a:t>
            </a:r>
          </a:p>
          <a:p>
            <a:pPr lvl="1"/>
            <a:r>
              <a:rPr lang="en-US" dirty="0" smtClean="0"/>
              <a:t>Field used:</a:t>
            </a:r>
          </a:p>
          <a:p>
            <a:pPr lvl="2"/>
            <a:r>
              <a:rPr lang="en-US" dirty="0" smtClean="0"/>
              <a:t>Satisfaction Level</a:t>
            </a:r>
          </a:p>
          <a:p>
            <a:pPr lvl="2"/>
            <a:r>
              <a:rPr lang="en-US" dirty="0" smtClean="0"/>
              <a:t>Left</a:t>
            </a:r>
          </a:p>
          <a:p>
            <a:pPr lvl="2"/>
            <a:r>
              <a:rPr lang="en-US" dirty="0" smtClean="0"/>
              <a:t>Number of project</a:t>
            </a:r>
          </a:p>
          <a:p>
            <a:pPr lvl="2"/>
            <a:r>
              <a:rPr lang="en-US" dirty="0" smtClean="0"/>
              <a:t>Average monthly hours</a:t>
            </a:r>
          </a:p>
          <a:p>
            <a:pPr lvl="2"/>
            <a:r>
              <a:rPr lang="en-US" dirty="0" smtClean="0"/>
              <a:t>Time spent at company</a:t>
            </a:r>
          </a:p>
          <a:p>
            <a:pPr lvl="2"/>
            <a:r>
              <a:rPr lang="en-US" dirty="0" smtClean="0"/>
              <a:t>Salary</a:t>
            </a:r>
          </a:p>
          <a:p>
            <a:r>
              <a:rPr lang="en-US" dirty="0" smtClean="0"/>
              <a:t>Based my model off of Salary due to it having 3 different classifications</a:t>
            </a:r>
          </a:p>
          <a:p>
            <a:pPr lvl="1"/>
            <a:r>
              <a:rPr lang="en-US" dirty="0" smtClean="0"/>
              <a:t>Low</a:t>
            </a:r>
          </a:p>
          <a:p>
            <a:pPr lvl="1"/>
            <a:r>
              <a:rPr lang="en-US" dirty="0" smtClean="0"/>
              <a:t>Medium</a:t>
            </a:r>
          </a:p>
          <a:p>
            <a:pPr lvl="1"/>
            <a:r>
              <a:rPr lang="en-US" dirty="0" smtClean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144270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167" r="-2" b="-2"/>
          <a:stretch/>
        </p:blipFill>
        <p:spPr>
          <a:xfrm>
            <a:off x="5022813" y="1825624"/>
            <a:ext cx="6347911" cy="43513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Log odds plots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Low </a:t>
            </a:r>
            <a:r>
              <a:rPr lang="en-US" sz="2000" dirty="0" smtClean="0"/>
              <a:t>salary </a:t>
            </a:r>
            <a:r>
              <a:rPr lang="en-US" sz="2000" dirty="0" smtClean="0"/>
              <a:t>classification</a:t>
            </a:r>
          </a:p>
          <a:p>
            <a:pPr lvl="1"/>
            <a:r>
              <a:rPr lang="en-US" sz="1600" dirty="0" smtClean="0"/>
              <a:t>Model not very accurate at 57%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8500" y="2057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114526"/>
              </p:ext>
            </p:extLst>
          </p:nvPr>
        </p:nvGraphicFramePr>
        <p:xfrm>
          <a:off x="495553" y="2658507"/>
          <a:ext cx="4279647" cy="1892301"/>
        </p:xfrm>
        <a:graphic>
          <a:graphicData uri="http://schemas.openxmlformats.org/drawingml/2006/table">
            <a:tbl>
              <a:tblPr/>
              <a:tblGrid>
                <a:gridCol w="1426549"/>
                <a:gridCol w="1426549"/>
                <a:gridCol w="1426549"/>
              </a:tblGrid>
              <a:tr h="40208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True Class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0638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Hypothesized Class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b="1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788">
                <a:tc>
                  <a:txBody>
                    <a:bodyPr/>
                    <a:lstStyle/>
                    <a:p>
                      <a:pPr algn="l" fontAlgn="ctr"/>
                      <a:r>
                        <a:rPr lang="nb-NO" b="1">
                          <a:effectLst/>
                        </a:rPr>
                        <a:t>0.0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>
                          <a:effectLst/>
                        </a:rPr>
                        <a:t>6284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>
                          <a:effectLst/>
                        </a:rPr>
                        <a:t>5144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788">
                <a:tc>
                  <a:txBody>
                    <a:bodyPr/>
                    <a:lstStyle/>
                    <a:p>
                      <a:pPr algn="l" fontAlgn="ctr"/>
                      <a:r>
                        <a:rPr lang="nb-NO" b="1">
                          <a:effectLst/>
                        </a:rPr>
                        <a:t>1.0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>
                          <a:effectLst/>
                        </a:rPr>
                        <a:t>1399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dirty="0">
                          <a:effectLst/>
                        </a:rPr>
                        <a:t>2172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78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67" r="-2" b="-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Log odds plots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Medium </a:t>
            </a:r>
            <a:r>
              <a:rPr lang="en-US" sz="2000" dirty="0" smtClean="0"/>
              <a:t>salary c</a:t>
            </a:r>
            <a:r>
              <a:rPr lang="en-US" sz="2000" dirty="0" smtClean="0"/>
              <a:t>lassification</a:t>
            </a:r>
            <a:endParaRPr lang="en-US" sz="2000" dirty="0"/>
          </a:p>
          <a:p>
            <a:pPr lvl="1"/>
            <a:r>
              <a:rPr lang="en-US" sz="2000" dirty="0"/>
              <a:t>Model still not any better at 57%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122780"/>
              </p:ext>
            </p:extLst>
          </p:nvPr>
        </p:nvGraphicFramePr>
        <p:xfrm>
          <a:off x="595883" y="3041510"/>
          <a:ext cx="4282440" cy="1919567"/>
        </p:xfrm>
        <a:graphic>
          <a:graphicData uri="http://schemas.openxmlformats.org/drawingml/2006/table">
            <a:tbl>
              <a:tblPr/>
              <a:tblGrid>
                <a:gridCol w="1427480"/>
                <a:gridCol w="1427480"/>
                <a:gridCol w="1427480"/>
              </a:tblGrid>
              <a:tr h="423109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True Class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3109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Hypothesized Class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b="1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3109">
                <a:tc>
                  <a:txBody>
                    <a:bodyPr/>
                    <a:lstStyle/>
                    <a:p>
                      <a:pPr algn="l" fontAlgn="ctr"/>
                      <a:r>
                        <a:rPr lang="nb-NO" b="1">
                          <a:effectLst/>
                        </a:rPr>
                        <a:t>0.0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8431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>
                          <a:effectLst/>
                        </a:rPr>
                        <a:t>6350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3109">
                <a:tc>
                  <a:txBody>
                    <a:bodyPr/>
                    <a:lstStyle/>
                    <a:p>
                      <a:pPr algn="l" fontAlgn="ctr"/>
                      <a:r>
                        <a:rPr lang="nb-NO" b="1">
                          <a:effectLst/>
                        </a:rPr>
                        <a:t>1.0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>
                          <a:effectLst/>
                        </a:rPr>
                        <a:t>122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96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81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67" r="-2" b="-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Log odds plots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High Classification</a:t>
            </a:r>
          </a:p>
          <a:p>
            <a:pPr lvl="1"/>
            <a:r>
              <a:rPr lang="en-US" sz="2000" dirty="0"/>
              <a:t>Model is A LOT better compared to low and medium classification at 92</a:t>
            </a:r>
            <a:r>
              <a:rPr lang="en-US" sz="2000" dirty="0" smtClean="0"/>
              <a:t>%</a:t>
            </a:r>
          </a:p>
          <a:p>
            <a:pPr lvl="1"/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889535"/>
              </p:ext>
            </p:extLst>
          </p:nvPr>
        </p:nvGraphicFramePr>
        <p:xfrm>
          <a:off x="595883" y="3413864"/>
          <a:ext cx="4282440" cy="1602636"/>
        </p:xfrm>
        <a:graphic>
          <a:graphicData uri="http://schemas.openxmlformats.org/drawingml/2006/table">
            <a:tbl>
              <a:tblPr/>
              <a:tblGrid>
                <a:gridCol w="1427480"/>
                <a:gridCol w="1427480"/>
                <a:gridCol w="1427480"/>
              </a:tblGrid>
              <a:tr h="430636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True Class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9832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Hypothesized Class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b="1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2168">
                <a:tc>
                  <a:txBody>
                    <a:bodyPr/>
                    <a:lstStyle/>
                    <a:p>
                      <a:pPr algn="l" fontAlgn="ctr"/>
                      <a:r>
                        <a:rPr lang="nb-NO" b="1">
                          <a:effectLst/>
                        </a:rPr>
                        <a:t>0.0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>
                          <a:effectLst/>
                        </a:rPr>
                        <a:t>13762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dirty="0">
                          <a:effectLst/>
                        </a:rPr>
                        <a:t>1237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85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is not worth using as all 3 classifications combined gives a score of 50%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219302"/>
              </p:ext>
            </p:extLst>
          </p:nvPr>
        </p:nvGraphicFramePr>
        <p:xfrm>
          <a:off x="838200" y="3071654"/>
          <a:ext cx="10515600" cy="1503680"/>
        </p:xfrm>
        <a:graphic>
          <a:graphicData uri="http://schemas.openxmlformats.org/drawingml/2006/table">
            <a:tbl>
              <a:tblPr/>
              <a:tblGrid>
                <a:gridCol w="2628900"/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True Class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high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low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medium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Hypothesized Class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b="1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b="1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b="1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low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>
                          <a:effectLst/>
                        </a:rPr>
                        <a:t>849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5860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>
                          <a:effectLst/>
                        </a:rPr>
                        <a:t>4829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medium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388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1456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1617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0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the model could be better:</a:t>
            </a:r>
          </a:p>
          <a:p>
            <a:pPr lvl="1"/>
            <a:r>
              <a:rPr lang="en-US" dirty="0" smtClean="0"/>
              <a:t>Some feature engineering</a:t>
            </a:r>
          </a:p>
          <a:p>
            <a:pPr lvl="1"/>
            <a:r>
              <a:rPr lang="en-US" dirty="0" smtClean="0"/>
              <a:t>Adding in the different departments</a:t>
            </a:r>
          </a:p>
          <a:p>
            <a:pPr lvl="1"/>
            <a:r>
              <a:rPr lang="en-US" dirty="0" smtClean="0"/>
              <a:t>Having more knowledge in Logistic Regression and how to apply it</a:t>
            </a:r>
          </a:p>
          <a:p>
            <a:r>
              <a:rPr lang="en-US" dirty="0" smtClean="0"/>
              <a:t>Random Forest might be more suited for this dataset. </a:t>
            </a:r>
          </a:p>
        </p:txBody>
      </p:sp>
    </p:spTree>
    <p:extLst>
      <p:ext uri="{BB962C8B-B14F-4D97-AF65-F5344CB8AC3E}">
        <p14:creationId xmlns:p14="http://schemas.microsoft.com/office/powerpoint/2010/main" val="245003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195</Words>
  <Application>Microsoft Macintosh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Final Project</vt:lpstr>
      <vt:lpstr>Method Used</vt:lpstr>
      <vt:lpstr>Log odds plots </vt:lpstr>
      <vt:lpstr>Log odds plots </vt:lpstr>
      <vt:lpstr>Log odds plots </vt:lpstr>
      <vt:lpstr>Overall</vt:lpstr>
      <vt:lpstr>Final Notes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Jason Chaitesipaseut</dc:creator>
  <cp:lastModifiedBy>Jason Chaitesipaseut</cp:lastModifiedBy>
  <cp:revision>7</cp:revision>
  <dcterms:created xsi:type="dcterms:W3CDTF">2017-06-25T04:17:18Z</dcterms:created>
  <dcterms:modified xsi:type="dcterms:W3CDTF">2017-06-25T05:23:07Z</dcterms:modified>
</cp:coreProperties>
</file>