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29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使用目的：顯示課程名稱，課程名稱需與課表中的相同。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編修方式：直接將現有文字改成正式授課的課程名稱。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使用目的：上課前老師用來提醒學員關閉不必要的程式，以免影響上課。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使用目的：上課前老師用來提醒學員，下載上課講義、素材。</a:t>
            </a:r>
          </a:p>
          <a:p>
            <a:pPr/>
            <a:r>
              <a:t>  每堂課上課前</a:t>
            </a:r>
            <a:r>
              <a:t>7</a:t>
            </a:r>
            <a:r>
              <a:t>天，官網即開放下載。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使用目的：上課前老師用來告知學員會用到</a:t>
            </a:r>
            <a:r>
              <a:t>zoom</a:t>
            </a:r>
            <a:r>
              <a:t>的功能在那裡。</a:t>
            </a:r>
            <a:br/>
            <a:r>
              <a:t>　　　　　學員上課前，技服都會跟學員說明</a:t>
            </a:r>
            <a:r>
              <a:t>zoom</a:t>
            </a:r>
            <a:r>
              <a:t>的使用方式，如果有學員忘記，老師可以用這一頁做提醒。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編修方式：此頁為公版，老師不需修改。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7" name="Shape 6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使用目的：跟學員說明這門課程總共有幾堂課？每堂的重點為何？又有那幾堂可以做出成品？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出現時機：只會出現在第一堂課。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編修方式：老師直接將現有文字修改成正確的堂名，如果該堂沒有成品，請將成品圖示拿掉。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補充說明：</a:t>
            </a:r>
          </a:p>
          <a:p>
            <a:pPr>
              <a:buSzPct val="100000"/>
              <a:buFont typeface="Arial"/>
              <a:buChar char="•"/>
            </a:pPr>
          </a:p>
          <a:p>
            <a:pPr lvl="1" marL="457200" indent="0">
              <a:buSzPct val="100000"/>
              <a:buChar char="✓"/>
            </a:pPr>
            <a:r>
              <a:t>成品的定義：由老師決定，如果老師覺得該堂的成品效果不大，只是用成品來教功能，那麼這一堂課就不用標示成品。</a:t>
            </a:r>
          </a:p>
          <a:p>
            <a:pPr lvl="1" marL="457200" indent="0">
              <a:buSzPct val="100000"/>
              <a:buChar char="✓"/>
            </a:pPr>
          </a:p>
          <a:p>
            <a:pPr lvl="1" marL="457200" indent="0">
              <a:buSzPct val="100000"/>
              <a:buChar char="✓"/>
            </a:pPr>
            <a:r>
              <a:t>課程中所有的「半成品範例檔」與「完成品範例檔」，請老師依堂數提供給 </a:t>
            </a:r>
            <a:r>
              <a:t>ID</a:t>
            </a:r>
            <a:r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BE651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59595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383669"/>
            <a:ext cx="1569662" cy="568946"/>
            <a:chOff x="0" y="0"/>
            <a:chExt cx="1569661" cy="568944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46960" y="0"/>
              <a:ext cx="14757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/>
            </a:pPr>
            <a:r>
              <a:t>ZOOM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查看選項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共同註記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筆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共享螢幕</a:t>
            </a:r>
            <a:r>
              <a:rPr b="0" sz="1100">
                <a:solidFill>
                  <a:srgbClr val="80808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chemeClr val="accent5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與會者</a:t>
            </a:r>
            <a:r>
              <a:t>/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b="1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b="1"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rPr>
                    <a:latin typeface="微軟正黑體"/>
                    <a:ea typeface="微軟正黑體"/>
                    <a:cs typeface="微軟正黑體"/>
                    <a:sym typeface="微軟正黑體"/>
                  </a:rP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投影片編號版面配置區 1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swift基礎6堂課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第一堂：swift基本概念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第二堂：基本運算子、字串和字元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第三堂：集合物件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第四堂：流程控制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第五堂：函式和閉鎖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第六堂：列舉</a:t>
            </a:r>
          </a:p>
        </p:txBody>
      </p:sp>
      <p:sp>
        <p:nvSpPr>
          <p:cNvPr id="684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5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87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第一堂：使用swift建立第一個App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第二堂：AutoLayout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第三堂：使用Stack Views設計UI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第四堂：建立以表格為基礎的App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第五堂：使用原型儲存格建立自訂的TableView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第六堂：用UIAlertController和使用者互動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第七堂：儲存格的刪除和自訂功能按鈕</a:t>
            </a:r>
          </a:p>
        </p:txBody>
      </p:sp>
      <p:sp>
        <p:nvSpPr>
          <p:cNvPr id="692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695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第八堂：使用導覽控制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第九堂：自訂細節頁面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第十堂：自動調整高度的儲存格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第十一堂：使用地圖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第十二堂：展示圖片控制項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第十三堂：使用CoreData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第十四堂：搜尋控制項</a:t>
            </a:r>
          </a:p>
        </p:txBody>
      </p:sp>
      <p:sp>
        <p:nvSpPr>
          <p:cNvPr id="700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1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03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內容版面配置區 2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sz="3200"/>
            </a:pPr>
            <a:r>
              <a:t>iOS行動程式基礎開發上架20堂課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第十五堂：TabBarController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第十六堂：內建瀏覽器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第十七堂：自多國語言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第十八堂：使用實機測試</a:t>
            </a:r>
            <a:endParaRPr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第十九堂：上架說明1</a:t>
            </a:r>
          </a:p>
          <a:p>
            <a:pPr>
              <a:lnSpc>
                <a:spcPct val="120000"/>
              </a:lnSpc>
              <a:defRPr sz="18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第二十堂：上架說明2</a:t>
            </a:r>
          </a:p>
        </p:txBody>
      </p:sp>
      <p:sp>
        <p:nvSpPr>
          <p:cNvPr id="708" name="投影片編號版面配置區 5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9" name="圖片版面配置區 50" descr="圖片版面配置區 50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本課程各堂教學主題</a:t>
            </a:r>
          </a:p>
        </p:txBody>
      </p:sp>
      <p:pic>
        <p:nvPicPr>
          <p:cNvPr id="711" name="圖片版面配置區 48" descr="圖片版面配置區 48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