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繼承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3246101" y="1368451"/>
            <a:ext cx="2841714" cy="198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定義基礎類別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子類別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覆寫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覆寫方法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覆寫屬性的Getter和Setter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覆寫屬性存值觀測者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預防覆寫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定義基礎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1.定義基礎類別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class Vehicle {…"/>
          <p:cNvSpPr txBox="1"/>
          <p:nvPr/>
        </p:nvSpPr>
        <p:spPr>
          <a:xfrm>
            <a:off x="589736" y="1101687"/>
            <a:ext cx="5928864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"traveling at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currentSpeed</a:t>
            </a:r>
            <a:r>
              <a:rPr>
                <a:solidFill>
                  <a:srgbClr val="333333"/>
                </a:solidFill>
              </a:rPr>
              <a:t>)</a:t>
            </a:r>
            <a:r>
              <a:t> miles per hour"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makeNoise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do nothing - an arbitrary vehicle doesn't necessarily make a noise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5" name="print(&quot;Vehicle: \(someVehicle.description)&quot;)…"/>
          <p:cNvSpPr txBox="1"/>
          <p:nvPr/>
        </p:nvSpPr>
        <p:spPr>
          <a:xfrm>
            <a:off x="588232" y="2929252"/>
            <a:ext cx="365798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"Vehicle: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someVehicle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Vehicle: traveling at 0.0 miles per hour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2.子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2.子類別</a:t>
            </a:r>
          </a:p>
        </p:txBody>
      </p:sp>
      <p:sp>
        <p:nvSpPr>
          <p:cNvPr id="68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1" name="class SomeSubclass: SomeSuperclass {…"/>
          <p:cNvSpPr txBox="1"/>
          <p:nvPr/>
        </p:nvSpPr>
        <p:spPr>
          <a:xfrm>
            <a:off x="908067" y="1012496"/>
            <a:ext cx="339037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SomeSubclass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SomeSuperclass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subclass definition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5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92" name="class Bicycle: Vehicle {…"/>
          <p:cNvSpPr txBox="1"/>
          <p:nvPr/>
        </p:nvSpPr>
        <p:spPr>
          <a:xfrm>
            <a:off x="908067" y="1610188"/>
            <a:ext cx="235051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Bicycle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hasBasket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93" name="let bicycle = Bicycle()…"/>
          <p:cNvSpPr txBox="1"/>
          <p:nvPr/>
        </p:nvSpPr>
        <p:spPr>
          <a:xfrm>
            <a:off x="912328" y="2297442"/>
            <a:ext cx="221288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bicycle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hasBasket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</a:p>
        </p:txBody>
      </p:sp>
      <p:sp>
        <p:nvSpPr>
          <p:cNvPr id="694" name="bicycle.currentSpeed = 15.0…"/>
          <p:cNvSpPr txBox="1"/>
          <p:nvPr/>
        </p:nvSpPr>
        <p:spPr>
          <a:xfrm>
            <a:off x="929372" y="2930381"/>
            <a:ext cx="358917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bicycle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15.0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"Bicycle: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Bicycle: traveling at 15.0 miles per hour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子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2.子類別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class Tandem: Bicycle {…"/>
          <p:cNvSpPr txBox="1"/>
          <p:nvPr/>
        </p:nvSpPr>
        <p:spPr>
          <a:xfrm>
            <a:off x="908067" y="1012496"/>
            <a:ext cx="3176289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Tandem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Bicycle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currentNumberOfPassengers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1" name="let tandem = Tandem()…"/>
          <p:cNvSpPr txBox="1"/>
          <p:nvPr/>
        </p:nvSpPr>
        <p:spPr>
          <a:xfrm>
            <a:off x="908067" y="1699668"/>
            <a:ext cx="3589175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tandem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Tandem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tandem</a:t>
            </a:r>
            <a:r>
              <a:rPr>
                <a:solidFill>
                  <a:srgbClr val="333333"/>
                </a:solidFill>
              </a:rPr>
              <a:t>.</a:t>
            </a:r>
            <a:r>
              <a:t>hasBasket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tandem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currentNumberOfPassengers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tandem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22.0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"Tandem: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tandem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Tandem: traveling at 22.0 miles per hour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3.覆寫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3.覆寫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class Train: Vehicle {…"/>
          <p:cNvSpPr txBox="1"/>
          <p:nvPr/>
        </p:nvSpPr>
        <p:spPr>
          <a:xfrm>
            <a:off x="912328" y="1322611"/>
            <a:ext cx="276340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Train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makeNoise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"Choo Choo"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8" name="覆寫方法"/>
          <p:cNvSpPr txBox="1"/>
          <p:nvPr/>
        </p:nvSpPr>
        <p:spPr>
          <a:xfrm>
            <a:off x="1082502" y="858430"/>
            <a:ext cx="866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defRPr sz="1500"/>
            </a:pPr>
            <a:r>
              <a:t>覆寫方法</a:t>
            </a:r>
          </a:p>
        </p:txBody>
      </p:sp>
      <p:sp>
        <p:nvSpPr>
          <p:cNvPr id="709" name="let train = Train()…"/>
          <p:cNvSpPr txBox="1"/>
          <p:nvPr/>
        </p:nvSpPr>
        <p:spPr>
          <a:xfrm>
            <a:off x="912328" y="2307492"/>
            <a:ext cx="200644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train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Train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train</a:t>
            </a:r>
            <a:r>
              <a:rPr>
                <a:solidFill>
                  <a:srgbClr val="333333"/>
                </a:solidFill>
              </a:rPr>
              <a:t>.</a:t>
            </a:r>
            <a:r>
              <a:t>makeNoise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"Choo Choo"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3.覆寫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3.覆寫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class Car: Vehicle {…"/>
          <p:cNvSpPr txBox="1"/>
          <p:nvPr/>
        </p:nvSpPr>
        <p:spPr>
          <a:xfrm>
            <a:off x="912328" y="1322611"/>
            <a:ext cx="4277319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Car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gear</a:t>
            </a:r>
            <a:r>
              <a:t> 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t> + </a:t>
            </a:r>
            <a:r>
              <a:rPr>
                <a:solidFill>
                  <a:srgbClr val="C41A16"/>
                </a:solidFill>
              </a:rPr>
              <a:t>" in gear </a:t>
            </a:r>
            <a:r>
              <a:t>\(</a:t>
            </a:r>
            <a:r>
              <a:rPr>
                <a:solidFill>
                  <a:srgbClr val="3F6E74"/>
                </a:solidFill>
              </a:rPr>
              <a:t>gear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16" name="覆寫屬性的Getter和Setter"/>
          <p:cNvSpPr txBox="1"/>
          <p:nvPr/>
        </p:nvSpPr>
        <p:spPr>
          <a:xfrm>
            <a:off x="1082502" y="858430"/>
            <a:ext cx="23481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defRPr sz="1500"/>
            </a:pPr>
            <a:r>
              <a:t>覆寫屬性的Getter和Setter</a:t>
            </a:r>
          </a:p>
        </p:txBody>
      </p:sp>
      <p:sp>
        <p:nvSpPr>
          <p:cNvPr id="717" name="let car = Car()…"/>
          <p:cNvSpPr txBox="1"/>
          <p:nvPr/>
        </p:nvSpPr>
        <p:spPr>
          <a:xfrm>
            <a:off x="920850" y="2637693"/>
            <a:ext cx="407087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car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Car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car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car</a:t>
            </a:r>
            <a:r>
              <a:rPr>
                <a:solidFill>
                  <a:srgbClr val="333333"/>
                </a:solidFill>
              </a:rPr>
              <a:t>.</a:t>
            </a:r>
            <a:r>
              <a:t>gear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"Car: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car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Car: traveling at 25.0 miles per hour in gear 3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3.覆寫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3.覆寫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class AutomaticCar: Car {…"/>
          <p:cNvSpPr txBox="1"/>
          <p:nvPr/>
        </p:nvSpPr>
        <p:spPr>
          <a:xfrm>
            <a:off x="912328" y="1322611"/>
            <a:ext cx="3864433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AutomaticCar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Car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didSet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gear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currentSpeed</a:t>
            </a:r>
            <a:r>
              <a:t> / </a:t>
            </a:r>
            <a:r>
              <a:rPr>
                <a:solidFill>
                  <a:srgbClr val="1C00CF"/>
                </a:solidFill>
              </a:rPr>
              <a:t>10.0</a:t>
            </a:r>
            <a:r>
              <a:t>) +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24" name="覆寫屬性存值觀測者"/>
          <p:cNvSpPr txBox="1"/>
          <p:nvPr/>
        </p:nvSpPr>
        <p:spPr>
          <a:xfrm>
            <a:off x="1082502" y="858430"/>
            <a:ext cx="1818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defRPr sz="1500"/>
            </a:pPr>
            <a:r>
              <a:t>覆寫屬性存值觀測者</a:t>
            </a:r>
          </a:p>
        </p:txBody>
      </p:sp>
      <p:sp>
        <p:nvSpPr>
          <p:cNvPr id="725" name="let automatic = AutomaticCar()…"/>
          <p:cNvSpPr txBox="1"/>
          <p:nvPr/>
        </p:nvSpPr>
        <p:spPr>
          <a:xfrm>
            <a:off x="933633" y="2802793"/>
            <a:ext cx="462139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automatic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AutomaticCar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automatic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35.0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"AutomaticCar: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automatic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AutomaticCar: traveling at 35.0 miles per hour in gear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4.預防覆寫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4.預防覆寫</a:t>
            </a:r>
          </a:p>
        </p:txBody>
      </p:sp>
      <p:sp>
        <p:nvSpPr>
          <p:cNvPr id="72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1" name="final var, final func, final class func, final subscript"/>
          <p:cNvSpPr txBox="1"/>
          <p:nvPr/>
        </p:nvSpPr>
        <p:spPr>
          <a:xfrm>
            <a:off x="1086763" y="1190784"/>
            <a:ext cx="5268596" cy="29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800"/>
              </a:lnSpc>
              <a:spcBef>
                <a:spcPts val="0"/>
              </a:spcBef>
              <a:defRPr sz="1280">
                <a:solidFill>
                  <a:srgbClr val="66666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final var</a:t>
            </a:r>
            <a:r>
              <a: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rPr>
              <a:t>, </a:t>
            </a:r>
            <a:r>
              <a:t>final func</a:t>
            </a:r>
            <a:r>
              <a: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rPr>
              <a:t>, </a:t>
            </a:r>
            <a:r>
              <a:t>final class func</a:t>
            </a:r>
            <a:r>
              <a: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rPr>
              <a:t>, </a:t>
            </a:r>
            <a:r>
              <a:t>final subscript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