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初始化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3.預設的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3.預設的初始化</a:t>
            </a:r>
          </a:p>
        </p:txBody>
      </p:sp>
      <p:sp>
        <p:nvSpPr>
          <p:cNvPr id="7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7" name="class ShoppingListItem {…"/>
          <p:cNvSpPr txBox="1"/>
          <p:nvPr/>
        </p:nvSpPr>
        <p:spPr>
          <a:xfrm>
            <a:off x="606780" y="1177106"/>
            <a:ext cx="3772680" cy="193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purchased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4.值類型的初始化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4.值類型的初始化委派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struct Size {…"/>
          <p:cNvSpPr txBox="1"/>
          <p:nvPr/>
        </p:nvSpPr>
        <p:spPr>
          <a:xfrm>
            <a:off x="636606" y="1134497"/>
            <a:ext cx="290103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44" name="struct Rect {…"/>
          <p:cNvSpPr txBox="1"/>
          <p:nvPr/>
        </p:nvSpPr>
        <p:spPr>
          <a:xfrm>
            <a:off x="636606" y="2267910"/>
            <a:ext cx="5309535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: </a:t>
            </a:r>
            <a:r>
              <a:rPr>
                <a:solidFill>
                  <a:srgbClr val="5C2699"/>
                </a:solidFill>
              </a:rPr>
              <a:t>Point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Size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origin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rPr>
                <a:solidFill>
                  <a:srgbClr val="5C2699"/>
                </a:solidFill>
              </a:rPr>
              <a:t>Point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Size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),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4.值類型的初始化委派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4.值類型的初始化委派</a:t>
            </a:r>
          </a:p>
        </p:txBody>
      </p:sp>
      <p:sp>
        <p:nvSpPr>
          <p:cNvPr id="74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0" name="let basicRect = Rect()…"/>
          <p:cNvSpPr txBox="1"/>
          <p:nvPr/>
        </p:nvSpPr>
        <p:spPr>
          <a:xfrm>
            <a:off x="636606" y="1134497"/>
            <a:ext cx="482783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basicRect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basicRect's origin is (0.0, 0.0) and its size is (0.0, 0.0)</a:t>
            </a:r>
          </a:p>
        </p:txBody>
      </p:sp>
      <p:sp>
        <p:nvSpPr>
          <p:cNvPr id="751" name="let originRect = Rect(origin: Point(x: 2.0, y: 2.0),…"/>
          <p:cNvSpPr txBox="1"/>
          <p:nvPr/>
        </p:nvSpPr>
        <p:spPr>
          <a:xfrm>
            <a:off x="602199" y="1816249"/>
            <a:ext cx="489664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originRect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origin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))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originRect's origin is (2.0, 2.0) and its size is (5.0, 5.0)</a:t>
            </a:r>
          </a:p>
        </p:txBody>
      </p:sp>
      <p:sp>
        <p:nvSpPr>
          <p:cNvPr id="752" name="let centerRect = Rect(center: Point(x: 4.0, y: 4.0),…"/>
          <p:cNvSpPr txBox="1"/>
          <p:nvPr/>
        </p:nvSpPr>
        <p:spPr>
          <a:xfrm>
            <a:off x="602199" y="2583220"/>
            <a:ext cx="489664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centerRect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center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))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centerRect's origin is (2.5, 2.5) and its size is (3.0, 3.0)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8" name="init(parameters) {…"/>
          <p:cNvSpPr txBox="1"/>
          <p:nvPr/>
        </p:nvSpPr>
        <p:spPr>
          <a:xfrm>
            <a:off x="645128" y="1505199"/>
            <a:ext cx="2595189" cy="97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parameters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59" name="主要的初始化者和便利初始化者的語法"/>
          <p:cNvSpPr txBox="1"/>
          <p:nvPr/>
        </p:nvSpPr>
        <p:spPr>
          <a:xfrm>
            <a:off x="733104" y="1061602"/>
            <a:ext cx="3342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主要的初始化者和便利初始化者的語法</a:t>
            </a:r>
          </a:p>
        </p:txBody>
      </p:sp>
      <p:sp>
        <p:nvSpPr>
          <p:cNvPr id="760" name="convenience init(parameters) {…"/>
          <p:cNvSpPr txBox="1"/>
          <p:nvPr/>
        </p:nvSpPr>
        <p:spPr>
          <a:xfrm>
            <a:off x="645128" y="2621569"/>
            <a:ext cx="3879725" cy="97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convenience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parameters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statements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4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6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6" name="類別的初始化委派"/>
          <p:cNvSpPr txBox="1"/>
          <p:nvPr/>
        </p:nvSpPr>
        <p:spPr>
          <a:xfrm>
            <a:off x="733104" y="1061602"/>
            <a:ext cx="1628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類別的初始化委派</a:t>
            </a:r>
          </a:p>
        </p:txBody>
      </p:sp>
      <p:pic>
        <p:nvPicPr>
          <p:cNvPr id="767" name="螢幕快照 2019-02-04 下午3.29.38.png" descr="螢幕快照 2019-02-04 下午3.29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515" y="2024271"/>
            <a:ext cx="2926335" cy="1420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螢幕快照 2019-02-04 下午3.30.20.png" descr="螢幕快照 2019-02-04 下午3.30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8466" y="1489927"/>
            <a:ext cx="3371213" cy="3120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4" name="二階段的初始化"/>
          <p:cNvSpPr txBox="1"/>
          <p:nvPr/>
        </p:nvSpPr>
        <p:spPr>
          <a:xfrm>
            <a:off x="733104" y="1061602"/>
            <a:ext cx="1437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二階段的初始化</a:t>
            </a:r>
          </a:p>
        </p:txBody>
      </p:sp>
      <p:pic>
        <p:nvPicPr>
          <p:cNvPr id="775" name="螢幕快照 2019-02-04 下午3.31.19.png" descr="螢幕快照 2019-02-04 下午3.31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256" y="2056007"/>
            <a:ext cx="3041366" cy="1467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螢幕快照 2019-02-04 下午3.31.42.png" descr="螢幕快照 2019-02-04 下午3.31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8113" y="2056007"/>
            <a:ext cx="3058790" cy="1467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7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2" name="初始化的繼承和覆寫1"/>
          <p:cNvSpPr txBox="1"/>
          <p:nvPr/>
        </p:nvSpPr>
        <p:spPr>
          <a:xfrm>
            <a:off x="733104" y="1061602"/>
            <a:ext cx="1924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初始化的繼承和覆寫1</a:t>
            </a:r>
          </a:p>
        </p:txBody>
      </p:sp>
      <p:sp>
        <p:nvSpPr>
          <p:cNvPr id="783" name="class Vehicle {…"/>
          <p:cNvSpPr txBox="1"/>
          <p:nvPr/>
        </p:nvSpPr>
        <p:spPr>
          <a:xfrm>
            <a:off x="626581" y="1505199"/>
            <a:ext cx="358917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numberOfWheels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numberOfWheels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wheel(s)"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84" name="let vehicle = Vehicle()…"/>
          <p:cNvSpPr txBox="1"/>
          <p:nvPr/>
        </p:nvSpPr>
        <p:spPr>
          <a:xfrm>
            <a:off x="630842" y="2634597"/>
            <a:ext cx="338273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"Vehicle: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Vehicle: 0 wheel(s)</a:t>
            </a:r>
          </a:p>
        </p:txBody>
      </p:sp>
      <p:sp>
        <p:nvSpPr>
          <p:cNvPr id="785" name="class Bicycle: Vehicle {…"/>
          <p:cNvSpPr txBox="1"/>
          <p:nvPr/>
        </p:nvSpPr>
        <p:spPr>
          <a:xfrm>
            <a:off x="622320" y="3456176"/>
            <a:ext cx="241933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Bicycle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numberOfWheels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初始化的繼承和覆寫2"/>
          <p:cNvSpPr txBox="1"/>
          <p:nvPr/>
        </p:nvSpPr>
        <p:spPr>
          <a:xfrm>
            <a:off x="733104" y="1061602"/>
            <a:ext cx="1924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初始化的繼承和覆寫2</a:t>
            </a:r>
          </a:p>
        </p:txBody>
      </p:sp>
      <p:sp>
        <p:nvSpPr>
          <p:cNvPr id="792" name="let bicycle = Bicycle()…"/>
          <p:cNvSpPr txBox="1"/>
          <p:nvPr/>
        </p:nvSpPr>
        <p:spPr>
          <a:xfrm>
            <a:off x="626581" y="1505199"/>
            <a:ext cx="33827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"Bicycle: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Bicycle: 2 wheel(s)</a:t>
            </a:r>
          </a:p>
        </p:txBody>
      </p:sp>
      <p:sp>
        <p:nvSpPr>
          <p:cNvPr id="793" name="class Hoverboard: Vehicle {…"/>
          <p:cNvSpPr txBox="1"/>
          <p:nvPr/>
        </p:nvSpPr>
        <p:spPr>
          <a:xfrm>
            <a:off x="613798" y="2225546"/>
            <a:ext cx="4827834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Hoverboard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color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color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color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color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super.init() implicitly called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AA0D91"/>
                </a:solidFill>
              </a:rPr>
              <a:t>super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 in a beautiful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color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94" name="let hoverboard = Hoverboard(color: &quot;silver&quot;)…"/>
          <p:cNvSpPr txBox="1"/>
          <p:nvPr/>
        </p:nvSpPr>
        <p:spPr>
          <a:xfrm>
            <a:off x="630842" y="4241292"/>
            <a:ext cx="379561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hoverboard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Hoverboard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"silver"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"Hoverboard: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hoverboard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Hoverboard: 0 wheel(s) in a beautiful silver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79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0" name="自動化的初始化繼承"/>
          <p:cNvSpPr txBox="1"/>
          <p:nvPr/>
        </p:nvSpPr>
        <p:spPr>
          <a:xfrm>
            <a:off x="733104" y="1061602"/>
            <a:ext cx="1818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自動化的初始化繼承</a:t>
            </a:r>
          </a:p>
        </p:txBody>
      </p:sp>
      <p:sp>
        <p:nvSpPr>
          <p:cNvPr id="801" name="Rule 1…"/>
          <p:cNvSpPr txBox="1"/>
          <p:nvPr/>
        </p:nvSpPr>
        <p:spPr>
          <a:xfrm>
            <a:off x="790618" y="1650072"/>
            <a:ext cx="410464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Rule 1</a:t>
            </a:r>
            <a:endParaRPr b="0"/>
          </a:p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如果子類別沒有定義任何的主要初始化者，自動繼承父類別的所有主要初始化者</a:t>
            </a:r>
          </a:p>
        </p:txBody>
      </p:sp>
      <p:sp>
        <p:nvSpPr>
          <p:cNvPr id="802" name="Rule 2…"/>
          <p:cNvSpPr txBox="1"/>
          <p:nvPr/>
        </p:nvSpPr>
        <p:spPr>
          <a:xfrm>
            <a:off x="750148" y="2642873"/>
            <a:ext cx="646840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Rule 2</a:t>
            </a:r>
            <a:endParaRPr b="0"/>
          </a:p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如果子類別實做所有父類別的主要初始化者，不管是不是由父類別繼承下來的主要初始化者。則會繼承所有父類別的便利初始化者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8" name="實作主要的初始化者和便利初始化者1"/>
          <p:cNvSpPr txBox="1"/>
          <p:nvPr/>
        </p:nvSpPr>
        <p:spPr>
          <a:xfrm>
            <a:off x="733104" y="1061602"/>
            <a:ext cx="3258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實作主要的初始化者和便利初始化者1</a:t>
            </a:r>
          </a:p>
        </p:txBody>
      </p:sp>
      <p:sp>
        <p:nvSpPr>
          <p:cNvPr id="809" name="class Food {…"/>
          <p:cNvSpPr txBox="1"/>
          <p:nvPr/>
        </p:nvSpPr>
        <p:spPr>
          <a:xfrm>
            <a:off x="613798" y="1505199"/>
            <a:ext cx="3107474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Food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convenience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C41A16"/>
                </a:solidFill>
              </a:rPr>
              <a:t>"[Unnamed]"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10" name="let namedMeat = Food(name: &quot;Bacon&quot;)…"/>
          <p:cNvSpPr txBox="1"/>
          <p:nvPr/>
        </p:nvSpPr>
        <p:spPr>
          <a:xfrm>
            <a:off x="592493" y="3294997"/>
            <a:ext cx="30386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namedMeat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Food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"Bacon"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namedMeat's name is "Bacon"</a:t>
            </a:r>
          </a:p>
        </p:txBody>
      </p:sp>
      <p:sp>
        <p:nvSpPr>
          <p:cNvPr id="811" name="let mysteryMeat = Food()…"/>
          <p:cNvSpPr txBox="1"/>
          <p:nvPr/>
        </p:nvSpPr>
        <p:spPr>
          <a:xfrm>
            <a:off x="592493" y="3874486"/>
            <a:ext cx="30386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mysteryMeat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Food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mysteryMeat's name is "[Unnamed]"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435197" y="1330102"/>
            <a:ext cx="2841714" cy="317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為儲存屬設定初始值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初始者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預設的屬性值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自訂初始化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初始化參數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參數名稱和引數標籤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沒有引數標籤的初始化參數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可nil的屬性類型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初始化期間，指定常數屬性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預設的初始化</a:t>
            </a:r>
          </a:p>
          <a:p>
            <a:pPr lvl="2" marL="862263" indent="-100263">
              <a:lnSpc>
                <a:spcPct val="70000"/>
              </a:lnSpc>
              <a:spcBef>
                <a:spcPts val="0"/>
              </a:spcBef>
              <a:buSzPct val="100000"/>
              <a:buChar char="•"/>
              <a:defRPr b="0" sz="900"/>
            </a:pPr>
            <a:r>
              <a:t>結構的智慧型初始化</a:t>
            </a:r>
          </a:p>
          <a:p>
            <a:pPr>
              <a:lnSpc>
                <a:spcPct val="70000"/>
              </a:lnSpc>
              <a:defRPr b="0" sz="900"/>
            </a:pP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值類型的初始化委派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388036" y="1330102"/>
            <a:ext cx="3032275" cy="2785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類別繼承和初始化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主要的初始化者和便利初始化者的語法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類別的初始化委派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二階段的初始化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初始化的繼承和覆寫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自動化的初始化繼承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實作主要的初始化者和便利初始化者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可失敗的初始化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Required 初始化者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使用閉鎖和函式設定屬性值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7" name="實作主要的初始化者和便利初始化者2"/>
          <p:cNvSpPr txBox="1"/>
          <p:nvPr/>
        </p:nvSpPr>
        <p:spPr>
          <a:xfrm>
            <a:off x="737365" y="1061602"/>
            <a:ext cx="3258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實作主要的初始化者和便利初始化者2</a:t>
            </a:r>
          </a:p>
        </p:txBody>
      </p:sp>
      <p:sp>
        <p:nvSpPr>
          <p:cNvPr id="818" name="class RecipeIngredient: Food {…"/>
          <p:cNvSpPr txBox="1"/>
          <p:nvPr/>
        </p:nvSpPr>
        <p:spPr>
          <a:xfrm>
            <a:off x="613798" y="1505199"/>
            <a:ext cx="372680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Food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quantity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quantity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convenience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, </a:t>
            </a:r>
            <a:r>
              <a:rPr>
                <a:solidFill>
                  <a:srgbClr val="3F6E74"/>
                </a:solidFill>
              </a:rPr>
              <a:t>quantity</a:t>
            </a:r>
            <a: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19" name="let oneMysteryItem = RecipeIngredient()…"/>
          <p:cNvSpPr txBox="1"/>
          <p:nvPr/>
        </p:nvSpPr>
        <p:spPr>
          <a:xfrm>
            <a:off x="639363" y="3408608"/>
            <a:ext cx="44837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oneMysteryItem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oneBacon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"Bacon"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sixEggs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RecipeIngredient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5" name="實作主要的初始化者和便利初始化者3"/>
          <p:cNvSpPr txBox="1"/>
          <p:nvPr/>
        </p:nvSpPr>
        <p:spPr>
          <a:xfrm>
            <a:off x="737365" y="1061602"/>
            <a:ext cx="3258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實作主要的初始化者和便利初始化者3</a:t>
            </a:r>
          </a:p>
        </p:txBody>
      </p:sp>
      <p:sp>
        <p:nvSpPr>
          <p:cNvPr id="826" name="class ShoppingListItem: RecipeIngredient {…"/>
          <p:cNvSpPr txBox="1"/>
          <p:nvPr/>
        </p:nvSpPr>
        <p:spPr>
          <a:xfrm>
            <a:off x="613798" y="1505199"/>
            <a:ext cx="3657989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RecipeIngredient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purchased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quantity</a:t>
            </a:r>
            <a:r>
              <a:t>)</a:t>
            </a:r>
            <a:r>
              <a:rPr>
                <a:solidFill>
                  <a:srgbClr val="C41A16"/>
                </a:solidFill>
              </a:rPr>
              <a:t> x </a:t>
            </a:r>
            <a: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purchased</a:t>
            </a:r>
            <a:r>
              <a:t> ? </a:t>
            </a:r>
            <a:r>
              <a:rPr>
                <a:solidFill>
                  <a:srgbClr val="C41A16"/>
                </a:solidFill>
              </a:rPr>
              <a:t>" ✔"</a:t>
            </a:r>
            <a:r>
              <a:t> : </a:t>
            </a:r>
            <a:r>
              <a:rPr>
                <a:solidFill>
                  <a:srgbClr val="C41A16"/>
                </a:solidFill>
              </a:rPr>
              <a:t>" ✘"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  <p:sp>
        <p:nvSpPr>
          <p:cNvPr id="827" name="var breakfastList = […"/>
          <p:cNvSpPr txBox="1"/>
          <p:nvPr/>
        </p:nvSpPr>
        <p:spPr>
          <a:xfrm>
            <a:off x="4674484" y="1483895"/>
            <a:ext cx="3933246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breakfastList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"Bacon"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ShoppingListItem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t>quantity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breakfastList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"Orange juice"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breakfastList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purchased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breakfastList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1 x Orange juice ✔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1 x Bacon ✘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6 x Eggs ✘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3" name="可失敗的初始化1"/>
          <p:cNvSpPr txBox="1"/>
          <p:nvPr/>
        </p:nvSpPr>
        <p:spPr>
          <a:xfrm>
            <a:off x="737365" y="1061602"/>
            <a:ext cx="1543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可失敗的初始化1</a:t>
            </a:r>
          </a:p>
        </p:txBody>
      </p:sp>
      <p:sp>
        <p:nvSpPr>
          <p:cNvPr id="834" name="struct Animal {…"/>
          <p:cNvSpPr txBox="1"/>
          <p:nvPr/>
        </p:nvSpPr>
        <p:spPr>
          <a:xfrm>
            <a:off x="613798" y="1505199"/>
            <a:ext cx="3451546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Animal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?(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.</a:t>
            </a:r>
            <a:r>
              <a:rPr>
                <a:solidFill>
                  <a:srgbClr val="3F6E74"/>
                </a:solidFill>
              </a:rPr>
              <a:t>isEmpty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species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35" name="let someCreature = Animal(species: &quot;Giraffe&quot;)…"/>
          <p:cNvSpPr txBox="1"/>
          <p:nvPr/>
        </p:nvSpPr>
        <p:spPr>
          <a:xfrm>
            <a:off x="613798" y="2875897"/>
            <a:ext cx="5791235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someCreature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Animal</a:t>
            </a:r>
            <a:r>
              <a:rPr>
                <a:solidFill>
                  <a:srgbClr val="333333"/>
                </a:solidFill>
              </a:rPr>
              <a:t>(</a:t>
            </a:r>
            <a:r>
              <a:t>species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"Giraffe"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someCreature is of type Animal?, not Animal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giraffe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someCreature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 animal was initialized with a species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giraffe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species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"An animal was initialized with a species of Giraffe"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1" name="可失敗的初始化2"/>
          <p:cNvSpPr txBox="1"/>
          <p:nvPr/>
        </p:nvSpPr>
        <p:spPr>
          <a:xfrm>
            <a:off x="737365" y="1061602"/>
            <a:ext cx="15435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可失敗的初始化2</a:t>
            </a:r>
          </a:p>
        </p:txBody>
      </p:sp>
      <p:sp>
        <p:nvSpPr>
          <p:cNvPr id="842" name="let anonymousCreature = Animal(species: &quot;&quot;)…"/>
          <p:cNvSpPr txBox="1"/>
          <p:nvPr/>
        </p:nvSpPr>
        <p:spPr>
          <a:xfrm>
            <a:off x="613798" y="1505199"/>
            <a:ext cx="4759019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anonymousCreature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Animal</a:t>
            </a:r>
            <a:r>
              <a:rPr>
                <a:solidFill>
                  <a:srgbClr val="333333"/>
                </a:solidFill>
              </a:rPr>
              <a:t>(</a:t>
            </a:r>
            <a:r>
              <a:t>species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anonymousCreature is of type Animal?, not Animal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anonymousCreature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anonymous creature could not be initialized"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anonymous creature could not be 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5.類別繼承和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5.類別繼承和初始化</a:t>
            </a:r>
          </a:p>
        </p:txBody>
      </p:sp>
      <p:sp>
        <p:nvSpPr>
          <p:cNvPr id="8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8" name="Required 初始化者"/>
          <p:cNvSpPr txBox="1"/>
          <p:nvPr/>
        </p:nvSpPr>
        <p:spPr>
          <a:xfrm>
            <a:off x="737365" y="1061602"/>
            <a:ext cx="16921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Required 初始化者</a:t>
            </a:r>
          </a:p>
        </p:txBody>
      </p:sp>
      <p:sp>
        <p:nvSpPr>
          <p:cNvPr id="849" name="class SomeClass {…"/>
          <p:cNvSpPr txBox="1"/>
          <p:nvPr/>
        </p:nvSpPr>
        <p:spPr>
          <a:xfrm>
            <a:off x="613798" y="1505199"/>
            <a:ext cx="386443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50" name="class SomeSubclass: SomeClass {…"/>
          <p:cNvSpPr txBox="1"/>
          <p:nvPr/>
        </p:nvSpPr>
        <p:spPr>
          <a:xfrm>
            <a:off x="626581" y="2625830"/>
            <a:ext cx="558479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subclass implementation of the required initializer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6.Required 初始化者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6.Required 初始化者</a:t>
            </a:r>
          </a:p>
        </p:txBody>
      </p:sp>
      <p:sp>
        <p:nvSpPr>
          <p:cNvPr id="8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5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56" name="class SomeClass {…"/>
          <p:cNvSpPr txBox="1"/>
          <p:nvPr/>
        </p:nvSpPr>
        <p:spPr>
          <a:xfrm>
            <a:off x="618059" y="1228238"/>
            <a:ext cx="386443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initializer implementation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57" name="class SomeSubclass: SomeClass {…"/>
          <p:cNvSpPr txBox="1"/>
          <p:nvPr/>
        </p:nvSpPr>
        <p:spPr>
          <a:xfrm>
            <a:off x="626581" y="2625830"/>
            <a:ext cx="558479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required</a:t>
            </a:r>
            <a:r>
              <a:rPr>
                <a:solidFill>
                  <a:srgbClr val="333333"/>
                </a:solidFill>
              </a:rPr>
              <a:t> </a:t>
            </a: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subclass implementation of the required initializer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7.使用閉鎖和函式設定屬性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7.使用閉鎖和函式設定屬性值</a:t>
            </a:r>
          </a:p>
        </p:txBody>
      </p:sp>
      <p:sp>
        <p:nvSpPr>
          <p:cNvPr id="8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6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3" name="class SomeClass {…"/>
          <p:cNvSpPr txBox="1"/>
          <p:nvPr/>
        </p:nvSpPr>
        <p:spPr>
          <a:xfrm>
            <a:off x="618059" y="1228238"/>
            <a:ext cx="5447163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someProperty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SomeType</a:t>
            </a:r>
            <a:r>
              <a:rPr>
                <a:solidFill>
                  <a:srgbClr val="333333"/>
                </a:solidFill>
              </a:rPr>
              <a:t> =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create a default value for someProperty inside this closure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someValue must be of the same type as SomeType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someValue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7.使用閉鎖和函式設定屬性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7.使用閉鎖和函式設定屬性值</a:t>
            </a:r>
          </a:p>
        </p:txBody>
      </p:sp>
      <p:sp>
        <p:nvSpPr>
          <p:cNvPr id="86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6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69" name="struct Chessboard {…"/>
          <p:cNvSpPr txBox="1"/>
          <p:nvPr/>
        </p:nvSpPr>
        <p:spPr>
          <a:xfrm>
            <a:off x="618059" y="1228238"/>
            <a:ext cx="4552576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Chessboard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boardColors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] =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temporaryBoard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 = </a:t>
            </a:r>
            <a:r>
              <a:rPr>
                <a:solidFill>
                  <a:srgbClr val="AA0D91"/>
                </a:solidFill>
              </a:rPr>
              <a:t>false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i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t>...</a:t>
            </a:r>
            <a:r>
              <a:rPr>
                <a:solidFill>
                  <a:srgbClr val="1C00CF"/>
                </a:solidFill>
              </a:rPr>
              <a:t>8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j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t>...</a:t>
            </a:r>
            <a:r>
              <a:rPr>
                <a:solidFill>
                  <a:srgbClr val="1C00CF"/>
                </a:solidFill>
              </a:rPr>
              <a:t>8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temporaryBoard</a:t>
            </a:r>
            <a: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t>(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 = !</a:t>
            </a:r>
            <a:r>
              <a:rPr>
                <a:solidFill>
                  <a:srgbClr val="3F6E74"/>
                </a:solidFill>
              </a:rPr>
              <a:t>isBlack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isBlack</a:t>
            </a:r>
            <a:r>
              <a:t> = !</a:t>
            </a:r>
            <a:r>
              <a:rPr>
                <a:solidFill>
                  <a:srgbClr val="3F6E74"/>
                </a:solidFill>
              </a:rPr>
              <a:t>isBlack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temporaryBoard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squareIsBlackAt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boardColors</a:t>
            </a:r>
            <a:r>
              <a:t>[(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* </a:t>
            </a:r>
            <a:r>
              <a:rPr>
                <a:solidFill>
                  <a:srgbClr val="1C00CF"/>
                </a:solidFill>
              </a:rPr>
              <a:t>8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870" name="let board = Chessboard()…"/>
          <p:cNvSpPr txBox="1"/>
          <p:nvPr/>
        </p:nvSpPr>
        <p:spPr>
          <a:xfrm>
            <a:off x="5075013" y="1228238"/>
            <a:ext cx="386443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Chessboard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.</a:t>
            </a:r>
            <a:r>
              <a:t>squareIsBlackAt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"true"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.</a:t>
            </a:r>
            <a:r>
              <a:t>squareIsBlackAt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"false"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為儲存屬設定初始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1.為儲存屬設定初始值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init() {…"/>
          <p:cNvSpPr txBox="1"/>
          <p:nvPr/>
        </p:nvSpPr>
        <p:spPr>
          <a:xfrm>
            <a:off x="602519" y="1559470"/>
            <a:ext cx="361975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init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perform some initialization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覆寫方法"/>
          <p:cNvSpPr txBox="1"/>
          <p:nvPr/>
        </p:nvSpPr>
        <p:spPr>
          <a:xfrm>
            <a:off x="733104" y="1061602"/>
            <a:ext cx="86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覆寫方法</a:t>
            </a:r>
          </a:p>
        </p:txBody>
      </p:sp>
      <p:sp>
        <p:nvSpPr>
          <p:cNvPr id="687" name="struct Fahrenheit {…"/>
          <p:cNvSpPr txBox="1"/>
          <p:nvPr/>
        </p:nvSpPr>
        <p:spPr>
          <a:xfrm>
            <a:off x="592493" y="2501026"/>
            <a:ext cx="5531270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temperature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32.0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default temperature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temperature</a:t>
            </a:r>
            <a:r>
              <a:rPr>
                <a:solidFill>
                  <a:srgbClr val="333333"/>
                </a:solidFill>
              </a:rPr>
              <a:t>)</a:t>
            </a:r>
            <a:r>
              <a:t>° Fahrenheit"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default temperature is 32.0° Fahrenheit"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1.為儲存屬設定初始值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1.為儲存屬設定初始值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struct Fahrenheit {…"/>
          <p:cNvSpPr txBox="1"/>
          <p:nvPr/>
        </p:nvSpPr>
        <p:spPr>
          <a:xfrm>
            <a:off x="602519" y="1559470"/>
            <a:ext cx="34515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32.0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94" name="預設的屬性值"/>
          <p:cNvSpPr txBox="1"/>
          <p:nvPr/>
        </p:nvSpPr>
        <p:spPr>
          <a:xfrm>
            <a:off x="733104" y="1061602"/>
            <a:ext cx="1247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預設的屬性值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struct Celsius {…"/>
          <p:cNvSpPr txBox="1"/>
          <p:nvPr/>
        </p:nvSpPr>
        <p:spPr>
          <a:xfrm>
            <a:off x="602519" y="1559470"/>
            <a:ext cx="4919586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Celsius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fromFahrenheit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(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32.0</a:t>
            </a:r>
            <a:r>
              <a:rPr>
                <a:solidFill>
                  <a:srgbClr val="333333"/>
                </a:solidFill>
              </a:rPr>
              <a:t>) / </a:t>
            </a:r>
            <a:r>
              <a:rPr>
                <a:solidFill>
                  <a:srgbClr val="1C00CF"/>
                </a:solidFill>
              </a:rPr>
              <a:t>1.8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fromKelvin</a:t>
            </a:r>
            <a:r>
              <a:rPr>
                <a:solidFill>
                  <a:srgbClr val="333333"/>
                </a:solidFill>
              </a:rPr>
              <a:t>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273.15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boilingPointOfWater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fromFahrenheit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212.0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boilingPointOfWater.temperatureInCelsius is 100.0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freezingPointOfWater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fromKelvin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273.15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freezingPointOfWater.temperatureInCelsius is 0.0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1" name="初始化參數"/>
          <p:cNvSpPr txBox="1"/>
          <p:nvPr/>
        </p:nvSpPr>
        <p:spPr>
          <a:xfrm>
            <a:off x="733104" y="1061602"/>
            <a:ext cx="1056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初始化參數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struct Color {…"/>
          <p:cNvSpPr txBox="1"/>
          <p:nvPr/>
        </p:nvSpPr>
        <p:spPr>
          <a:xfrm>
            <a:off x="602519" y="1505199"/>
            <a:ext cx="4208504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Color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red</a:t>
            </a:r>
            <a:r>
              <a:t>, 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, 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red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, 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, 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red</a:t>
            </a:r>
            <a:r>
              <a:t>   = </a:t>
            </a:r>
            <a:r>
              <a:rPr>
                <a:solidFill>
                  <a:srgbClr val="3F6E74"/>
                </a:solidFill>
              </a:rPr>
              <a:t>red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green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  = </a:t>
            </a:r>
            <a:r>
              <a:rPr>
                <a:solidFill>
                  <a:srgbClr val="3F6E74"/>
                </a:solidFill>
              </a:rPr>
              <a:t>blue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white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red</a:t>
            </a:r>
            <a:r>
              <a:t>   = </a:t>
            </a:r>
            <a:r>
              <a:rPr>
                <a:solidFill>
                  <a:srgbClr val="3F6E74"/>
                </a:solidFill>
              </a:rPr>
              <a:t>white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green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white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blue</a:t>
            </a:r>
            <a:r>
              <a:t>  = </a:t>
            </a:r>
            <a:r>
              <a:rPr>
                <a:solidFill>
                  <a:srgbClr val="3F6E74"/>
                </a:solidFill>
              </a:rPr>
              <a:t>white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8" name="參數名稱和引數標籤"/>
          <p:cNvSpPr txBox="1"/>
          <p:nvPr/>
        </p:nvSpPr>
        <p:spPr>
          <a:xfrm>
            <a:off x="733104" y="1061602"/>
            <a:ext cx="1818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參數名稱和引數標籤</a:t>
            </a:r>
          </a:p>
        </p:txBody>
      </p:sp>
      <p:sp>
        <p:nvSpPr>
          <p:cNvPr id="709" name="let magenta = Color(red: 1.0, green: 0.0, blue: 1.0)…"/>
          <p:cNvSpPr txBox="1"/>
          <p:nvPr/>
        </p:nvSpPr>
        <p:spPr>
          <a:xfrm>
            <a:off x="602519" y="3985306"/>
            <a:ext cx="42085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magenta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(</a:t>
            </a:r>
            <a:r>
              <a:t>red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green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blue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halfGray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(</a:t>
            </a:r>
            <a:r>
              <a:t>white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0.5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10" name="let veryGreen = Color(0.0, 1.0, 0.0)…"/>
          <p:cNvSpPr txBox="1"/>
          <p:nvPr/>
        </p:nvSpPr>
        <p:spPr>
          <a:xfrm>
            <a:off x="602519" y="4484213"/>
            <a:ext cx="51719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veryGreen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Color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reports a compile-time error - argument labels are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1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6" name="struct Celsius {…"/>
          <p:cNvSpPr txBox="1"/>
          <p:nvPr/>
        </p:nvSpPr>
        <p:spPr>
          <a:xfrm>
            <a:off x="602519" y="1505199"/>
            <a:ext cx="4919586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Celsius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fromFahrenheit</a:t>
            </a:r>
            <a:r>
              <a:rPr>
                <a:solidFill>
                  <a:srgbClr val="333333"/>
                </a:solidFill>
              </a:rPr>
              <a:t> 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(</a:t>
            </a:r>
            <a:r>
              <a:t>fahrenheit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32.0</a:t>
            </a:r>
            <a:r>
              <a:rPr>
                <a:solidFill>
                  <a:srgbClr val="333333"/>
                </a:solidFill>
              </a:rPr>
              <a:t>) / </a:t>
            </a:r>
            <a:r>
              <a:rPr>
                <a:solidFill>
                  <a:srgbClr val="1C00CF"/>
                </a:solidFill>
              </a:rPr>
              <a:t>1.8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fromKelvin</a:t>
            </a:r>
            <a:r>
              <a:rPr>
                <a:solidFill>
                  <a:srgbClr val="333333"/>
                </a:solidFill>
              </a:rPr>
              <a:t>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kelvin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273.15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3F6E74"/>
                </a:solidFill>
              </a:rPr>
              <a:t>celsius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temperatureInCelsius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bodyTemperature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Celsius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37.0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bodyTemperature.temperatureInCelsius is 37.0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7" name="沒有引數標籤的初始化參數"/>
          <p:cNvSpPr txBox="1"/>
          <p:nvPr/>
        </p:nvSpPr>
        <p:spPr>
          <a:xfrm>
            <a:off x="733104" y="1061602"/>
            <a:ext cx="2390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沒有引數標籤的初始化參數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class SurveyQuestion {…"/>
          <p:cNvSpPr txBox="1"/>
          <p:nvPr/>
        </p:nvSpPr>
        <p:spPr>
          <a:xfrm>
            <a:off x="602519" y="1505199"/>
            <a:ext cx="5531270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SurveyQuestion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response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text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ask</a:t>
            </a:r>
            <a:r>
              <a:t>()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)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cheeseQuestion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SurveyQuestion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"Do you like cheese?"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cheeseQuestion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ask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"Do you like cheese?"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cheeseQuestion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response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"Yes, I do like cheese."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24" name="可nil的屬性類型"/>
          <p:cNvSpPr txBox="1"/>
          <p:nvPr/>
        </p:nvSpPr>
        <p:spPr>
          <a:xfrm>
            <a:off x="733104" y="1061602"/>
            <a:ext cx="143773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可nil的屬性類型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2.自訂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2.自訂初始化</a:t>
            </a:r>
          </a:p>
        </p:txBody>
      </p:sp>
      <p:sp>
        <p:nvSpPr>
          <p:cNvPr id="72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0" name="class SurveyQuestion {…"/>
          <p:cNvSpPr txBox="1"/>
          <p:nvPr/>
        </p:nvSpPr>
        <p:spPr>
          <a:xfrm>
            <a:off x="602519" y="1505199"/>
            <a:ext cx="5837112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SurveyQuestion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response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text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ask</a:t>
            </a:r>
            <a:r>
              <a:t>()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t>)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beetsQuestion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SurveyQuestion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"How about beets?"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beetsQuestion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ask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"How about beets?"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beetsQuestion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response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"I also like beets. (But not with cheese.)"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31" name="初始化期間，指定常數屬性"/>
          <p:cNvSpPr txBox="1"/>
          <p:nvPr/>
        </p:nvSpPr>
        <p:spPr>
          <a:xfrm>
            <a:off x="733104" y="1061602"/>
            <a:ext cx="2390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spcBef>
                <a:spcPts val="0"/>
              </a:spcBef>
              <a:defRPr b="0" sz="1500"/>
            </a:pPr>
            <a:r>
              <a:t>初始化期間，指定常數屬性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