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9" name="Shape 6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swift </a:t>
            </a:r>
            <a:r>
              <a:t>: 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可nil實體串接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5.透過可nil串接存取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5.透過可nil串接存取Subscript</a:t>
            </a:r>
          </a:p>
        </p:txBody>
      </p:sp>
      <p:sp>
        <p:nvSpPr>
          <p:cNvPr id="73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37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8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9" name="var testScores = [&quot;Dave&quot;: [86, 82, 84], &quot;Bev&quot;: [79, 94, 81]]…"/>
          <p:cNvSpPr txBox="1"/>
          <p:nvPr/>
        </p:nvSpPr>
        <p:spPr>
          <a:xfrm>
            <a:off x="635102" y="1538317"/>
            <a:ext cx="5997679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testScores</a:t>
            </a:r>
            <a:r>
              <a:rPr>
                <a:solidFill>
                  <a:srgbClr val="333333"/>
                </a:solidFill>
              </a:rPr>
              <a:t> = [</a:t>
            </a:r>
            <a:r>
              <a:rPr>
                <a:solidFill>
                  <a:srgbClr val="C41A16"/>
                </a:solidFill>
              </a:rPr>
              <a:t>"Dave"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86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82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84</a:t>
            </a:r>
            <a:r>
              <a:rPr>
                <a:solidFill>
                  <a:srgbClr val="333333"/>
                </a:solidFill>
              </a:rPr>
              <a:t>], </a:t>
            </a:r>
            <a:r>
              <a:rPr>
                <a:solidFill>
                  <a:srgbClr val="C41A16"/>
                </a:solidFill>
              </a:rPr>
              <a:t>"Bev"</a:t>
            </a:r>
            <a:r>
              <a:rPr>
                <a:solidFill>
                  <a:srgbClr val="333333"/>
                </a:solidFill>
              </a:rPr>
              <a:t>: [</a:t>
            </a:r>
            <a:r>
              <a:rPr>
                <a:solidFill>
                  <a:srgbClr val="1C00CF"/>
                </a:solidFill>
              </a:rPr>
              <a:t>79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94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1C00CF"/>
                </a:solidFill>
              </a:rPr>
              <a:t>81</a:t>
            </a:r>
            <a:r>
              <a:rPr>
                <a:solidFill>
                  <a:srgbClr val="333333"/>
                </a:solidFill>
              </a:rPr>
              <a:t>]]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testScores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"Dave"</a:t>
            </a:r>
            <a:r>
              <a:rPr>
                <a:solidFill>
                  <a:srgbClr val="333333"/>
                </a:solidFill>
              </a:rPr>
              <a:t>]?[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91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testScores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"Bev"</a:t>
            </a:r>
            <a:r>
              <a:rPr>
                <a:solidFill>
                  <a:srgbClr val="333333"/>
                </a:solidFill>
              </a:rPr>
              <a:t>]?[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+=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testScores</a:t>
            </a:r>
            <a:r>
              <a:rPr>
                <a:solidFill>
                  <a:srgbClr val="333333"/>
                </a:solidFill>
              </a:rPr>
              <a:t>[</a:t>
            </a:r>
            <a:r>
              <a:rPr>
                <a:solidFill>
                  <a:srgbClr val="C41A16"/>
                </a:solidFill>
              </a:rPr>
              <a:t>"Brian"</a:t>
            </a:r>
            <a:r>
              <a:rPr>
                <a:solidFill>
                  <a:srgbClr val="333333"/>
                </a:solidFill>
              </a:rPr>
              <a:t>]?[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rPr>
                <a:solidFill>
                  <a:srgbClr val="1C00CF"/>
                </a:solidFill>
              </a:rPr>
              <a:t>72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the "Dave" array is now [91, 82, 84] and the "Bev" array is now [80, 94, 81]</a:t>
            </a:r>
          </a:p>
        </p:txBody>
      </p:sp>
      <p:sp>
        <p:nvSpPr>
          <p:cNvPr id="740" name="可nil類型存取Subscript"/>
          <p:cNvSpPr txBox="1"/>
          <p:nvPr/>
        </p:nvSpPr>
        <p:spPr>
          <a:xfrm>
            <a:off x="762931" y="1129266"/>
            <a:ext cx="202052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2" indent="0"/>
            <a:r>
              <a:t>可nil類型存取Subscript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6.多層串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6.多層串接</a:t>
            </a:r>
          </a:p>
        </p:txBody>
      </p:sp>
      <p:sp>
        <p:nvSpPr>
          <p:cNvPr id="743" name="幻燈片編號"/>
          <p:cNvSpPr txBox="1"/>
          <p:nvPr>
            <p:ph type="sldNum" sz="quarter" idx="2"/>
          </p:nvPr>
        </p:nvSpPr>
        <p:spPr>
          <a:xfrm>
            <a:off x="8752620" y="4841390"/>
            <a:ext cx="235978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4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45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46" name="if let johnsStreet = john.residence?.address?.street {…"/>
          <p:cNvSpPr txBox="1"/>
          <p:nvPr/>
        </p:nvSpPr>
        <p:spPr>
          <a:xfrm>
            <a:off x="635102" y="1184658"/>
            <a:ext cx="4346134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street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johnsStreet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"Unable to retrieve the address."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747" name="let johnsAddress = Address()…"/>
          <p:cNvSpPr txBox="1"/>
          <p:nvPr/>
        </p:nvSpPr>
        <p:spPr>
          <a:xfrm>
            <a:off x="635102" y="2535380"/>
            <a:ext cx="4346134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johnsAddress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buildingName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"The Larches"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johnsAddress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"Laurel Street"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johnsAddress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street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johnsStreet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"John's street name is Laurel Street."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7.多層串接呼叫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7.多層串接呼叫方法</a:t>
            </a:r>
          </a:p>
        </p:txBody>
      </p:sp>
      <p:sp>
        <p:nvSpPr>
          <p:cNvPr id="7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5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5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53" name="if let buildingIdentifier = john.residence?.address?.buildingIdentifier() {…"/>
          <p:cNvSpPr txBox="1"/>
          <p:nvPr/>
        </p:nvSpPr>
        <p:spPr>
          <a:xfrm>
            <a:off x="635102" y="1184658"/>
            <a:ext cx="5791236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building identifier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buildingIdentifier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"John's building identifier is The Larches."</a:t>
            </a:r>
          </a:p>
        </p:txBody>
      </p:sp>
      <p:sp>
        <p:nvSpPr>
          <p:cNvPr id="754" name="if let beginsWithThe =…"/>
          <p:cNvSpPr txBox="1"/>
          <p:nvPr/>
        </p:nvSpPr>
        <p:spPr>
          <a:xfrm>
            <a:off x="639363" y="2407551"/>
            <a:ext cx="5584793" cy="170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beginsWithThe</a:t>
            </a:r>
            <a:r>
              <a:rPr>
                <a:solidFill>
                  <a:srgbClr val="333333"/>
                </a:solidFill>
              </a:rPr>
              <a:t> =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?.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()?.</a:t>
            </a:r>
            <a:r>
              <a:t>hasPrefix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C41A16"/>
                </a:solidFill>
              </a:rPr>
              <a:t>"The"</a:t>
            </a:r>
            <a:r>
              <a:rPr>
                <a:solidFill>
                  <a:srgbClr val="333333"/>
                </a:solidFill>
              </a:rPr>
              <a:t>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beginsWithThe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building identifier begins with \"The\"."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building identifier does not begin with \"The\"."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"John's building identifier begins with "The"."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76" name="內容版面配置區 5"/>
          <p:cNvSpPr txBox="1"/>
          <p:nvPr/>
        </p:nvSpPr>
        <p:spPr>
          <a:xfrm>
            <a:off x="1303107" y="1325841"/>
            <a:ext cx="3337233" cy="1450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可nil串接替代強制打開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定義可實現nil串接的類別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透過可nil串接存取屬性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透過可nil串接呼叫方法</a:t>
            </a:r>
          </a:p>
        </p:txBody>
      </p:sp>
      <p:sp>
        <p:nvSpPr>
          <p:cNvPr id="677" name="內容版面配置區 5"/>
          <p:cNvSpPr txBox="1"/>
          <p:nvPr/>
        </p:nvSpPr>
        <p:spPr>
          <a:xfrm>
            <a:off x="4626649" y="1325841"/>
            <a:ext cx="3337232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透過可nil串接存取Subscript</a:t>
            </a:r>
          </a:p>
          <a:p>
            <a:pPr lvl="2" marL="902368" indent="-140368">
              <a:buSzPct val="100000"/>
              <a:buChar char="•"/>
              <a:defRPr b="0"/>
            </a:pPr>
            <a:r>
              <a:t>可nil類型存取Subscript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多層串接</a:t>
            </a:r>
          </a:p>
          <a:p>
            <a:pPr lvl="1" marL="733425" indent="-342900">
              <a:buClr>
                <a:schemeClr val="accent5"/>
              </a:buClr>
              <a:buSzPct val="100000"/>
              <a:buAutoNum type="arabicPeriod" startAt="5"/>
            </a:pPr>
            <a:r>
              <a:t>多層串接呼叫方法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1.可nil串接替代強制打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1.可nil串接替代強制打開</a:t>
            </a:r>
          </a:p>
        </p:txBody>
      </p:sp>
      <p:sp>
        <p:nvSpPr>
          <p:cNvPr id="68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5" name="class Person {…"/>
          <p:cNvSpPr txBox="1"/>
          <p:nvPr/>
        </p:nvSpPr>
        <p:spPr>
          <a:xfrm>
            <a:off x="615302" y="1105948"/>
            <a:ext cx="2625773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Residence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1C00CF"/>
                </a:solidFill>
              </a:rPr>
              <a:t>1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686" name="let john = Person()"/>
          <p:cNvSpPr txBox="1"/>
          <p:nvPr/>
        </p:nvSpPr>
        <p:spPr>
          <a:xfrm>
            <a:off x="613798" y="2609891"/>
            <a:ext cx="186881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t>Person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  <p:sp>
        <p:nvSpPr>
          <p:cNvPr id="687" name="let roomCount = john.residence!.numberOfRooms…"/>
          <p:cNvSpPr txBox="1"/>
          <p:nvPr/>
        </p:nvSpPr>
        <p:spPr>
          <a:xfrm>
            <a:off x="592493" y="3008184"/>
            <a:ext cx="3726804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!.</a:t>
            </a:r>
            <a:r>
              <a:t>numberOfRooms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this triggers a runtime error</a:t>
            </a:r>
          </a:p>
        </p:txBody>
      </p:sp>
      <p:sp>
        <p:nvSpPr>
          <p:cNvPr id="688" name="if let roomCount = john.residence?.numberOfRooms {…"/>
          <p:cNvSpPr txBox="1"/>
          <p:nvPr/>
        </p:nvSpPr>
        <p:spPr>
          <a:xfrm>
            <a:off x="618059" y="3571578"/>
            <a:ext cx="4414947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residence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roomCount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room(s)."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"Unable to retrieve the number of rooms."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1.可nil串接替代強制打開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1.可nil串接替代強制打開</a:t>
            </a:r>
          </a:p>
        </p:txBody>
      </p:sp>
      <p:sp>
        <p:nvSpPr>
          <p:cNvPr id="691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2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93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94" name="john.residence = Residence()"/>
          <p:cNvSpPr txBox="1"/>
          <p:nvPr/>
        </p:nvSpPr>
        <p:spPr>
          <a:xfrm>
            <a:off x="772957" y="1127252"/>
            <a:ext cx="203094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2300"/>
              </a:lnSpc>
              <a:spcBef>
                <a:spcPts val="0"/>
              </a:spcBef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()</a:t>
            </a:r>
          </a:p>
        </p:txBody>
      </p:sp>
      <p:sp>
        <p:nvSpPr>
          <p:cNvPr id="695" name="if let roomCount = john.residence?.numberOfRooms {…"/>
          <p:cNvSpPr txBox="1"/>
          <p:nvPr/>
        </p:nvSpPr>
        <p:spPr>
          <a:xfrm>
            <a:off x="622320" y="1449625"/>
            <a:ext cx="4414947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residence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roomCount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room(s)."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"John's residence has 1 room(s)."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2.定義可實現nil串接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2.定義可實現nil串接的類別</a:t>
            </a:r>
          </a:p>
        </p:txBody>
      </p:sp>
      <p:sp>
        <p:nvSpPr>
          <p:cNvPr id="69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9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1" name="class Person {…"/>
          <p:cNvSpPr txBox="1"/>
          <p:nvPr/>
        </p:nvSpPr>
        <p:spPr>
          <a:xfrm>
            <a:off x="647885" y="1129266"/>
            <a:ext cx="2625773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Residence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2" name="class Residence {…"/>
          <p:cNvSpPr txBox="1"/>
          <p:nvPr/>
        </p:nvSpPr>
        <p:spPr>
          <a:xfrm>
            <a:off x="745887" y="1831028"/>
            <a:ext cx="4483762" cy="319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 = [</a:t>
            </a:r>
            <a:r>
              <a:rPr>
                <a:solidFill>
                  <a:srgbClr val="3F6E74"/>
                </a:solidFill>
              </a:rPr>
              <a:t>Room</a:t>
            </a:r>
            <a:r>
              <a:t>]()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.</a:t>
            </a:r>
            <a:r>
              <a:rPr>
                <a:solidFill>
                  <a:srgbClr val="3F6E74"/>
                </a:solidFill>
              </a:rPr>
              <a:t>count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subscript</a:t>
            </a:r>
            <a:r>
              <a:rPr>
                <a:solidFill>
                  <a:srgbClr val="333333"/>
                </a:solidFill>
              </a:rPr>
              <a:t>(</a:t>
            </a:r>
            <a:r>
              <a:rPr>
                <a:solidFill>
                  <a:srgbClr val="3F6E74"/>
                </a:solidFill>
              </a:rPr>
              <a:t>i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Int</a:t>
            </a:r>
            <a:r>
              <a:rPr>
                <a:solidFill>
                  <a:srgbClr val="333333"/>
                </a:solidFill>
              </a:rPr>
              <a:t>) -&gt; </a:t>
            </a:r>
            <a:r>
              <a:rPr>
                <a:solidFill>
                  <a:srgbClr val="5C2699"/>
                </a:solidFill>
              </a:rPr>
              <a:t>Room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get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t>]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AA0D91"/>
                </a:solidFill>
              </a:rPr>
              <a:t>set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3F6E74"/>
                </a:solidFill>
              </a:rPr>
              <a:t>rooms</a:t>
            </a:r>
            <a:r>
              <a:t>[</a:t>
            </a:r>
            <a:r>
              <a:rPr>
                <a:solidFill>
                  <a:srgbClr val="3F6E74"/>
                </a:solidFill>
              </a:rPr>
              <a:t>i</a:t>
            </a:r>
            <a:r>
              <a:t>] = </a:t>
            </a:r>
            <a:r>
              <a:rPr>
                <a:solidFill>
                  <a:srgbClr val="3F6E74"/>
                </a:solidFill>
              </a:rPr>
              <a:t>newValue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printNumberOfRooms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number of rooms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numberOfRooms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address</a:t>
            </a:r>
            <a:r>
              <a:t>: </a:t>
            </a:r>
            <a:r>
              <a:rPr>
                <a:solidFill>
                  <a:srgbClr val="5C2699"/>
                </a:solidFill>
              </a:rPr>
              <a:t>Address</a:t>
            </a:r>
            <a:r>
              <a:t>?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2.定義可實現nil串接的類別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2.定義可實現nil串接的類別</a:t>
            </a:r>
          </a:p>
        </p:txBody>
      </p:sp>
      <p:sp>
        <p:nvSpPr>
          <p:cNvPr id="705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06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07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08" name="class Room {…"/>
          <p:cNvSpPr txBox="1"/>
          <p:nvPr/>
        </p:nvSpPr>
        <p:spPr>
          <a:xfrm>
            <a:off x="647885" y="1129266"/>
            <a:ext cx="3589175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Room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t>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init</a:t>
            </a:r>
            <a:r>
              <a:t>(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) { </a:t>
            </a:r>
            <a:r>
              <a:rPr>
                <a:solidFill>
                  <a:srgbClr val="AA0D91"/>
                </a:solidFill>
              </a:rPr>
              <a:t>self</a:t>
            </a:r>
            <a:r>
              <a:t>.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= </a:t>
            </a:r>
            <a:r>
              <a:rPr>
                <a:solidFill>
                  <a:srgbClr val="3F6E74"/>
                </a:solidFill>
              </a:rPr>
              <a:t>name</a:t>
            </a:r>
            <a:r>
              <a:t>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09" name="class Address {…"/>
          <p:cNvSpPr txBox="1"/>
          <p:nvPr/>
        </p:nvSpPr>
        <p:spPr>
          <a:xfrm>
            <a:off x="660668" y="2039814"/>
            <a:ext cx="5378349" cy="252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class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Address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AA0D91"/>
                </a:solidFill>
              </a:rPr>
              <a:t>var</a:t>
            </a:r>
            <a:r>
              <a:t> </a:t>
            </a:r>
            <a:r>
              <a:rPr>
                <a:solidFill>
                  <a:srgbClr val="3F6E74"/>
                </a:solidFill>
              </a:rPr>
              <a:t>street</a:t>
            </a:r>
            <a:r>
              <a:t>: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t>?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buildingIdentifier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String</a:t>
            </a:r>
            <a:r>
              <a:rPr>
                <a:solidFill>
                  <a:srgbClr val="333333"/>
                </a:solidFill>
              </a:rPr>
              <a:t>?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    </a:t>
            </a: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,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</a:t>
            </a:r>
            <a:r>
              <a:t>\(</a:t>
            </a:r>
            <a:r>
              <a:rPr>
                <a:solidFill>
                  <a:srgbClr val="3F6E74"/>
                </a:solidFill>
              </a:rPr>
              <a:t>buildingNumber</a:t>
            </a:r>
            <a:r>
              <a:t>)</a:t>
            </a:r>
            <a:r>
              <a:rPr>
                <a:solidFill>
                  <a:srgbClr val="C41A16"/>
                </a:solidFill>
              </a:rPr>
              <a:t> </a:t>
            </a:r>
            <a:r>
              <a:t>\(</a:t>
            </a:r>
            <a:r>
              <a:rPr>
                <a:solidFill>
                  <a:srgbClr val="3F6E74"/>
                </a:solidFill>
              </a:rPr>
              <a:t>street</a:t>
            </a:r>
            <a:r>
              <a:t>)</a:t>
            </a:r>
            <a:r>
              <a:rPr>
                <a:solidFill>
                  <a:srgbClr val="C41A16"/>
                </a:solidFill>
              </a:rPr>
              <a:t>"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</a:t>
            </a:r>
            <a:r>
              <a:rPr>
                <a:solidFill>
                  <a:srgbClr val="AA0D91"/>
                </a:solidFill>
              </a:rPr>
              <a:t>if</a:t>
            </a:r>
            <a:r>
              <a:t> </a:t>
            </a:r>
            <a:r>
              <a:rPr>
                <a:solidFill>
                  <a:srgbClr val="3F6E74"/>
                </a:solidFill>
              </a:rPr>
              <a:t>buildingName</a:t>
            </a:r>
            <a:r>
              <a:t>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3F6E74"/>
                </a:solidFill>
              </a:rPr>
              <a:t>buildingName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t> </a:t>
            </a:r>
            <a:r>
              <a:rPr>
                <a:solidFill>
                  <a:srgbClr val="AA0D91"/>
                </a:solidFill>
              </a:rPr>
              <a:t>nil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3.透過可nil串接存取屬性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3.透過可nil串接存取屬性</a:t>
            </a:r>
          </a:p>
        </p:txBody>
      </p:sp>
      <p:sp>
        <p:nvSpPr>
          <p:cNvPr id="712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3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14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15" name="let john = Person()…"/>
          <p:cNvSpPr txBox="1"/>
          <p:nvPr/>
        </p:nvSpPr>
        <p:spPr>
          <a:xfrm>
            <a:off x="647885" y="1129266"/>
            <a:ext cx="4414948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AA0D9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3F6E74"/>
                </a:solidFill>
              </a:rPr>
              <a:t>john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3F6E74"/>
                </a:solidFill>
              </a:rPr>
              <a:t>Person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roomCount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numberOfRooms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"John's residence has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roomCount</a:t>
            </a:r>
            <a:r>
              <a:rPr>
                <a:solidFill>
                  <a:srgbClr val="333333"/>
                </a:solidFill>
              </a:rPr>
              <a:t>)</a:t>
            </a:r>
            <a:r>
              <a:t> room(s)."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"Unable to retrieve the number of rooms."</a:t>
            </a:r>
          </a:p>
        </p:txBody>
      </p:sp>
      <p:sp>
        <p:nvSpPr>
          <p:cNvPr id="716" name="let someAddress = Address()…"/>
          <p:cNvSpPr txBox="1"/>
          <p:nvPr/>
        </p:nvSpPr>
        <p:spPr>
          <a:xfrm>
            <a:off x="647885" y="2857869"/>
            <a:ext cx="310747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"29"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"Acacia Road"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someAddress</a:t>
            </a:r>
          </a:p>
        </p:txBody>
      </p:sp>
      <p:sp>
        <p:nvSpPr>
          <p:cNvPr id="717" name="func createAddress() -&gt; Address {…"/>
          <p:cNvSpPr txBox="1"/>
          <p:nvPr/>
        </p:nvSpPr>
        <p:spPr>
          <a:xfrm>
            <a:off x="5343453" y="1132131"/>
            <a:ext cx="3451546" cy="18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createAddress</a:t>
            </a:r>
            <a:r>
              <a:rPr>
                <a:solidFill>
                  <a:srgbClr val="333333"/>
                </a:solidFill>
              </a:rPr>
              <a:t>() -&gt; </a:t>
            </a:r>
            <a:r>
              <a:rPr>
                <a:solidFill>
                  <a:srgbClr val="5C2699"/>
                </a:solidFill>
              </a:rPr>
              <a:t>Address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"Function was called."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t>buildingNumber</a:t>
            </a:r>
            <a:r>
              <a:rPr>
                <a:solidFill>
                  <a:srgbClr val="333333"/>
                </a:solidFill>
              </a:rPr>
              <a:t> = </a:t>
            </a:r>
            <a:r>
              <a:rPr>
                <a:solidFill>
                  <a:srgbClr val="C41A16"/>
                </a:solidFill>
              </a:rPr>
              <a:t>"29"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someAddress</a:t>
            </a:r>
            <a:r>
              <a:rPr>
                <a:solidFill>
                  <a:srgbClr val="333333"/>
                </a:solidFill>
              </a:rPr>
              <a:t>.</a:t>
            </a:r>
            <a:r>
              <a:rPr>
                <a:solidFill>
                  <a:srgbClr val="3F6E74"/>
                </a:solidFill>
              </a:rPr>
              <a:t>street</a:t>
            </a:r>
            <a:r>
              <a:rPr>
                <a:solidFill>
                  <a:srgbClr val="333333"/>
                </a:solidFill>
              </a:rPr>
              <a:t> = </a:t>
            </a:r>
            <a:r>
              <a:t>"Acacia Road"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AA0D91"/>
                </a:solidFill>
              </a:rPr>
              <a:t>return</a:t>
            </a:r>
            <a:r>
              <a:rPr>
                <a:solidFill>
                  <a:srgbClr val="333333"/>
                </a:solidFill>
              </a:rPr>
              <a:t> </a:t>
            </a:r>
            <a:r>
              <a:t>someAddress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F6E74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createAddress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4.透過可nil串接呼叫方法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4.透過可nil串接呼叫方法</a:t>
            </a:r>
          </a:p>
        </p:txBody>
      </p:sp>
      <p:sp>
        <p:nvSpPr>
          <p:cNvPr id="720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1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22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23" name="func printNumberOfRooms() {…"/>
          <p:cNvSpPr txBox="1"/>
          <p:nvPr/>
        </p:nvSpPr>
        <p:spPr>
          <a:xfrm>
            <a:off x="664929" y="1125005"/>
            <a:ext cx="4208505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func</a:t>
            </a:r>
            <a:r>
              <a:rPr>
                <a:solidFill>
                  <a:srgbClr val="333333"/>
                </a:solidFill>
              </a:rPr>
              <a:t> </a:t>
            </a:r>
            <a:r>
              <a:t>printNumberOfRooms</a:t>
            </a:r>
            <a:r>
              <a:rPr>
                <a:solidFill>
                  <a:srgbClr val="333333"/>
                </a:solidFill>
              </a:rPr>
              <a:t>()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number of rooms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numberOfRooms</a:t>
            </a:r>
            <a:r>
              <a:rPr>
                <a:solidFill>
                  <a:srgbClr val="333333"/>
                </a:solidFill>
              </a:rPr>
              <a:t>)</a:t>
            </a:r>
            <a:r>
              <a:t>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  <p:sp>
        <p:nvSpPr>
          <p:cNvPr id="724" name="if john.residence?.printNumberOfRooms() != nil {…"/>
          <p:cNvSpPr txBox="1"/>
          <p:nvPr/>
        </p:nvSpPr>
        <p:spPr>
          <a:xfrm>
            <a:off x="664929" y="2020593"/>
            <a:ext cx="489664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printNumberOfRooms</a:t>
            </a:r>
            <a:r>
              <a:rPr>
                <a:solidFill>
                  <a:srgbClr val="333333"/>
                </a:solidFill>
              </a:rPr>
              <a:t>()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possible to print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not possible to print the number of rooms."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"It was not possible to print the number of rooms."</a:t>
            </a:r>
          </a:p>
        </p:txBody>
      </p:sp>
      <p:sp>
        <p:nvSpPr>
          <p:cNvPr id="725" name="if (john.residence?.address = someAddress) != nil {…"/>
          <p:cNvSpPr txBox="1"/>
          <p:nvPr/>
        </p:nvSpPr>
        <p:spPr>
          <a:xfrm>
            <a:off x="664929" y="3411480"/>
            <a:ext cx="4208505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(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?.</a:t>
            </a:r>
            <a:r>
              <a:t>address</a:t>
            </a:r>
            <a:r>
              <a:rPr>
                <a:solidFill>
                  <a:srgbClr val="333333"/>
                </a:solidFill>
              </a:rPr>
              <a:t> = </a:t>
            </a:r>
            <a:r>
              <a:t>someAddress</a:t>
            </a:r>
            <a:r>
              <a:rPr>
                <a:solidFill>
                  <a:srgbClr val="333333"/>
                </a:solidFill>
              </a:rPr>
              <a:t>) != </a:t>
            </a:r>
            <a:r>
              <a:rPr>
                <a:solidFill>
                  <a:srgbClr val="AA0D91"/>
                </a:solidFill>
              </a:rPr>
              <a:t>nil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possible to set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"It was not possible to set the address."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"It was not possible to set the address."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5.透過可nil串接存取Subscript"/>
          <p:cNvSpPr txBox="1"/>
          <p:nvPr>
            <p:ph type="title"/>
          </p:nvPr>
        </p:nvSpPr>
        <p:spPr>
          <a:xfrm>
            <a:off x="457200" y="268259"/>
            <a:ext cx="8229600" cy="70788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5.透過可nil串接存取Subscript</a:t>
            </a:r>
          </a:p>
        </p:txBody>
      </p:sp>
      <p:sp>
        <p:nvSpPr>
          <p:cNvPr id="728" name="幻燈片編號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圖片版面配置區 10" descr="圖片版面配置區 10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730" name="圖片版面配置區 13" descr="圖片版面配置區 13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31" name="if let firstRoomName = john.residence?[0].name {…"/>
          <p:cNvSpPr txBox="1"/>
          <p:nvPr/>
        </p:nvSpPr>
        <p:spPr>
          <a:xfrm>
            <a:off x="664929" y="1125005"/>
            <a:ext cx="4277319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firstRoomName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first room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firstRoomName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first room name."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"Unable to retrieve the first room name."</a:t>
            </a:r>
          </a:p>
        </p:txBody>
      </p:sp>
      <p:sp>
        <p:nvSpPr>
          <p:cNvPr id="732" name="let johnsHouse = Residence()…"/>
          <p:cNvSpPr txBox="1"/>
          <p:nvPr/>
        </p:nvSpPr>
        <p:spPr>
          <a:xfrm>
            <a:off x="664929" y="2685106"/>
            <a:ext cx="4277319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johnsHouse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()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johnsHouse</a:t>
            </a:r>
            <a:r>
              <a:rPr>
                <a:solidFill>
                  <a:srgbClr val="333333"/>
                </a:solidFill>
              </a:rPr>
              <a:t>.</a:t>
            </a:r>
            <a:r>
              <a:t>rooms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"Living Room"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johnsHouse</a:t>
            </a:r>
            <a:r>
              <a:rPr>
                <a:solidFill>
                  <a:srgbClr val="333333"/>
                </a:solidFill>
              </a:rPr>
              <a:t>.</a:t>
            </a:r>
            <a:r>
              <a:t>rooms</a:t>
            </a:r>
            <a:r>
              <a:rPr>
                <a:solidFill>
                  <a:srgbClr val="333333"/>
                </a:solidFill>
              </a:rPr>
              <a:t>.</a:t>
            </a:r>
            <a:r>
              <a:t>append</a:t>
            </a:r>
            <a:r>
              <a:rPr>
                <a:solidFill>
                  <a:srgbClr val="333333"/>
                </a:solidFill>
              </a:rPr>
              <a:t>(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rPr>
                <a:solidFill>
                  <a:srgbClr val="C41A16"/>
                </a:solidFill>
              </a:rPr>
              <a:t>"Kitchen"</a:t>
            </a:r>
            <a:r>
              <a:rPr>
                <a:solidFill>
                  <a:srgbClr val="333333"/>
                </a:solidFill>
              </a:rPr>
              <a:t>))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johnsHouse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0D91"/>
                </a:solidFill>
              </a:rPr>
              <a:t>if</a:t>
            </a:r>
            <a:r>
              <a:rPr>
                <a:solidFill>
                  <a:srgbClr val="333333"/>
                </a:solidFill>
              </a:rPr>
              <a:t> </a:t>
            </a:r>
            <a:r>
              <a:rPr>
                <a:solidFill>
                  <a:srgbClr val="AA0D91"/>
                </a:solidFill>
              </a:rPr>
              <a:t>let</a:t>
            </a:r>
            <a:r>
              <a:rPr>
                <a:solidFill>
                  <a:srgbClr val="333333"/>
                </a:solidFill>
              </a:rPr>
              <a:t> </a:t>
            </a:r>
            <a:r>
              <a:t>firstRoomName</a:t>
            </a:r>
            <a:r>
              <a:rPr>
                <a:solidFill>
                  <a:srgbClr val="333333"/>
                </a:solidFill>
              </a:rPr>
              <a:t> = </a:t>
            </a: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].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 {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"The first room name is </a:t>
            </a:r>
            <a:r>
              <a:rPr>
                <a:solidFill>
                  <a:srgbClr val="333333"/>
                </a:solidFill>
              </a:rPr>
              <a:t>\(</a:t>
            </a:r>
            <a:r>
              <a:rPr>
                <a:solidFill>
                  <a:srgbClr val="3F6E74"/>
                </a:solidFill>
              </a:rPr>
              <a:t>firstRoomName</a:t>
            </a:r>
            <a:r>
              <a:rPr>
                <a:solidFill>
                  <a:srgbClr val="333333"/>
                </a:solidFill>
              </a:rPr>
              <a:t>)</a:t>
            </a:r>
            <a:r>
              <a:t>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 </a:t>
            </a:r>
            <a:r>
              <a:rPr>
                <a:solidFill>
                  <a:srgbClr val="AA0D91"/>
                </a:solidFill>
              </a:rPr>
              <a:t>else</a:t>
            </a:r>
            <a:r>
              <a:t> {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C41A16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33333"/>
                </a:solidFill>
              </a:rPr>
              <a:t>    </a:t>
            </a:r>
            <a:r>
              <a:rPr>
                <a:solidFill>
                  <a:srgbClr val="3F6E74"/>
                </a:solidFill>
              </a:rPr>
              <a:t>print</a:t>
            </a:r>
            <a:r>
              <a:rPr>
                <a:solidFill>
                  <a:srgbClr val="333333"/>
                </a:solidFill>
              </a:rPr>
              <a:t>(</a:t>
            </a:r>
            <a:r>
              <a:t>"Unable to retrieve the first room name."</a:t>
            </a:r>
            <a:r>
              <a:rPr>
                <a:solidFill>
                  <a:srgbClr val="333333"/>
                </a:solidFill>
              </a:rPr>
              <a:t>)</a:t>
            </a:r>
            <a:endParaRPr>
              <a:solidFill>
                <a:srgbClr val="333333"/>
              </a:solidFill>
            </a:endParaRP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457200" indent="-317500" defTabSz="457200">
              <a:lnSpc>
                <a:spcPts val="24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007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// Prints "The first room name is Living Room."</a:t>
            </a:r>
          </a:p>
        </p:txBody>
      </p:sp>
      <p:sp>
        <p:nvSpPr>
          <p:cNvPr id="733" name="john.residence?[0] = Room(name: &quot;Bathroom&quot;)"/>
          <p:cNvSpPr txBox="1"/>
          <p:nvPr/>
        </p:nvSpPr>
        <p:spPr>
          <a:xfrm>
            <a:off x="673451" y="2317806"/>
            <a:ext cx="3520360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2300"/>
              </a:lnSpc>
              <a:spcBef>
                <a:spcPts val="0"/>
              </a:spcBef>
              <a:buClr>
                <a:srgbClr val="007400"/>
              </a:buClr>
              <a:buSzPct val="100000"/>
              <a:buFont typeface="Menlo"/>
              <a:buChar char="•"/>
              <a:defRPr b="0" sz="900">
                <a:solidFill>
                  <a:srgbClr val="3F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john</a:t>
            </a:r>
            <a:r>
              <a:rPr>
                <a:solidFill>
                  <a:srgbClr val="333333"/>
                </a:solidFill>
              </a:rPr>
              <a:t>.</a:t>
            </a:r>
            <a:r>
              <a:t>residence</a:t>
            </a:r>
            <a:r>
              <a:rPr>
                <a:solidFill>
                  <a:srgbClr val="333333"/>
                </a:solidFill>
              </a:rPr>
              <a:t>?[</a:t>
            </a:r>
            <a:r>
              <a:rPr>
                <a:solidFill>
                  <a:srgbClr val="1C00CF"/>
                </a:solidFill>
              </a:rPr>
              <a:t>0</a:t>
            </a:r>
            <a:r>
              <a:rPr>
                <a:solidFill>
                  <a:srgbClr val="333333"/>
                </a:solidFill>
              </a:rPr>
              <a:t>] = </a:t>
            </a:r>
            <a:r>
              <a:t>Room</a:t>
            </a:r>
            <a:r>
              <a:rPr>
                <a:solidFill>
                  <a:srgbClr val="333333"/>
                </a:solidFill>
              </a:rPr>
              <a:t>(</a:t>
            </a:r>
            <a:r>
              <a:t>name</a:t>
            </a:r>
            <a:r>
              <a:rPr>
                <a:solidFill>
                  <a:srgbClr val="333333"/>
                </a:solidFill>
              </a:rPr>
              <a:t>: </a:t>
            </a:r>
            <a:r>
              <a:t>"Bathroom"</a:t>
            </a:r>
            <a:r>
              <a:rPr>
                <a:solidFill>
                  <a:srgbClr val="333333"/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