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錯誤處理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關閉錯誤向上傳遞"/>
          <p:cNvSpPr txBox="1"/>
          <p:nvPr/>
        </p:nvSpPr>
        <p:spPr>
          <a:xfrm>
            <a:off x="745887" y="1086657"/>
            <a:ext cx="1628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關閉錯誤向上傳遞</a:t>
            </a:r>
          </a:p>
        </p:txBody>
      </p:sp>
      <p:sp>
        <p:nvSpPr>
          <p:cNvPr id="737" name="let photo = try! loadImage(atPath: &quot;./Resources/John Appleseed.jpg&quot;)"/>
          <p:cNvSpPr txBox="1"/>
          <p:nvPr/>
        </p:nvSpPr>
        <p:spPr>
          <a:xfrm>
            <a:off x="758670" y="1495442"/>
            <a:ext cx="749022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spcBef>
                <a:spcPts val="0"/>
              </a:spcBef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photo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! </a:t>
            </a:r>
            <a:r>
              <a:rPr>
                <a:solidFill>
                  <a:srgbClr val="3F6E74"/>
                </a:solidFill>
              </a:rPr>
              <a:t>loadImage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atPath</a:t>
            </a:r>
            <a:r>
              <a:rPr>
                <a:solidFill>
                  <a:srgbClr val="333333"/>
                </a:solidFill>
              </a:rPr>
              <a:t>: </a:t>
            </a:r>
            <a:r>
              <a:t>"./Resources/John Appleseed.jpg"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3.指定function最後處理的動作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3.指定function最後處理的動作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func processFile(filename: String) throws {…"/>
          <p:cNvSpPr txBox="1"/>
          <p:nvPr/>
        </p:nvSpPr>
        <p:spPr>
          <a:xfrm>
            <a:off x="767192" y="1129000"/>
            <a:ext cx="4965463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processFile</a:t>
            </a:r>
            <a:r>
              <a:rPr>
                <a:solidFill>
                  <a:srgbClr val="333333"/>
                </a:solidFill>
              </a:rPr>
              <a:t>(</a:t>
            </a:r>
            <a:r>
              <a:t>filename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exists</a:t>
            </a:r>
            <a:r>
              <a:rPr>
                <a:solidFill>
                  <a:srgbClr val="333333"/>
                </a:solidFill>
              </a:rPr>
              <a:t>(</a:t>
            </a:r>
            <a:r>
              <a:t>filename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open</a:t>
            </a:r>
            <a:r>
              <a:t>(</a:t>
            </a:r>
            <a:r>
              <a:rPr>
                <a:solidFill>
                  <a:srgbClr val="3F6E74"/>
                </a:solidFill>
              </a:rPr>
              <a:t>filename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defer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close</a:t>
            </a:r>
            <a:r>
              <a:t>(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line</a:t>
            </a:r>
            <a: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t> 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.</a:t>
            </a:r>
            <a:r>
              <a:rPr>
                <a:solidFill>
                  <a:srgbClr val="3F6E74"/>
                </a:solidFill>
              </a:rPr>
              <a:t>readline</a:t>
            </a:r>
            <a:r>
              <a:t>()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// Work with the file.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close(file) is called here, at the end of the scope.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處理錯誤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描述和丟出錯誤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使用function丟出錯誤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使用do - catch處理錯誤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轉換錯誤成為可nil值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關閉錯誤向上傳遞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99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指定function最後處理的動作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處理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1.處理錯誤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enum VendingMachineError: Error {…"/>
          <p:cNvSpPr txBox="1"/>
          <p:nvPr/>
        </p:nvSpPr>
        <p:spPr>
          <a:xfrm>
            <a:off x="615302" y="1105948"/>
            <a:ext cx="5378349" cy="143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Error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invalidSelection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insufficientFunds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coinsNeeded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outOfStock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使用function丟出錯誤1"/>
          <p:cNvSpPr txBox="1"/>
          <p:nvPr/>
        </p:nvSpPr>
        <p:spPr>
          <a:xfrm>
            <a:off x="745887" y="1086657"/>
            <a:ext cx="21042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使用function丟出錯誤1</a:t>
            </a:r>
          </a:p>
        </p:txBody>
      </p:sp>
      <p:sp>
        <p:nvSpPr>
          <p:cNvPr id="692" name="struct Item {…"/>
          <p:cNvSpPr txBox="1"/>
          <p:nvPr/>
        </p:nvSpPr>
        <p:spPr>
          <a:xfrm>
            <a:off x="622320" y="1423272"/>
            <a:ext cx="1868814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3" name="class VendingMachine {…"/>
          <p:cNvSpPr txBox="1"/>
          <p:nvPr/>
        </p:nvSpPr>
        <p:spPr>
          <a:xfrm>
            <a:off x="2684620" y="1354517"/>
            <a:ext cx="6555840" cy="363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inventory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41A16"/>
                </a:solidFill>
              </a:rPr>
              <a:t>"Candy Bar"</a:t>
            </a:r>
            <a:r>
              <a:t>: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(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1C00CF"/>
                </a:solidFill>
              </a:rPr>
              <a:t>12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t>),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41A16"/>
                </a:solidFill>
              </a:rPr>
              <a:t>"Chips"</a:t>
            </a:r>
            <a:r>
              <a:t>: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(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t>),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41A16"/>
                </a:solidFill>
              </a:rPr>
              <a:t>"Pretzels"</a:t>
            </a:r>
            <a:r>
              <a:t>: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(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1C00CF"/>
                </a:solidFill>
              </a:rPr>
              <a:t>11</a:t>
            </a:r>
            <a:r>
              <a:t>)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]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 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inventory</a:t>
            </a:r>
            <a:r>
              <a:t>[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]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throw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invalidSelection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throw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outOfStock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price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throw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insufficientFunds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coinsNeeded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price</a:t>
            </a:r>
            <a:r>
              <a:rPr>
                <a:solidFill>
                  <a:srgbClr val="333333"/>
                </a:solidFill>
              </a:rPr>
              <a:t> -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-=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price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newItem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item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newItem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-=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inventory</a:t>
            </a:r>
            <a:r>
              <a:t>[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newItem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"Dispensing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8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69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9" name="使用function丟出錯誤2"/>
          <p:cNvSpPr txBox="1"/>
          <p:nvPr/>
        </p:nvSpPr>
        <p:spPr>
          <a:xfrm>
            <a:off x="745887" y="1086657"/>
            <a:ext cx="21042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使用function丟出錯誤2</a:t>
            </a:r>
          </a:p>
        </p:txBody>
      </p:sp>
      <p:sp>
        <p:nvSpPr>
          <p:cNvPr id="700" name="let favoriteSnacks = […"/>
          <p:cNvSpPr txBox="1"/>
          <p:nvPr/>
        </p:nvSpPr>
        <p:spPr>
          <a:xfrm>
            <a:off x="609537" y="1414697"/>
            <a:ext cx="5997679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favoriteSnacks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t>: </a:t>
            </a:r>
            <a:r>
              <a:rPr>
                <a:solidFill>
                  <a:srgbClr val="C41A16"/>
                </a:solidFill>
              </a:rPr>
              <a:t>"Chips"</a:t>
            </a:r>
            <a:r>
              <a:t>,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"Bob"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"Licorice"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"Eve"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"Pretzels"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buyFavoriteSnack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VendingMachine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snackName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favoriteSnacks</a:t>
            </a:r>
            <a:r>
              <a:rPr>
                <a:solidFill>
                  <a:srgbClr val="333333"/>
                </a:solidFill>
              </a:rPr>
              <a:t>[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] ?? </a:t>
            </a:r>
            <a:r>
              <a:rPr>
                <a:solidFill>
                  <a:srgbClr val="C41A16"/>
                </a:solidFill>
              </a:rPr>
              <a:t>"Candy Bar"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snackName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1" name="struct PurchasedSnack {…"/>
          <p:cNvSpPr txBox="1"/>
          <p:nvPr/>
        </p:nvSpPr>
        <p:spPr>
          <a:xfrm>
            <a:off x="605276" y="3323656"/>
            <a:ext cx="4965463" cy="16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PurchasedSnack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VendingMachine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2400"/>
              </a:lnSpc>
              <a:spcBef>
                <a:spcPts val="0"/>
              </a:spcBef>
              <a:defRPr b="0"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使用do - catch處理錯誤1"/>
          <p:cNvSpPr txBox="1"/>
          <p:nvPr/>
        </p:nvSpPr>
        <p:spPr>
          <a:xfrm>
            <a:off x="745887" y="1086657"/>
            <a:ext cx="22527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使用do - catch處理錯誤1</a:t>
            </a:r>
          </a:p>
        </p:txBody>
      </p:sp>
      <p:sp>
        <p:nvSpPr>
          <p:cNvPr id="708" name="do {…"/>
          <p:cNvSpPr txBox="1"/>
          <p:nvPr/>
        </p:nvSpPr>
        <p:spPr>
          <a:xfrm>
            <a:off x="762931" y="1555309"/>
            <a:ext cx="3038660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expression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pattern 1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pattern 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condition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使用do - catch處理錯誤2"/>
          <p:cNvSpPr txBox="1"/>
          <p:nvPr/>
        </p:nvSpPr>
        <p:spPr>
          <a:xfrm>
            <a:off x="745887" y="1086657"/>
            <a:ext cx="22527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使用do - catch處理錯誤2</a:t>
            </a:r>
          </a:p>
        </p:txBody>
      </p:sp>
      <p:sp>
        <p:nvSpPr>
          <p:cNvPr id="715" name="var vendingMachine = VendingMachine()…"/>
          <p:cNvSpPr txBox="1"/>
          <p:nvPr/>
        </p:nvSpPr>
        <p:spPr>
          <a:xfrm>
            <a:off x="758670" y="1555309"/>
            <a:ext cx="6272937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8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buyFavoriteSnack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"Success! Yum."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invalidSelection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"Invalid Selection."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outOfStock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"Out of Stock."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insufficientFunds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coinsNeeded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"Insufficient funds. Please insert an additional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coinsNeeded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"Unexpected error: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error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"Insufficient funds. Please insert an additional 2 coins."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1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1" name="使用do - catch處理錯誤3"/>
          <p:cNvSpPr txBox="1"/>
          <p:nvPr/>
        </p:nvSpPr>
        <p:spPr>
          <a:xfrm>
            <a:off x="745887" y="1086657"/>
            <a:ext cx="22527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使用do - catch處理錯誤3</a:t>
            </a:r>
          </a:p>
        </p:txBody>
      </p:sp>
      <p:sp>
        <p:nvSpPr>
          <p:cNvPr id="722" name="func nourish(with item: String) throws {…"/>
          <p:cNvSpPr txBox="1"/>
          <p:nvPr/>
        </p:nvSpPr>
        <p:spPr>
          <a:xfrm>
            <a:off x="758670" y="1428750"/>
            <a:ext cx="5447164" cy="252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nourish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with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</a:t>
            </a:r>
            <a: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do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"Invalid selection, out of stock, or not enough money."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nourish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with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"Beet-Flavored Chips"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"Unexpected non-vending-machine-related error: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error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"Invalid selection, out of stock, or not enough money."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轉換錯誤成為可nil值"/>
          <p:cNvSpPr txBox="1"/>
          <p:nvPr/>
        </p:nvSpPr>
        <p:spPr>
          <a:xfrm>
            <a:off x="745887" y="1086657"/>
            <a:ext cx="185036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轉換錯誤成為可nil值</a:t>
            </a:r>
          </a:p>
        </p:txBody>
      </p:sp>
      <p:sp>
        <p:nvSpPr>
          <p:cNvPr id="729" name="func someThrowingFunction() throws -&gt; Int {…"/>
          <p:cNvSpPr txBox="1"/>
          <p:nvPr/>
        </p:nvSpPr>
        <p:spPr>
          <a:xfrm>
            <a:off x="758670" y="1428750"/>
            <a:ext cx="3589175" cy="219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someThrowingFunction</a:t>
            </a:r>
            <a:r>
              <a:rPr>
                <a:solidFill>
                  <a:srgbClr val="333333"/>
                </a:solidFill>
              </a:rPr>
              <a:t>()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7400"/>
                </a:solidFill>
              </a:rPr>
              <a:t>// ...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? </a:t>
            </a:r>
            <a:r>
              <a:t>someThrowingFunction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someThrowingFunction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30" name="func fetchData() -&gt; Data? {…"/>
          <p:cNvSpPr txBox="1"/>
          <p:nvPr/>
        </p:nvSpPr>
        <p:spPr>
          <a:xfrm>
            <a:off x="771453" y="3787833"/>
            <a:ext cx="475902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fetchData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Data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? </a:t>
            </a:r>
            <a:r>
              <a:t>fetchDataFromDisk</a:t>
            </a:r>
            <a:r>
              <a:rPr>
                <a:solidFill>
                  <a:srgbClr val="333333"/>
                </a:solidFill>
              </a:rPr>
              <a:t>()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? </a:t>
            </a:r>
            <a:r>
              <a:t>fetchDataFromServer</a:t>
            </a:r>
            <a:r>
              <a:rPr>
                <a:solidFill>
                  <a:srgbClr val="333333"/>
                </a:solidFill>
              </a:rPr>
              <a:t>()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