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類型轉換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建立可轉型的類別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檢查類型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3"/>
            </a:pPr>
            <a:r>
              <a:t>向下轉型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3"/>
            </a:pPr>
            <a:r>
              <a:t>Any和AnyObject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建立可轉型的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1.建立可轉型的類別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class MediaItem {…"/>
          <p:cNvSpPr txBox="1"/>
          <p:nvPr/>
        </p:nvSpPr>
        <p:spPr>
          <a:xfrm>
            <a:off x="615302" y="1105948"/>
            <a:ext cx="228170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MediaItem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class Movie: MediaItem {…"/>
          <p:cNvSpPr txBox="1"/>
          <p:nvPr/>
        </p:nvSpPr>
        <p:spPr>
          <a:xfrm>
            <a:off x="618059" y="2185716"/>
            <a:ext cx="3520360" cy="269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: </a:t>
            </a:r>
            <a:r>
              <a:t>MediaItem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director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, </a:t>
            </a:r>
            <a:r>
              <a:t>director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director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Song</a:t>
            </a:r>
            <a:r>
              <a:rPr>
                <a:solidFill>
                  <a:srgbClr val="333333"/>
                </a:solidFill>
              </a:rPr>
              <a:t>: </a:t>
            </a:r>
            <a:r>
              <a:t>MediaItem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, 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artist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1.建立可轉型的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1.建立可轉型的類別</a:t>
            </a:r>
          </a:p>
        </p:txBody>
      </p:sp>
      <p:sp>
        <p:nvSpPr>
          <p:cNvPr id="68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2" name="let library = […"/>
          <p:cNvSpPr txBox="1"/>
          <p:nvPr/>
        </p:nvSpPr>
        <p:spPr>
          <a:xfrm>
            <a:off x="606780" y="1122992"/>
            <a:ext cx="5034277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library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"Casablanca"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"Michael Curtiz"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Song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"Blue Suede Shoes"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rPr>
                <a:solidFill>
                  <a:srgbClr val="333333"/>
                </a:solidFill>
              </a:rPr>
              <a:t>: </a:t>
            </a:r>
            <a:r>
              <a:t>"Elvis Presley"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"Citizen Kane"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"Orson Welles"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Song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"The One And Only"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rPr>
                <a:solidFill>
                  <a:srgbClr val="333333"/>
                </a:solidFill>
              </a:rPr>
              <a:t>: </a:t>
            </a:r>
            <a:r>
              <a:t>"Chesney Hawkes"</a:t>
            </a:r>
            <a:r>
              <a:rPr>
                <a:solidFill>
                  <a:srgbClr val="333333"/>
                </a:solidFill>
              </a:rPr>
              <a:t>),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Song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"Never Gonna Give You Up"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rPr>
                <a:solidFill>
                  <a:srgbClr val="333333"/>
                </a:solidFill>
              </a:rPr>
              <a:t>: </a:t>
            </a:r>
            <a:r>
              <a:t>"Rick Astley"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type of "library" is inferred to be [MediaItem]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2.檢查類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2.檢查類型</a:t>
            </a:r>
          </a:p>
        </p:txBody>
      </p:sp>
      <p:sp>
        <p:nvSpPr>
          <p:cNvPr id="69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8" name="var movieCount = 0…"/>
          <p:cNvSpPr txBox="1"/>
          <p:nvPr/>
        </p:nvSpPr>
        <p:spPr>
          <a:xfrm>
            <a:off x="615302" y="1127253"/>
            <a:ext cx="5791235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movieCount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songCount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library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 </a:t>
            </a:r>
            <a:r>
              <a:rPr>
                <a:solidFill>
                  <a:srgbClr val="AA0D91"/>
                </a:solidFill>
              </a:rPr>
              <a:t>is</a:t>
            </a:r>
            <a:r>
              <a:t> </a:t>
            </a:r>
            <a:r>
              <a:rPr>
                <a:solidFill>
                  <a:srgbClr val="5C2699"/>
                </a:solidFill>
              </a:rPr>
              <a:t>Movie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movieCount</a:t>
            </a:r>
            <a:r>
              <a:t> +=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 </a:t>
            </a:r>
            <a:r>
              <a:rPr>
                <a:solidFill>
                  <a:srgbClr val="AA0D91"/>
                </a:solidFill>
              </a:rPr>
              <a:t>is</a:t>
            </a:r>
            <a:r>
              <a:t> </a:t>
            </a:r>
            <a:r>
              <a:rPr>
                <a:solidFill>
                  <a:srgbClr val="5C2699"/>
                </a:solidFill>
              </a:rPr>
              <a:t>Song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songCount</a:t>
            </a:r>
            <a:r>
              <a:t> +=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"Media library contains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movieCount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movies and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songCount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songs"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"Media library contains 2 movies and 3 songs"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3.向下轉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3.向下轉型</a:t>
            </a:r>
          </a:p>
        </p:txBody>
      </p:sp>
      <p:sp>
        <p:nvSpPr>
          <p:cNvPr id="70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4" name="for item in library {…"/>
          <p:cNvSpPr txBox="1"/>
          <p:nvPr/>
        </p:nvSpPr>
        <p:spPr>
          <a:xfrm>
            <a:off x="615302" y="1127253"/>
            <a:ext cx="7198108" cy="200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library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movie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? </a:t>
            </a:r>
            <a:r>
              <a:rPr>
                <a:solidFill>
                  <a:srgbClr val="5C2699"/>
                </a:solidFill>
              </a:rPr>
              <a:t>Movie</a:t>
            </a:r>
            <a:r>
              <a:t> {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"Movie: </a:t>
            </a:r>
            <a:r>
              <a:t>\(</a:t>
            </a:r>
            <a:r>
              <a:rPr>
                <a:solidFill>
                  <a:srgbClr val="3F6E74"/>
                </a:solidFill>
              </a:rPr>
              <a:t>movie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  <a:r>
              <a:rPr>
                <a:solidFill>
                  <a:srgbClr val="C41A16"/>
                </a:solidFill>
              </a:rPr>
              <a:t>, dir. </a:t>
            </a:r>
            <a:r>
              <a:t>\(</a:t>
            </a:r>
            <a:r>
              <a:rPr>
                <a:solidFill>
                  <a:srgbClr val="3F6E74"/>
                </a:solidFill>
              </a:rPr>
              <a:t>movie</a:t>
            </a:r>
            <a:r>
              <a:t>.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song</a:t>
            </a:r>
            <a:r>
              <a:t> = 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? </a:t>
            </a:r>
            <a:r>
              <a:rPr>
                <a:solidFill>
                  <a:srgbClr val="5C2699"/>
                </a:solidFill>
              </a:rPr>
              <a:t>Song</a:t>
            </a:r>
            <a:r>
              <a:t> {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"Song: </a:t>
            </a:r>
            <a:r>
              <a:t>\(</a:t>
            </a:r>
            <a:r>
              <a:rPr>
                <a:solidFill>
                  <a:srgbClr val="3F6E74"/>
                </a:solidFill>
              </a:rPr>
              <a:t>song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  <a:r>
              <a:rPr>
                <a:solidFill>
                  <a:srgbClr val="C41A16"/>
                </a:solidFill>
              </a:rPr>
              <a:t>, by </a:t>
            </a:r>
            <a:r>
              <a:t>\(</a:t>
            </a:r>
            <a:r>
              <a:rPr>
                <a:solidFill>
                  <a:srgbClr val="3F6E74"/>
                </a:solidFill>
              </a:rPr>
              <a:t>song</a:t>
            </a:r>
            <a:r>
              <a:t>.</a:t>
            </a:r>
            <a:r>
              <a:rPr>
                <a:solidFill>
                  <a:srgbClr val="3F6E74"/>
                </a:solidFill>
              </a:rPr>
              <a:t>artist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4.Any和AnyObjec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4.Any和AnyObject</a:t>
            </a:r>
          </a:p>
        </p:txBody>
      </p:sp>
      <p:sp>
        <p:nvSpPr>
          <p:cNvPr id="70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0" name="var things = [Any]()…"/>
          <p:cNvSpPr txBox="1"/>
          <p:nvPr/>
        </p:nvSpPr>
        <p:spPr>
          <a:xfrm>
            <a:off x="615302" y="1127253"/>
            <a:ext cx="7947420" cy="285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Any</a:t>
            </a:r>
            <a:r>
              <a:rPr>
                <a:solidFill>
                  <a:srgbClr val="333333"/>
                </a:solidFill>
              </a:rPr>
              <a:t>]()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42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3.14159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"hello"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((</a:t>
            </a:r>
            <a:r>
              <a:rPr>
                <a:solidFill>
                  <a:srgbClr val="1C00CF"/>
                </a:solidFill>
              </a:rPr>
              <a:t>3.0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5.0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"Ghostbusters"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rPr>
                <a:solidFill>
                  <a:srgbClr val="333333"/>
                </a:solidFill>
              </a:rPr>
              <a:t>: </a:t>
            </a:r>
            <a:r>
              <a:t>"Ivan Reitman"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things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({ 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"Hello,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4.Any和AnyObjec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4.Any和AnyObject</a:t>
            </a:r>
          </a:p>
        </p:txBody>
      </p:sp>
      <p:sp>
        <p:nvSpPr>
          <p:cNvPr id="71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6" name="for thing in things {…"/>
          <p:cNvSpPr txBox="1"/>
          <p:nvPr/>
        </p:nvSpPr>
        <p:spPr>
          <a:xfrm>
            <a:off x="572692" y="1088904"/>
            <a:ext cx="5378349" cy="387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things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t> </a:t>
            </a:r>
            <a:r>
              <a:rPr>
                <a:solidFill>
                  <a:srgbClr val="3F6E74"/>
                </a:solidFill>
              </a:rPr>
              <a:t>thing</a:t>
            </a:r>
            <a:r>
              <a:t> {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: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"zero as an Int"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: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"zero as a Double"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someInt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: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"an integer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someDouble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someDouble</a:t>
            </a:r>
            <a:r>
              <a:rPr>
                <a:solidFill>
                  <a:srgbClr val="333333"/>
                </a:solidFill>
              </a:rPr>
              <a:t> &gt;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 positive double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someDouble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is</a:t>
            </a:r>
            <a:r>
              <a:t>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: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 other double value that I don't want to print"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 string value of \"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someString</a:t>
            </a:r>
            <a:r>
              <a:rPr>
                <a:solidFill>
                  <a:srgbClr val="333333"/>
                </a:solidFill>
              </a:rPr>
              <a:t>)</a:t>
            </a:r>
            <a:r>
              <a:t>\""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t>) </a:t>
            </a:r>
            <a:r>
              <a:rPr>
                <a:solidFill>
                  <a:srgbClr val="AA0D91"/>
                </a:solidFill>
              </a:rPr>
              <a:t>as</a:t>
            </a:r>
            <a:r>
              <a:t> (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, </a:t>
            </a:r>
            <a:r>
              <a:rPr>
                <a:solidFill>
                  <a:srgbClr val="5C2699"/>
                </a:solidFill>
              </a:rPr>
              <a:t>Double</a:t>
            </a:r>
            <a:r>
              <a:t>):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"an (x, y) point at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movie</a:t>
            </a:r>
            <a: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t> </a:t>
            </a:r>
            <a:r>
              <a:rPr>
                <a:solidFill>
                  <a:srgbClr val="5C2699"/>
                </a:solidFill>
              </a:rPr>
              <a:t>Movie</a:t>
            </a:r>
            <a:r>
              <a:t>: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 movie called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, dir.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movie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director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stringConverter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as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stringConverter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"Michael"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"something else"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2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