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擴充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6.巢狀類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6.巢狀類型</a:t>
            </a:r>
          </a:p>
        </p:txBody>
      </p:sp>
      <p:sp>
        <p:nvSpPr>
          <p:cNvPr id="7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3" name="extension Int {…"/>
          <p:cNvSpPr txBox="1"/>
          <p:nvPr/>
        </p:nvSpPr>
        <p:spPr>
          <a:xfrm>
            <a:off x="762931" y="1127344"/>
            <a:ext cx="3176288" cy="269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enum</a:t>
            </a:r>
            <a:r>
              <a:t> </a:t>
            </a:r>
            <a:r>
              <a:rPr>
                <a:solidFill>
                  <a:srgbClr val="3F6E74"/>
                </a:solidFill>
              </a:rPr>
              <a:t>Kind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negative</a:t>
            </a:r>
            <a:r>
              <a:t>, </a:t>
            </a:r>
            <a:r>
              <a:rPr>
                <a:solidFill>
                  <a:srgbClr val="3F6E74"/>
                </a:solidFill>
              </a:rPr>
              <a:t>zero</a:t>
            </a:r>
            <a:r>
              <a:t>, </a:t>
            </a:r>
            <a:r>
              <a:rPr>
                <a:solidFill>
                  <a:srgbClr val="3F6E74"/>
                </a:solidFill>
              </a:rPr>
              <a:t>positive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kind</a:t>
            </a:r>
            <a:r>
              <a:t>: </a:t>
            </a:r>
            <a:r>
              <a:rPr>
                <a:solidFill>
                  <a:srgbClr val="5C2699"/>
                </a:solidFill>
              </a:rPr>
              <a:t>Kind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.</a:t>
            </a:r>
            <a:r>
              <a:rPr>
                <a:solidFill>
                  <a:srgbClr val="3F6E74"/>
                </a:solidFill>
              </a:rPr>
              <a:t>zero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&gt; </a:t>
            </a:r>
            <a:r>
              <a:rPr>
                <a:solidFill>
                  <a:srgbClr val="1C00CF"/>
                </a:solidFill>
              </a:rPr>
              <a:t>0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.</a:t>
            </a:r>
            <a:r>
              <a:rPr>
                <a:solidFill>
                  <a:srgbClr val="3F6E74"/>
                </a:solidFill>
              </a:rPr>
              <a:t>positive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default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.</a:t>
            </a:r>
            <a:r>
              <a:rPr>
                <a:solidFill>
                  <a:srgbClr val="3F6E74"/>
                </a:solidFill>
              </a:rPr>
              <a:t>negative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6.巢狀類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6.巢狀類型</a:t>
            </a:r>
          </a:p>
        </p:txBody>
      </p:sp>
      <p:sp>
        <p:nvSpPr>
          <p:cNvPr id="736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9" name="func printIntegerKinds(_ numbers: [Int]) {…"/>
          <p:cNvSpPr txBox="1"/>
          <p:nvPr/>
        </p:nvSpPr>
        <p:spPr>
          <a:xfrm>
            <a:off x="762931" y="1127344"/>
            <a:ext cx="3657989" cy="269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printIntegerKinds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numbers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])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numbers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.</a:t>
            </a:r>
            <a:r>
              <a:rPr>
                <a:solidFill>
                  <a:srgbClr val="3F6E74"/>
                </a:solidFill>
              </a:rPr>
              <a:t>kind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negative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"- "</a:t>
            </a:r>
            <a:r>
              <a:t>, </a:t>
            </a:r>
            <a:r>
              <a:rPr>
                <a:solidFill>
                  <a:srgbClr val="3F6E74"/>
                </a:solidFill>
              </a:rPr>
              <a:t>terminator</a:t>
            </a:r>
            <a:r>
              <a:t>: </a:t>
            </a:r>
            <a:r>
              <a:rPr>
                <a:solidFill>
                  <a:srgbClr val="C41A16"/>
                </a:solidFill>
              </a:rPr>
              <a:t>""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zero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"0 "</a:t>
            </a:r>
            <a:r>
              <a:t>, </a:t>
            </a:r>
            <a:r>
              <a:rPr>
                <a:solidFill>
                  <a:srgbClr val="3F6E74"/>
                </a:solidFill>
              </a:rPr>
              <a:t>terminator</a:t>
            </a:r>
            <a:r>
              <a:t>: </a:t>
            </a:r>
            <a:r>
              <a:rPr>
                <a:solidFill>
                  <a:srgbClr val="C41A16"/>
                </a:solidFill>
              </a:rPr>
              <a:t>""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positive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"+ "</a:t>
            </a:r>
            <a:r>
              <a:t>, </a:t>
            </a:r>
            <a:r>
              <a:rPr>
                <a:solidFill>
                  <a:srgbClr val="3F6E74"/>
                </a:solidFill>
              </a:rPr>
              <a:t>terminator</a:t>
            </a:r>
            <a:r>
              <a:t>: </a:t>
            </a:r>
            <a:r>
              <a:rPr>
                <a:solidFill>
                  <a:srgbClr val="C41A16"/>
                </a:solidFill>
              </a:rPr>
              <a:t>""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""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printIntegerKinds</a:t>
            </a:r>
            <a:r>
              <a:rPr>
                <a:solidFill>
                  <a:srgbClr val="333333"/>
                </a:solidFill>
              </a:rPr>
              <a:t>([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19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-27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-6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])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"+ + - 0 - 0 + 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擴充語法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Computed 屬性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初始化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579778" y="1325841"/>
            <a:ext cx="3337233" cy="1673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方法</a:t>
            </a:r>
          </a:p>
          <a:p>
            <a:pPr lvl="2" marL="902368" indent="-140368">
              <a:buSzPct val="100000"/>
              <a:buChar char="•"/>
              <a:defRPr b="0" sz="1100"/>
            </a:pPr>
            <a:r>
              <a:t>可修改實體方法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subscripts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巢狀類型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擴充語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1.擴充語法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extension SomeType {…"/>
          <p:cNvSpPr txBox="1"/>
          <p:nvPr/>
        </p:nvSpPr>
        <p:spPr>
          <a:xfrm>
            <a:off x="615302" y="1105948"/>
            <a:ext cx="4277318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SomeType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new functionality to add to SomeType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6" name="extension SomeType: SomeProtocol, AnotherProtocol {…"/>
          <p:cNvSpPr txBox="1"/>
          <p:nvPr/>
        </p:nvSpPr>
        <p:spPr>
          <a:xfrm>
            <a:off x="609217" y="1844445"/>
            <a:ext cx="448376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SomeType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SomeProtocol</a:t>
            </a:r>
            <a:r>
              <a:rPr>
                <a:solidFill>
                  <a:srgbClr val="333333"/>
                </a:solidFill>
              </a:rPr>
              <a:t>, </a:t>
            </a:r>
            <a:r>
              <a:t>AnotherProtocol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implementation of protocol requirements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2.Computed 屬性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2.Computed 屬性</a:t>
            </a:r>
          </a:p>
        </p:txBody>
      </p:sp>
      <p:sp>
        <p:nvSpPr>
          <p:cNvPr id="68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2" name="extension Double {…"/>
          <p:cNvSpPr txBox="1"/>
          <p:nvPr/>
        </p:nvSpPr>
        <p:spPr>
          <a:xfrm>
            <a:off x="760174" y="1135774"/>
            <a:ext cx="4070876" cy="23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km</a:t>
            </a:r>
            <a: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* </a:t>
            </a:r>
            <a:r>
              <a:rPr>
                <a:solidFill>
                  <a:srgbClr val="1C00CF"/>
                </a:solidFill>
              </a:rPr>
              <a:t>1_000.0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m</a:t>
            </a:r>
            <a: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cm</a:t>
            </a:r>
            <a: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/ </a:t>
            </a:r>
            <a:r>
              <a:rPr>
                <a:solidFill>
                  <a:srgbClr val="1C00CF"/>
                </a:solidFill>
              </a:rPr>
              <a:t>100.0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mm</a:t>
            </a:r>
            <a: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/ </a:t>
            </a:r>
            <a:r>
              <a:rPr>
                <a:solidFill>
                  <a:srgbClr val="1C00CF"/>
                </a:solidFill>
              </a:rPr>
              <a:t>1_000.0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ft</a:t>
            </a:r>
            <a: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 {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/ </a:t>
            </a:r>
            <a:r>
              <a:rPr>
                <a:solidFill>
                  <a:srgbClr val="1C00CF"/>
                </a:solidFill>
              </a:rPr>
              <a:t>3.28084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oneInch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25.4</a:t>
            </a:r>
            <a:r>
              <a:rPr>
                <a:solidFill>
                  <a:srgbClr val="333333"/>
                </a:solidFill>
              </a:rPr>
              <a:t>.</a:t>
            </a:r>
            <a:r>
              <a:t>mm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"One inch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oneInch</a:t>
            </a:r>
            <a:r>
              <a:rPr>
                <a:solidFill>
                  <a:srgbClr val="333333"/>
                </a:solidFill>
              </a:rPr>
              <a:t>)</a:t>
            </a:r>
            <a:r>
              <a:t> meters"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"One inch is 0.0254 meters"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threeFeet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.</a:t>
            </a:r>
            <a:r>
              <a:t>ft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"Three feet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threeFeet</a:t>
            </a:r>
            <a:r>
              <a:rPr>
                <a:solidFill>
                  <a:srgbClr val="333333"/>
                </a:solidFill>
              </a:rPr>
              <a:t>)</a:t>
            </a:r>
            <a:r>
              <a:t> meters"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"Three feet is 0.914399970739201 meters"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693" name="let aMarathon = 42.km + 195.m…"/>
          <p:cNvSpPr txBox="1"/>
          <p:nvPr/>
        </p:nvSpPr>
        <p:spPr>
          <a:xfrm>
            <a:off x="762931" y="3660144"/>
            <a:ext cx="386443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aMarathon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42</a:t>
            </a:r>
            <a:r>
              <a:rPr>
                <a:solidFill>
                  <a:srgbClr val="333333"/>
                </a:solidFill>
              </a:rPr>
              <a:t>.</a:t>
            </a:r>
            <a:r>
              <a:t>km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195</a:t>
            </a:r>
            <a:r>
              <a:rPr>
                <a:solidFill>
                  <a:srgbClr val="333333"/>
                </a:solidFill>
              </a:rPr>
              <a:t>.</a:t>
            </a:r>
            <a:r>
              <a:t>m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 marathon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aMarathon</a:t>
            </a:r>
            <a:r>
              <a:rPr>
                <a:solidFill>
                  <a:srgbClr val="333333"/>
                </a:solidFill>
              </a:rPr>
              <a:t>)</a:t>
            </a:r>
            <a:r>
              <a:t> meters long"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"A marathon is 42195.0 meters long"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3.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3.初始化</a:t>
            </a:r>
          </a:p>
        </p:txBody>
      </p:sp>
      <p:sp>
        <p:nvSpPr>
          <p:cNvPr id="696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9" name="struct Size {…"/>
          <p:cNvSpPr txBox="1"/>
          <p:nvPr/>
        </p:nvSpPr>
        <p:spPr>
          <a:xfrm>
            <a:off x="767192" y="1124739"/>
            <a:ext cx="2901031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0.0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Rect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0" name="let defaultRect = Rect()…"/>
          <p:cNvSpPr txBox="1"/>
          <p:nvPr/>
        </p:nvSpPr>
        <p:spPr>
          <a:xfrm>
            <a:off x="750148" y="3381387"/>
            <a:ext cx="4483762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defaultRect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memberwiseRect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Rect</a:t>
            </a:r>
            <a:r>
              <a:rPr>
                <a:solidFill>
                  <a:srgbClr val="333333"/>
                </a:solidFill>
              </a:rPr>
              <a:t>(</a:t>
            </a:r>
            <a:r>
              <a:t>origin</a:t>
            </a:r>
            <a:r>
              <a:rPr>
                <a:solidFill>
                  <a:srgbClr val="333333"/>
                </a:solidFill>
              </a:rPr>
              <a:t>: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2.0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: </a:t>
            </a:r>
            <a:r>
              <a:rPr>
                <a:solidFill>
                  <a:srgbClr val="1C00CF"/>
                </a:solidFill>
              </a:rPr>
              <a:t>5.0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: </a:t>
            </a:r>
            <a:r>
              <a:rPr>
                <a:solidFill>
                  <a:srgbClr val="1C00CF"/>
                </a:solidFill>
              </a:rPr>
              <a:t>5.0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3.初始化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3.初始化</a:t>
            </a:r>
          </a:p>
        </p:txBody>
      </p:sp>
      <p:sp>
        <p:nvSpPr>
          <p:cNvPr id="70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6" name="extension Rect {…"/>
          <p:cNvSpPr txBox="1"/>
          <p:nvPr/>
        </p:nvSpPr>
        <p:spPr>
          <a:xfrm>
            <a:off x="767192" y="1124739"/>
            <a:ext cx="7947420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Rect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: </a:t>
            </a:r>
            <a:r>
              <a:rPr>
                <a:solidFill>
                  <a:srgbClr val="5C2699"/>
                </a:solidFill>
              </a:rPr>
              <a:t>Point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Size</a:t>
            </a:r>
            <a:r>
              <a:t>) {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originX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x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originY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center</a:t>
            </a:r>
            <a:r>
              <a:t>.</a:t>
            </a:r>
            <a:r>
              <a:rPr>
                <a:solidFill>
                  <a:srgbClr val="3F6E74"/>
                </a:solidFill>
              </a:rPr>
              <a:t>y</a:t>
            </a:r>
            <a:r>
              <a:t> - (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.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/ </a:t>
            </a:r>
            <a:r>
              <a:rPr>
                <a:solidFill>
                  <a:srgbClr val="1C00CF"/>
                </a:solidFill>
              </a:rPr>
              <a:t>2</a:t>
            </a:r>
            <a:r>
              <a:t>)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origin</a:t>
            </a:r>
            <a:r>
              <a:t>: </a:t>
            </a:r>
            <a:r>
              <a:rPr>
                <a:solidFill>
                  <a:srgbClr val="3F6E74"/>
                </a:solidFill>
              </a:rPr>
              <a:t>Point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x</a:t>
            </a:r>
            <a:r>
              <a:t>: </a:t>
            </a:r>
            <a:r>
              <a:rPr>
                <a:solidFill>
                  <a:srgbClr val="3F6E74"/>
                </a:solidFill>
              </a:rPr>
              <a:t>originX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: </a:t>
            </a:r>
            <a:r>
              <a:rPr>
                <a:solidFill>
                  <a:srgbClr val="3F6E74"/>
                </a:solidFill>
              </a:rPr>
              <a:t>originY</a:t>
            </a:r>
            <a:r>
              <a:t>),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)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7" name="let centerRect = Rect(center: Point(x: 4.0, y: 4.0),…"/>
          <p:cNvSpPr txBox="1"/>
          <p:nvPr/>
        </p:nvSpPr>
        <p:spPr>
          <a:xfrm>
            <a:off x="767192" y="3649826"/>
            <a:ext cx="730515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centerRect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Rect</a:t>
            </a:r>
            <a:r>
              <a:rPr>
                <a:solidFill>
                  <a:srgbClr val="333333"/>
                </a:solidFill>
              </a:rPr>
              <a:t>(</a:t>
            </a:r>
            <a:r>
              <a:t>center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Point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4.0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: </a:t>
            </a:r>
            <a:r>
              <a:rPr>
                <a:solidFill>
                  <a:srgbClr val="3F6E74"/>
                </a:solidFill>
              </a:rPr>
              <a:t>Size</a:t>
            </a:r>
            <a:r>
              <a:t>(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: </a:t>
            </a:r>
            <a:r>
              <a:rPr>
                <a:solidFill>
                  <a:srgbClr val="1C00CF"/>
                </a:solidFill>
              </a:rPr>
              <a:t>3.0</a:t>
            </a:r>
            <a:r>
              <a:t>))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centerRect's origin is (2.5, 2.5) and its size is (3.0, 3.0)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4.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4.方法</a:t>
            </a:r>
          </a:p>
        </p:txBody>
      </p:sp>
      <p:sp>
        <p:nvSpPr>
          <p:cNvPr id="71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3" name="extension Int {…"/>
          <p:cNvSpPr txBox="1"/>
          <p:nvPr/>
        </p:nvSpPr>
        <p:spPr>
          <a:xfrm>
            <a:off x="767192" y="1124739"/>
            <a:ext cx="3696219" cy="147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repetitions</a:t>
            </a:r>
            <a:r>
              <a:rPr>
                <a:solidFill>
                  <a:srgbClr val="333333"/>
                </a:solidFill>
              </a:rPr>
              <a:t>(</a:t>
            </a:r>
            <a:r>
              <a:t>task</a:t>
            </a:r>
            <a:r>
              <a:rPr>
                <a:solidFill>
                  <a:srgbClr val="333333"/>
                </a:solidFill>
              </a:rPr>
              <a:t>: () -&gt; </a:t>
            </a:r>
            <a:r>
              <a:rPr>
                <a:solidFill>
                  <a:srgbClr val="5C2699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AA0D91"/>
                </a:solidFill>
              </a:rPr>
              <a:t>_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t>..&lt;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{</a:t>
            </a: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task</a:t>
            </a:r>
            <a:r>
              <a:t>()</a:t>
            </a: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14" name="3.repetitions {…"/>
          <p:cNvSpPr txBox="1"/>
          <p:nvPr/>
        </p:nvSpPr>
        <p:spPr>
          <a:xfrm>
            <a:off x="779975" y="3066076"/>
            <a:ext cx="2090550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.</a:t>
            </a:r>
            <a:r>
              <a:t>repetitions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"Hello!"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Hello!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Hello!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6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Hello!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4.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4.方法</a:t>
            </a:r>
          </a:p>
        </p:txBody>
      </p:sp>
      <p:sp>
        <p:nvSpPr>
          <p:cNvPr id="71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0" name="extension Int {…"/>
          <p:cNvSpPr txBox="1"/>
          <p:nvPr/>
        </p:nvSpPr>
        <p:spPr>
          <a:xfrm>
            <a:off x="762931" y="1519351"/>
            <a:ext cx="366563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* </a:t>
            </a:r>
            <a:r>
              <a:rPr>
                <a:solidFill>
                  <a:srgbClr val="AA0D91"/>
                </a:solidFill>
              </a:rPr>
              <a:t>self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square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someInt is now 9</a:t>
            </a:r>
          </a:p>
        </p:txBody>
      </p:sp>
      <p:sp>
        <p:nvSpPr>
          <p:cNvPr id="721" name="可修改實體方法"/>
          <p:cNvSpPr txBox="1"/>
          <p:nvPr/>
        </p:nvSpPr>
        <p:spPr>
          <a:xfrm>
            <a:off x="767192" y="1133261"/>
            <a:ext cx="1348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/>
            <a:r>
              <a:t>可修改實體方法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5.Subscripts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5.Subscripts</a:t>
            </a:r>
          </a:p>
        </p:txBody>
      </p:sp>
      <p:sp>
        <p:nvSpPr>
          <p:cNvPr id="72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7" name="extension Int {…"/>
          <p:cNvSpPr txBox="1"/>
          <p:nvPr/>
        </p:nvSpPr>
        <p:spPr>
          <a:xfrm>
            <a:off x="758670" y="1135865"/>
            <a:ext cx="3382732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t>digitIndex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decimalBase</a:t>
            </a:r>
            <a:r>
              <a:t> 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t> </a:t>
            </a:r>
            <a:r>
              <a:rPr>
                <a:solidFill>
                  <a:srgbClr val="AA0D91"/>
                </a:solidFill>
              </a:rPr>
              <a:t>_</a:t>
            </a:r>
            <a: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t>..&lt;</a:t>
            </a:r>
            <a:r>
              <a:rPr>
                <a:solidFill>
                  <a:srgbClr val="3F6E74"/>
                </a:solidFill>
              </a:rPr>
              <a:t>digitIndex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decimalBase</a:t>
            </a:r>
            <a:r>
              <a:t> *= </a:t>
            </a:r>
            <a:r>
              <a:rPr>
                <a:solidFill>
                  <a:srgbClr val="1C00CF"/>
                </a:solidFill>
              </a:rPr>
              <a:t>10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(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/ </a:t>
            </a:r>
            <a:r>
              <a:rPr>
                <a:solidFill>
                  <a:srgbClr val="3F6E74"/>
                </a:solidFill>
              </a:rPr>
              <a:t>decimalBase</a:t>
            </a:r>
            <a:r>
              <a:t>) % </a:t>
            </a:r>
            <a:r>
              <a:rPr>
                <a:solidFill>
                  <a:srgbClr val="1C00CF"/>
                </a:solidFill>
              </a:rPr>
              <a:t>10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1C00C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746381295</a:t>
            </a:r>
            <a:r>
              <a:rPr>
                <a:solidFill>
                  <a:srgbClr val="333333"/>
                </a:solidFill>
              </a:rPr>
              <a:t>[</a:t>
            </a:r>
            <a: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returns 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1C00C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746381295</a:t>
            </a:r>
            <a:r>
              <a:rPr>
                <a:solidFill>
                  <a:srgbClr val="333333"/>
                </a:solidFill>
              </a:rPr>
              <a:t>[</a:t>
            </a:r>
            <a:r>
              <a:t>1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returns 9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1C00C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746381295</a:t>
            </a:r>
            <a:r>
              <a:rPr>
                <a:solidFill>
                  <a:srgbClr val="333333"/>
                </a:solidFill>
              </a:rPr>
              <a:t>[</a:t>
            </a:r>
            <a:r>
              <a:t>2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returns 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1C00C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746381295</a:t>
            </a:r>
            <a:r>
              <a:rPr>
                <a:solidFill>
                  <a:srgbClr val="333333"/>
                </a:solidFill>
              </a:rPr>
              <a:t>[</a:t>
            </a:r>
            <a:r>
              <a:t>8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returns 7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