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1pPr>
    <a:lvl2pPr marL="0" marR="0" indent="4572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2pPr>
    <a:lvl3pPr marL="0" marR="0" indent="9144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3pPr>
    <a:lvl4pPr marL="0" marR="0" indent="13716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4pPr>
    <a:lvl5pPr marL="0" marR="0" indent="18288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5pPr>
    <a:lvl6pPr marL="0" marR="0" indent="22860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6pPr>
    <a:lvl7pPr marL="0" marR="0" indent="27432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7pPr>
    <a:lvl8pPr marL="0" marR="0" indent="32004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8pPr>
    <a:lvl9pPr marL="0" marR="0" indent="36576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DDCF"/>
          </a:solidFill>
        </a:fill>
      </a:tcStyle>
    </a:wholeTbl>
    <a:band2H>
      <a:tcTxStyle b="def" i="def"/>
      <a:tcStyle>
        <a:tcBdr/>
        <a:fill>
          <a:solidFill>
            <a:srgbClr val="E9EF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1CDD5"/>
          </a:solidFill>
        </a:fill>
      </a:tcStyle>
    </a:wholeTbl>
    <a:band2H>
      <a:tcTxStyle b="def" i="def"/>
      <a:tcStyle>
        <a:tcBdr/>
        <a:fill>
          <a:solidFill>
            <a:srgbClr val="F1E8EB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E5E8"/>
          </a:solidFill>
        </a:fill>
      </a:tcStyle>
    </a:wholeTbl>
    <a:band2H>
      <a:tcTxStyle b="def" i="def"/>
      <a:tcStyle>
        <a:tcBdr/>
        <a:fill>
          <a:solidFill>
            <a:srgbClr val="E7F2F4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292929"/>
              </a:solidFill>
              <a:prstDash val="solid"/>
              <a:round/>
            </a:ln>
          </a:top>
          <a:bottom>
            <a:ln w="254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92929"/>
              </a:solidFill>
              <a:prstDash val="solid"/>
              <a:round/>
            </a:ln>
          </a:top>
          <a:bottom>
            <a:ln w="254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BCB"/>
          </a:solidFill>
        </a:fill>
      </a:tcStyle>
    </a:wholeTbl>
    <a:band2H>
      <a:tcTxStyle b="def" i="def"/>
      <a:tcStyle>
        <a:tcBdr/>
        <a:fill>
          <a:solidFill>
            <a:srgbClr val="E7E7E7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92929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92929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9292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292929"/>
              </a:solidFill>
              <a:prstDash val="solid"/>
              <a:round/>
            </a:ln>
          </a:left>
          <a:right>
            <a:ln w="12700" cap="flat">
              <a:solidFill>
                <a:srgbClr val="292929"/>
              </a:solidFill>
              <a:prstDash val="solid"/>
              <a:round/>
            </a:ln>
          </a:right>
          <a:top>
            <a:ln w="12700" cap="flat">
              <a:solidFill>
                <a:srgbClr val="292929"/>
              </a:solidFill>
              <a:prstDash val="solid"/>
              <a:round/>
            </a:ln>
          </a:top>
          <a:bottom>
            <a:ln w="127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solidFill>
                <a:srgbClr val="292929"/>
              </a:solidFill>
              <a:prstDash val="solid"/>
              <a:round/>
            </a:ln>
          </a:insideH>
          <a:insideV>
            <a:ln w="12700" cap="flat">
              <a:solidFill>
                <a:srgbClr val="292929"/>
              </a:solidFill>
              <a:prstDash val="solid"/>
              <a:round/>
            </a:ln>
          </a:insideV>
        </a:tcBdr>
        <a:fill>
          <a:solidFill>
            <a:srgbClr val="292929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292929"/>
              </a:solidFill>
              <a:prstDash val="solid"/>
              <a:round/>
            </a:ln>
          </a:left>
          <a:right>
            <a:ln w="12700" cap="flat">
              <a:solidFill>
                <a:srgbClr val="292929"/>
              </a:solidFill>
              <a:prstDash val="solid"/>
              <a:round/>
            </a:ln>
          </a:right>
          <a:top>
            <a:ln w="12700" cap="flat">
              <a:solidFill>
                <a:srgbClr val="292929"/>
              </a:solidFill>
              <a:prstDash val="solid"/>
              <a:round/>
            </a:ln>
          </a:top>
          <a:bottom>
            <a:ln w="127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solidFill>
                <a:srgbClr val="292929"/>
              </a:solidFill>
              <a:prstDash val="solid"/>
              <a:round/>
            </a:ln>
          </a:insideH>
          <a:insideV>
            <a:ln w="12700" cap="flat">
              <a:solidFill>
                <a:srgbClr val="292929"/>
              </a:solidFill>
              <a:prstDash val="solid"/>
              <a:round/>
            </a:ln>
          </a:insideV>
        </a:tcBdr>
        <a:fill>
          <a:solidFill>
            <a:srgbClr val="292929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292929"/>
              </a:solidFill>
              <a:prstDash val="solid"/>
              <a:round/>
            </a:ln>
          </a:left>
          <a:right>
            <a:ln w="12700" cap="flat">
              <a:solidFill>
                <a:srgbClr val="292929"/>
              </a:solidFill>
              <a:prstDash val="solid"/>
              <a:round/>
            </a:ln>
          </a:right>
          <a:top>
            <a:ln w="50800" cap="flat">
              <a:solidFill>
                <a:srgbClr val="292929"/>
              </a:solidFill>
              <a:prstDash val="solid"/>
              <a:round/>
            </a:ln>
          </a:top>
          <a:bottom>
            <a:ln w="127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solidFill>
                <a:srgbClr val="292929"/>
              </a:solidFill>
              <a:prstDash val="solid"/>
              <a:round/>
            </a:ln>
          </a:insideH>
          <a:insideV>
            <a:ln w="12700" cap="flat">
              <a:solidFill>
                <a:srgbClr val="292929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292929"/>
              </a:solidFill>
              <a:prstDash val="solid"/>
              <a:round/>
            </a:ln>
          </a:left>
          <a:right>
            <a:ln w="12700" cap="flat">
              <a:solidFill>
                <a:srgbClr val="292929"/>
              </a:solidFill>
              <a:prstDash val="solid"/>
              <a:round/>
            </a:ln>
          </a:right>
          <a:top>
            <a:ln w="12700" cap="flat">
              <a:solidFill>
                <a:srgbClr val="292929"/>
              </a:solidFill>
              <a:prstDash val="solid"/>
              <a:round/>
            </a:ln>
          </a:top>
          <a:bottom>
            <a:ln w="254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solidFill>
                <a:srgbClr val="292929"/>
              </a:solidFill>
              <a:prstDash val="solid"/>
              <a:round/>
            </a:ln>
          </a:insideH>
          <a:insideV>
            <a:ln w="12700" cap="flat">
              <a:solidFill>
                <a:srgbClr val="292929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Shape 66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65" name="Shape 66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Shape 66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70" name="Shape 67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SzPct val="100000"/>
              <a:buFont typeface="Arial"/>
              <a:buChar char="•"/>
            </a:pPr>
            <a:r>
              <a:t>使用目的：正式進入各堂講課前的區段標題，主要讓學員知道今天是第幾堂課。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出現時機：會出現在每一堂課。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編修方式：灰色字是「課程名稱」，黑色字是第幾堂與堂名（堂名必須與課程大綱中的同步）。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Shape 67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79" name="Shape 67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SzPct val="100000"/>
              <a:buFont typeface="Arial"/>
              <a:buChar char="•"/>
            </a:pPr>
            <a:r>
              <a:t>使用目的：讓學員知道該堂課的教學重點有哪些。其他授課講師也可以從該頁看出種子講師對該堂的教學安排。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出現時機：會出現在每一堂課。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  <a:defRPr>
                <a:solidFill>
                  <a:srgbClr val="FF0000"/>
                </a:solidFill>
              </a:defRPr>
            </a:pPr>
            <a:r>
              <a:t>編修方式</a:t>
            </a:r>
            <a:r>
              <a:rPr>
                <a:solidFill>
                  <a:srgbClr val="000000"/>
                </a:solidFill>
              </a:rPr>
              <a:t>：以此頁範例來看，黑字表示該堂有六個重點，每一個重點再分別列出小重點。藍字部份表示有設計與學員互動的「問題回答」（</a:t>
            </a:r>
            <a:r>
              <a:rPr>
                <a:solidFill>
                  <a:srgbClr val="000000"/>
                </a:solidFill>
              </a:rPr>
              <a:t>Q&amp;A) </a:t>
            </a:r>
            <a:r>
              <a:rPr>
                <a:solidFill>
                  <a:srgbClr val="000000"/>
                </a:solidFill>
              </a:rPr>
              <a:t>或 「自我練習」（學員實機操作練習）。問題回答（</a:t>
            </a:r>
            <a:r>
              <a:rPr>
                <a:solidFill>
                  <a:srgbClr val="000000"/>
                </a:solidFill>
              </a:rPr>
              <a:t>Q&amp;A</a:t>
            </a:r>
            <a:r>
              <a:rPr>
                <a:solidFill>
                  <a:srgbClr val="000000"/>
                </a:solidFill>
              </a:rPr>
              <a:t>）的題型可以：選擇題，是非題，配合題。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</a:p>
          <a:p>
            <a:pPr>
              <a:lnSpc>
                <a:spcPct val="150000"/>
              </a:lnSpc>
              <a:buSzPct val="100000"/>
              <a:buFont typeface="Arial"/>
              <a:buChar char="•"/>
            </a:pPr>
            <a:r>
              <a:t>補充說明：一堂課要設計多少個「問題回答」或「自我練習」，由種子講師決定即可。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標題投影片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大標題文字"/>
          <p:cNvSpPr txBox="1"/>
          <p:nvPr>
            <p:ph type="title"/>
          </p:nvPr>
        </p:nvSpPr>
        <p:spPr>
          <a:xfrm>
            <a:off x="733425" y="1905000"/>
            <a:ext cx="7677150" cy="1571625"/>
          </a:xfrm>
          <a:prstGeom prst="rect">
            <a:avLst/>
          </a:prstGeom>
          <a:effectLst>
            <a:outerShdw sx="100000" sy="100000" kx="0" ky="0" algn="b" rotWithShape="0" blurRad="50800" dist="25400" dir="0">
              <a:srgbClr val="000000">
                <a:alpha val="20000"/>
              </a:srgbClr>
            </a:outerShdw>
          </a:effectLst>
        </p:spPr>
        <p:txBody>
          <a:bodyPr anchor="ctr"/>
          <a:lstStyle>
            <a:lvl1pPr>
              <a:defRPr sz="4000">
                <a:solidFill>
                  <a:srgbClr val="333333"/>
                </a:solidFill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12" name="內文層級一…"/>
          <p:cNvSpPr txBox="1"/>
          <p:nvPr>
            <p:ph type="body" sz="quarter" idx="1"/>
          </p:nvPr>
        </p:nvSpPr>
        <p:spPr>
          <a:xfrm>
            <a:off x="1371600" y="3467100"/>
            <a:ext cx="6400800" cy="60007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1pPr>
            <a:lvl2pPr marL="0" indent="4572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2pPr>
            <a:lvl3pPr marL="0" indent="9144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3pPr>
            <a:lvl4pPr marL="0" indent="13716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4pPr>
            <a:lvl5pPr marL="0" indent="18288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" name="幻燈片編號"/>
          <p:cNvSpPr txBox="1"/>
          <p:nvPr>
            <p:ph type="sldNum" sz="quarter" idx="2"/>
          </p:nvPr>
        </p:nvSpPr>
        <p:spPr>
          <a:xfrm>
            <a:off x="54864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比對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大標題文字"/>
          <p:cNvSpPr txBox="1"/>
          <p:nvPr>
            <p:ph type="title"/>
          </p:nvPr>
        </p:nvSpPr>
        <p:spPr>
          <a:xfrm>
            <a:off x="457200" y="284400"/>
            <a:ext cx="8229600" cy="709200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320" name="內文層級一…"/>
          <p:cNvSpPr txBox="1"/>
          <p:nvPr>
            <p:ph type="body" sz="quarter" idx="1"/>
          </p:nvPr>
        </p:nvSpPr>
        <p:spPr>
          <a:xfrm>
            <a:off x="457200" y="1119599"/>
            <a:ext cx="4040188" cy="47148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1pPr>
            <a:lvl2pPr marL="0" indent="4572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2pPr>
            <a:lvl3pPr marL="0" indent="9144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3pPr>
            <a:lvl4pPr marL="0" indent="13716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4pPr>
            <a:lvl5pPr marL="0" indent="18288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21" name="文字版面配置區 4"/>
          <p:cNvSpPr/>
          <p:nvPr>
            <p:ph type="body" sz="quarter" idx="13"/>
          </p:nvPr>
        </p:nvSpPr>
        <p:spPr>
          <a:xfrm>
            <a:off x="4645026" y="1119599"/>
            <a:ext cx="4041776" cy="471481"/>
          </a:xfrm>
          <a:prstGeom prst="rect">
            <a:avLst/>
          </a:prstGeom>
        </p:spPr>
        <p:txBody>
          <a:bodyPr anchor="ctr"/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pPr>
          </a:p>
        </p:txBody>
      </p:sp>
      <p:sp>
        <p:nvSpPr>
          <p:cNvPr id="32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326" name="群組 10"/>
          <p:cNvGrpSpPr/>
          <p:nvPr/>
        </p:nvGrpSpPr>
        <p:grpSpPr>
          <a:xfrm>
            <a:off x="908580" y="1605599"/>
            <a:ext cx="3135840" cy="91161"/>
            <a:chOff x="0" y="0"/>
            <a:chExt cx="3135839" cy="91160"/>
          </a:xfrm>
        </p:grpSpPr>
        <p:sp>
          <p:nvSpPr>
            <p:cNvPr id="323" name="＞形箭號 11"/>
            <p:cNvSpPr/>
            <p:nvPr/>
          </p:nvSpPr>
          <p:spPr>
            <a:xfrm rot="5400000">
              <a:off x="1522211" y="-102587"/>
              <a:ext cx="91161" cy="296334"/>
            </a:xfrm>
            <a:prstGeom prst="chevron">
              <a:avLst>
                <a:gd name="adj" fmla="val 76445"/>
              </a:avLst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4" name="矩形 12"/>
            <p:cNvSpPr/>
            <p:nvPr/>
          </p:nvSpPr>
          <p:spPr>
            <a:xfrm>
              <a:off x="1714797" y="4204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5" name="矩形 13"/>
            <p:cNvSpPr/>
            <p:nvPr/>
          </p:nvSpPr>
          <p:spPr>
            <a:xfrm rot="10800000">
              <a:off x="0" y="4202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grpSp>
        <p:nvGrpSpPr>
          <p:cNvPr id="330" name="群組 20"/>
          <p:cNvGrpSpPr/>
          <p:nvPr/>
        </p:nvGrpSpPr>
        <p:grpSpPr>
          <a:xfrm>
            <a:off x="5097993" y="1605599"/>
            <a:ext cx="3135840" cy="91161"/>
            <a:chOff x="0" y="0"/>
            <a:chExt cx="3135839" cy="91160"/>
          </a:xfrm>
        </p:grpSpPr>
        <p:sp>
          <p:nvSpPr>
            <p:cNvPr id="327" name="＞形箭號 21"/>
            <p:cNvSpPr/>
            <p:nvPr/>
          </p:nvSpPr>
          <p:spPr>
            <a:xfrm rot="5400000">
              <a:off x="1522211" y="-102587"/>
              <a:ext cx="91161" cy="296334"/>
            </a:xfrm>
            <a:prstGeom prst="chevron">
              <a:avLst>
                <a:gd name="adj" fmla="val 76445"/>
              </a:avLst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8" name="矩形 26"/>
            <p:cNvSpPr/>
            <p:nvPr/>
          </p:nvSpPr>
          <p:spPr>
            <a:xfrm>
              <a:off x="1714797" y="4204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9" name="矩形 27"/>
            <p:cNvSpPr/>
            <p:nvPr/>
          </p:nvSpPr>
          <p:spPr>
            <a:xfrm rot="10800000">
              <a:off x="0" y="4202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sp>
        <p:nvSpPr>
          <p:cNvPr id="331" name="文字方塊 54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340" name="群組 55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332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33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39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33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3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3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3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38" name="文字方塊 6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348" name="群組 72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341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47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34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4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4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4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46" name="文字方塊 81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356" name="群組 97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354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35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4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5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5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53" name="文字方塊 101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355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64" name="群組 105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362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36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5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5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5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61" name="文字方塊 109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363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365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366" name="文字方塊 66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375" name="群組 67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367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68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74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37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6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7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7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73" name="文字方塊 7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383" name="群組 78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376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82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38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7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7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7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81" name="文字方塊 8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391" name="群組 87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389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38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8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8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8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88" name="文字方塊 9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390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99" name="群組 98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397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39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9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9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9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96" name="文字方塊 10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398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00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大標題文字"/>
          <p:cNvSpPr txBox="1"/>
          <p:nvPr>
            <p:ph type="title"/>
          </p:nvPr>
        </p:nvSpPr>
        <p:spPr>
          <a:xfrm>
            <a:off x="457200" y="284400"/>
            <a:ext cx="8229600" cy="707887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40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09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410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只有標題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大標題文字"/>
          <p:cNvSpPr txBox="1"/>
          <p:nvPr>
            <p:ph type="title"/>
          </p:nvPr>
        </p:nvSpPr>
        <p:spPr>
          <a:xfrm>
            <a:off x="457200" y="284400"/>
            <a:ext cx="8229600" cy="707887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41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19" name="文字方塊 42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428" name="群組 4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420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21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27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42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2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2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2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26" name="文字方塊 5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436" name="群組 56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429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35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433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30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31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32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34" name="文字方塊 60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444" name="群組 64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442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44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3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3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3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41" name="文字方塊 6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443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452" name="群組 72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450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448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45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46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47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49" name="文字方塊 76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451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53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454" name="文字方塊 40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463" name="群組 41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455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56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62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46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5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5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5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61" name="文字方塊 4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471" name="群組 58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464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70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468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65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66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67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69" name="文字方塊 6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479" name="群組 81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477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47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7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7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7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76" name="文字方塊 85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478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487" name="群組 89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485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483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80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81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82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84" name="文字方塊 9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486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88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96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497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05" name="文字方塊 43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514" name="群組 44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506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07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13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511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08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09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10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12" name="文字方塊 49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522" name="群組 53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515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21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1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1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1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1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20" name="文字方塊 5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530" name="群組 61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528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526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23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24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25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27" name="文字方塊 65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529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538" name="群組 69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536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3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3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3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3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35" name="文字方塊 7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537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539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540" name="文字方塊 39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549" name="群組 40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541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42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48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546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43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44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45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47" name="文字方塊 4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557" name="群組 61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550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56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5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5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5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5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55" name="文字方塊 70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565" name="群組 80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563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561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58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59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60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62" name="文字方塊 8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564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573" name="群組 88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571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6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6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6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6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70" name="文字方塊 9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572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574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上課須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82" name="圓角矩形 80"/>
          <p:cNvSpPr/>
          <p:nvPr/>
        </p:nvSpPr>
        <p:spPr>
          <a:xfrm>
            <a:off x="1328715" y="1357303"/>
            <a:ext cx="6572296" cy="3071835"/>
          </a:xfrm>
          <a:prstGeom prst="roundRect">
            <a:avLst>
              <a:gd name="adj" fmla="val 2667"/>
            </a:avLst>
          </a:prstGeom>
          <a:solidFill>
            <a:srgbClr val="E6E6E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83" name="Freeform 7"/>
          <p:cNvSpPr/>
          <p:nvPr/>
        </p:nvSpPr>
        <p:spPr>
          <a:xfrm>
            <a:off x="1328715" y="857237"/>
            <a:ext cx="6572295" cy="5543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73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5605"/>
                </a:lnTo>
                <a:cubicBezTo>
                  <a:pt x="0" y="2509"/>
                  <a:pt x="212" y="0"/>
                  <a:pt x="473" y="0"/>
                </a:cubicBezTo>
                <a:close/>
              </a:path>
            </a:pathLst>
          </a:custGeom>
          <a:solidFill>
            <a:srgbClr val="404040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84" name="矩形 83"/>
          <p:cNvSpPr txBox="1"/>
          <p:nvPr/>
        </p:nvSpPr>
        <p:spPr>
          <a:xfrm>
            <a:off x="2844051" y="903602"/>
            <a:ext cx="3541624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同學，歡迎你參加本課程 </a:t>
            </a:r>
          </a:p>
        </p:txBody>
      </p:sp>
      <p:sp>
        <p:nvSpPr>
          <p:cNvPr id="585" name="Text Box 15"/>
          <p:cNvSpPr txBox="1"/>
          <p:nvPr/>
        </p:nvSpPr>
        <p:spPr>
          <a:xfrm>
            <a:off x="1685905" y="2598867"/>
            <a:ext cx="599694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595959"/>
                </a:solidFill>
              </a:defRPr>
            </a:pPr>
            <a:r>
              <a:t>隨時準備好，老師</a:t>
            </a:r>
            <a:r>
              <a:rPr>
                <a:solidFill>
                  <a:srgbClr val="BE651D"/>
                </a:solidFill>
              </a:rPr>
              <a:t>會呼叫你的名字進行互動</a:t>
            </a:r>
            <a:r>
              <a:t>，鼓勵用麥克風提問。</a:t>
            </a:r>
          </a:p>
        </p:txBody>
      </p:sp>
      <p:sp>
        <p:nvSpPr>
          <p:cNvPr id="586" name="Text Box 13"/>
          <p:cNvSpPr txBox="1"/>
          <p:nvPr/>
        </p:nvSpPr>
        <p:spPr>
          <a:xfrm>
            <a:off x="1685905" y="1552568"/>
            <a:ext cx="491317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595959"/>
                </a:solidFill>
              </a:defRPr>
            </a:pPr>
            <a:r>
              <a:t>請</a:t>
            </a:r>
            <a:r>
              <a:rPr>
                <a:solidFill>
                  <a:srgbClr val="BE651D"/>
                </a:solidFill>
              </a:rPr>
              <a:t>關閉你的</a:t>
            </a:r>
            <a:r>
              <a:rPr>
                <a:solidFill>
                  <a:srgbClr val="BE651D"/>
                </a:solidFill>
              </a:rPr>
              <a:t>FB </a:t>
            </a:r>
            <a:r>
              <a:rPr>
                <a:solidFill>
                  <a:srgbClr val="BE651D"/>
                </a:solidFill>
              </a:rPr>
              <a:t>、</a:t>
            </a:r>
            <a:r>
              <a:rPr>
                <a:solidFill>
                  <a:srgbClr val="BE651D"/>
                </a:solidFill>
              </a:rPr>
              <a:t>Line</a:t>
            </a:r>
            <a:r>
              <a:rPr>
                <a:solidFill>
                  <a:srgbClr val="BE651D"/>
                </a:solidFill>
              </a:rPr>
              <a:t>等溝通工具</a:t>
            </a:r>
            <a:r>
              <a:t>，以免影響你上課。</a:t>
            </a:r>
          </a:p>
        </p:txBody>
      </p:sp>
      <p:sp>
        <p:nvSpPr>
          <p:cNvPr id="587" name="Text Box 15"/>
          <p:cNvSpPr txBox="1"/>
          <p:nvPr/>
        </p:nvSpPr>
        <p:spPr>
          <a:xfrm>
            <a:off x="1685905" y="3891386"/>
            <a:ext cx="599694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BE651D"/>
                </a:solidFill>
              </a:defRPr>
            </a:pPr>
            <a:r>
              <a:t>軟體安裝</a:t>
            </a:r>
            <a:r>
              <a:rPr>
                <a:solidFill>
                  <a:srgbClr val="595959"/>
                </a:solidFill>
              </a:rPr>
              <a:t>請在上課前安裝完成，未完成的同學，請盡快進行安裝。</a:t>
            </a:r>
          </a:p>
        </p:txBody>
      </p:sp>
      <p:sp>
        <p:nvSpPr>
          <p:cNvPr id="588" name="Text Box 13"/>
          <p:cNvSpPr txBox="1"/>
          <p:nvPr/>
        </p:nvSpPr>
        <p:spPr>
          <a:xfrm>
            <a:off x="1685905" y="3122017"/>
            <a:ext cx="5929355" cy="706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>
                <a:solidFill>
                  <a:srgbClr val="595959"/>
                </a:solidFill>
              </a:defRPr>
            </a:pPr>
            <a:r>
              <a:t>如果有緊急事情，你必需離開線上教室，請用</a:t>
            </a:r>
            <a:r>
              <a:rPr>
                <a:solidFill>
                  <a:srgbClr val="BE651D"/>
                </a:solidFill>
              </a:rPr>
              <a:t>聊天室私訊</a:t>
            </a:r>
            <a:r>
              <a:t>給老師，以免老師癡癡呼喚你的名字。</a:t>
            </a:r>
          </a:p>
        </p:txBody>
      </p:sp>
      <p:sp>
        <p:nvSpPr>
          <p:cNvPr id="589" name="Freeform 5"/>
          <p:cNvSpPr/>
          <p:nvPr/>
        </p:nvSpPr>
        <p:spPr>
          <a:xfrm>
            <a:off x="1454300" y="1621834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0" name="Freeform 5"/>
          <p:cNvSpPr/>
          <p:nvPr/>
        </p:nvSpPr>
        <p:spPr>
          <a:xfrm>
            <a:off x="1454300" y="2668134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1" name="Freeform 5"/>
          <p:cNvSpPr/>
          <p:nvPr/>
        </p:nvSpPr>
        <p:spPr>
          <a:xfrm>
            <a:off x="1454300" y="3314393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2" name="Freeform 5"/>
          <p:cNvSpPr/>
          <p:nvPr/>
        </p:nvSpPr>
        <p:spPr>
          <a:xfrm>
            <a:off x="1454300" y="3960652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3" name="矩形 102"/>
          <p:cNvSpPr/>
          <p:nvPr/>
        </p:nvSpPr>
        <p:spPr>
          <a:xfrm flipH="1">
            <a:off x="1757342" y="2500220"/>
            <a:ext cx="5887685" cy="12701"/>
          </a:xfrm>
          <a:prstGeom prst="rect">
            <a:avLst/>
          </a:prstGeom>
          <a:gradFill>
            <a:gsLst>
              <a:gs pos="0">
                <a:srgbClr val="5F6062">
                  <a:alpha val="0"/>
                </a:srgbClr>
              </a:gs>
              <a:gs pos="50000">
                <a:srgbClr val="919A9E"/>
              </a:gs>
              <a:gs pos="100000">
                <a:srgbClr val="5F6062">
                  <a:alpha val="50000"/>
                </a:srgb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4" name="矩形 103"/>
          <p:cNvSpPr/>
          <p:nvPr/>
        </p:nvSpPr>
        <p:spPr>
          <a:xfrm flipH="1">
            <a:off x="1757342" y="3023370"/>
            <a:ext cx="5887685" cy="12701"/>
          </a:xfrm>
          <a:prstGeom prst="rect">
            <a:avLst/>
          </a:prstGeom>
          <a:gradFill>
            <a:gsLst>
              <a:gs pos="0">
                <a:srgbClr val="5F6062">
                  <a:alpha val="0"/>
                </a:srgbClr>
              </a:gs>
              <a:gs pos="50000">
                <a:srgbClr val="919A9E"/>
              </a:gs>
              <a:gs pos="100000">
                <a:srgbClr val="5F6062">
                  <a:alpha val="50000"/>
                </a:srgb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5" name="矩形 104"/>
          <p:cNvSpPr/>
          <p:nvPr/>
        </p:nvSpPr>
        <p:spPr>
          <a:xfrm flipH="1">
            <a:off x="1757342" y="3792740"/>
            <a:ext cx="5887685" cy="12701"/>
          </a:xfrm>
          <a:prstGeom prst="rect">
            <a:avLst/>
          </a:prstGeom>
          <a:gradFill>
            <a:gsLst>
              <a:gs pos="0">
                <a:srgbClr val="5F6062">
                  <a:alpha val="0"/>
                </a:srgbClr>
              </a:gs>
              <a:gs pos="50000">
                <a:srgbClr val="919A9E"/>
              </a:gs>
              <a:gs pos="100000">
                <a:srgbClr val="5F6062">
                  <a:alpha val="50000"/>
                </a:srgb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6" name="矩形 105"/>
          <p:cNvSpPr/>
          <p:nvPr/>
        </p:nvSpPr>
        <p:spPr>
          <a:xfrm flipH="1">
            <a:off x="1799013" y="1977070"/>
            <a:ext cx="5887685" cy="12701"/>
          </a:xfrm>
          <a:prstGeom prst="rect">
            <a:avLst/>
          </a:prstGeom>
          <a:gradFill>
            <a:gsLst>
              <a:gs pos="0">
                <a:srgbClr val="5F6062">
                  <a:alpha val="0"/>
                </a:srgbClr>
              </a:gs>
              <a:gs pos="50000">
                <a:srgbClr val="919A9E"/>
              </a:gs>
              <a:gs pos="100000">
                <a:srgbClr val="5F6062">
                  <a:alpha val="50000"/>
                </a:srgb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7" name="Text Box 13"/>
          <p:cNvSpPr txBox="1"/>
          <p:nvPr/>
        </p:nvSpPr>
        <p:spPr>
          <a:xfrm>
            <a:off x="1693670" y="2075718"/>
            <a:ext cx="599694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595959"/>
                </a:solidFill>
              </a:defRPr>
            </a:pPr>
            <a:r>
              <a:t>考量頻寬、雜音，請預設</a:t>
            </a:r>
            <a:r>
              <a:rPr>
                <a:solidFill>
                  <a:srgbClr val="BE651D"/>
                </a:solidFill>
              </a:rPr>
              <a:t>關閉攝影機、麥克風</a:t>
            </a:r>
            <a:r>
              <a:t>，若有需要再打開。</a:t>
            </a:r>
          </a:p>
        </p:txBody>
      </p:sp>
      <p:sp>
        <p:nvSpPr>
          <p:cNvPr id="598" name="Freeform 5"/>
          <p:cNvSpPr/>
          <p:nvPr/>
        </p:nvSpPr>
        <p:spPr>
          <a:xfrm>
            <a:off x="1462065" y="2144983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課程檔案下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5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5720" y="928675"/>
            <a:ext cx="8643967" cy="3645360"/>
          </a:xfrm>
          <a:prstGeom prst="rect">
            <a:avLst/>
          </a:prstGeom>
          <a:ln w="12700">
            <a:miter lim="400000"/>
          </a:ln>
        </p:spPr>
      </p:pic>
      <p:sp>
        <p:nvSpPr>
          <p:cNvPr id="606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07" name="流程圖: 程序 83"/>
          <p:cNvSpPr/>
          <p:nvPr/>
        </p:nvSpPr>
        <p:spPr>
          <a:xfrm>
            <a:off x="5237824" y="2987670"/>
            <a:ext cx="825219" cy="142878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610" name="語音泡泡: 矩形 6"/>
          <p:cNvGrpSpPr/>
          <p:nvPr/>
        </p:nvGrpSpPr>
        <p:grpSpPr>
          <a:xfrm>
            <a:off x="5863035" y="2403473"/>
            <a:ext cx="1569662" cy="549142"/>
            <a:chOff x="0" y="19804"/>
            <a:chExt cx="1569661" cy="549140"/>
          </a:xfrm>
        </p:grpSpPr>
        <p:sp>
          <p:nvSpPr>
            <p:cNvPr id="608" name="形狀"/>
            <p:cNvSpPr/>
            <p:nvPr/>
          </p:nvSpPr>
          <p:spPr>
            <a:xfrm>
              <a:off x="0" y="19804"/>
              <a:ext cx="1569662" cy="5491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4527"/>
                  </a:lnTo>
                  <a:lnTo>
                    <a:pt x="9000" y="14527"/>
                  </a:lnTo>
                  <a:lnTo>
                    <a:pt x="1685" y="21600"/>
                  </a:lnTo>
                  <a:lnTo>
                    <a:pt x="3600" y="14527"/>
                  </a:lnTo>
                  <a:lnTo>
                    <a:pt x="0" y="14527"/>
                  </a:lnTo>
                  <a:lnTo>
                    <a:pt x="0" y="8474"/>
                  </a:lnTo>
                  <a:close/>
                </a:path>
              </a:pathLst>
            </a:custGeom>
            <a:solidFill>
              <a:schemeClr val="accent5"/>
            </a:solidFill>
            <a:ln w="25400" cap="flat">
              <a:solidFill>
                <a:srgbClr val="BE651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09" name="課程檔案下載"/>
            <p:cNvSpPr txBox="1"/>
            <p:nvPr/>
          </p:nvSpPr>
          <p:spPr>
            <a:xfrm>
              <a:off x="199360" y="31750"/>
              <a:ext cx="1170941" cy="345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課程檔案下載</a:t>
              </a:r>
            </a:p>
          </p:txBody>
        </p:sp>
      </p:grpSp>
      <p:sp>
        <p:nvSpPr>
          <p:cNvPr id="611" name="文字方塊 91"/>
          <p:cNvSpPr txBox="1"/>
          <p:nvPr/>
        </p:nvSpPr>
        <p:spPr>
          <a:xfrm>
            <a:off x="428595" y="281987"/>
            <a:ext cx="8286810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200"/>
            </a:lvl1pPr>
          </a:lstStyle>
          <a:p>
            <a:pPr/>
            <a:r>
              <a:t>課程檔案下載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ZOOM 學員操作說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19" name="文字方塊 80"/>
          <p:cNvSpPr txBox="1"/>
          <p:nvPr/>
        </p:nvSpPr>
        <p:spPr>
          <a:xfrm>
            <a:off x="428595" y="281987"/>
            <a:ext cx="8286810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3200"/>
            </a:pPr>
            <a:r>
              <a:t>ZOOM </a:t>
            </a:r>
            <a:r>
              <a:t>學員操作說明</a:t>
            </a:r>
          </a:p>
        </p:txBody>
      </p:sp>
      <p:pic>
        <p:nvPicPr>
          <p:cNvPr id="620" name="圖片 81" descr="圖片 8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94638" y="857237"/>
            <a:ext cx="6688102" cy="3763045"/>
          </a:xfrm>
          <a:prstGeom prst="rect">
            <a:avLst/>
          </a:prstGeom>
          <a:ln w="12700">
            <a:miter lim="400000"/>
          </a:ln>
        </p:spPr>
      </p:pic>
      <p:sp>
        <p:nvSpPr>
          <p:cNvPr id="621" name="矩形 83"/>
          <p:cNvSpPr txBox="1"/>
          <p:nvPr/>
        </p:nvSpPr>
        <p:spPr>
          <a:xfrm>
            <a:off x="5727186" y="1282008"/>
            <a:ext cx="2501638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chemeClr val="accent5"/>
                </a:solidFill>
              </a:defRPr>
            </a:pPr>
            <a:r>
              <a:t>查看選項</a:t>
            </a:r>
            <a:r>
              <a:t>/</a:t>
            </a:r>
            <a:r>
              <a:t>共同註記</a:t>
            </a:r>
            <a:r>
              <a:t>/</a:t>
            </a:r>
            <a:r>
              <a:t>筆</a:t>
            </a:r>
            <a:r>
              <a:rPr b="0" sz="1100">
                <a:solidFill>
                  <a:srgbClr val="808080"/>
                </a:solidFill>
              </a:rPr>
              <a:t>（連連看）</a:t>
            </a:r>
          </a:p>
        </p:txBody>
      </p:sp>
      <p:sp>
        <p:nvSpPr>
          <p:cNvPr id="622" name="流程圖: 程序 88"/>
          <p:cNvSpPr/>
          <p:nvPr/>
        </p:nvSpPr>
        <p:spPr>
          <a:xfrm>
            <a:off x="4698974" y="1306196"/>
            <a:ext cx="785819" cy="190249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23" name="流程圖: 程序 89"/>
          <p:cNvSpPr/>
          <p:nvPr/>
        </p:nvSpPr>
        <p:spPr>
          <a:xfrm>
            <a:off x="3747168" y="1758342"/>
            <a:ext cx="378200" cy="357192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24" name="流程圖: 程序 91"/>
          <p:cNvSpPr/>
          <p:nvPr/>
        </p:nvSpPr>
        <p:spPr>
          <a:xfrm>
            <a:off x="5392344" y="4275168"/>
            <a:ext cx="459445" cy="349007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627" name="橢圓 97"/>
          <p:cNvGrpSpPr/>
          <p:nvPr/>
        </p:nvGrpSpPr>
        <p:grpSpPr>
          <a:xfrm>
            <a:off x="5484791" y="3965090"/>
            <a:ext cx="297405" cy="297405"/>
            <a:chOff x="0" y="0"/>
            <a:chExt cx="297403" cy="297403"/>
          </a:xfrm>
        </p:grpSpPr>
        <p:sp>
          <p:nvSpPr>
            <p:cNvPr id="625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26" name="1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630" name="橢圓 98"/>
          <p:cNvGrpSpPr/>
          <p:nvPr/>
        </p:nvGrpSpPr>
        <p:grpSpPr>
          <a:xfrm>
            <a:off x="4947649" y="3095941"/>
            <a:ext cx="297405" cy="297405"/>
            <a:chOff x="0" y="0"/>
            <a:chExt cx="297403" cy="297403"/>
          </a:xfrm>
        </p:grpSpPr>
        <p:sp>
          <p:nvSpPr>
            <p:cNvPr id="628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29" name="2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633" name="橢圓 99"/>
          <p:cNvGrpSpPr/>
          <p:nvPr/>
        </p:nvGrpSpPr>
        <p:grpSpPr>
          <a:xfrm>
            <a:off x="4238542" y="4643844"/>
            <a:ext cx="297405" cy="297405"/>
            <a:chOff x="0" y="0"/>
            <a:chExt cx="297403" cy="297403"/>
          </a:xfrm>
        </p:grpSpPr>
        <p:sp>
          <p:nvSpPr>
            <p:cNvPr id="631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32" name="3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636" name="橢圓 100"/>
          <p:cNvGrpSpPr/>
          <p:nvPr/>
        </p:nvGrpSpPr>
        <p:grpSpPr>
          <a:xfrm>
            <a:off x="1333558" y="4643844"/>
            <a:ext cx="297405" cy="297405"/>
            <a:chOff x="0" y="0"/>
            <a:chExt cx="297403" cy="297403"/>
          </a:xfrm>
        </p:grpSpPr>
        <p:sp>
          <p:nvSpPr>
            <p:cNvPr id="634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35" name="4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639" name="橢圓 101"/>
          <p:cNvGrpSpPr/>
          <p:nvPr/>
        </p:nvGrpSpPr>
        <p:grpSpPr>
          <a:xfrm>
            <a:off x="5499548" y="1268721"/>
            <a:ext cx="297405" cy="297405"/>
            <a:chOff x="0" y="0"/>
            <a:chExt cx="297403" cy="297403"/>
          </a:xfrm>
        </p:grpSpPr>
        <p:sp>
          <p:nvSpPr>
            <p:cNvPr id="637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38" name="5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5</a:t>
              </a:r>
            </a:p>
          </p:txBody>
        </p:sp>
      </p:grpSp>
      <p:sp>
        <p:nvSpPr>
          <p:cNvPr id="640" name="流程圖: 程序 102"/>
          <p:cNvSpPr/>
          <p:nvPr/>
        </p:nvSpPr>
        <p:spPr>
          <a:xfrm>
            <a:off x="3673131" y="3798241"/>
            <a:ext cx="617854" cy="214315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41" name="矩形 103"/>
          <p:cNvSpPr txBox="1"/>
          <p:nvPr/>
        </p:nvSpPr>
        <p:spPr>
          <a:xfrm>
            <a:off x="5199040" y="3083860"/>
            <a:ext cx="3143273" cy="970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chemeClr val="accent5"/>
                </a:solidFill>
              </a:defRPr>
            </a:pPr>
            <a:r>
              <a:t>共享螢幕</a:t>
            </a:r>
            <a:r>
              <a:rPr b="0" sz="1100">
                <a:solidFill>
                  <a:srgbClr val="808080"/>
                </a:solidFill>
              </a:rPr>
              <a:t>（指導演練；點評作品）</a:t>
            </a:r>
            <a:endParaRPr sz="1100">
              <a:solidFill>
                <a:srgbClr val="808080"/>
              </a:solidFill>
            </a:endParaRPr>
          </a:p>
          <a:p>
            <a:pPr>
              <a:defRPr sz="1100">
                <a:solidFill>
                  <a:srgbClr val="808080"/>
                </a:solidFill>
              </a:defRPr>
            </a:pPr>
            <a:r>
              <a:t>老師須先停止共享螢幕</a:t>
            </a:r>
          </a:p>
          <a:p>
            <a:pPr>
              <a:defRPr sz="1100">
                <a:solidFill>
                  <a:srgbClr val="808080"/>
                </a:solidFill>
              </a:defRPr>
            </a:pPr>
            <a:r>
              <a:t>才能請學生共享螢幕</a:t>
            </a:r>
          </a:p>
        </p:txBody>
      </p:sp>
      <p:cxnSp>
        <p:nvCxnSpPr>
          <p:cNvPr id="642" name="圖案 104"/>
          <p:cNvCxnSpPr>
            <a:stCxn id="622" idx="0"/>
            <a:endCxn id="623" idx="0"/>
          </p:cNvCxnSpPr>
          <p:nvPr/>
        </p:nvCxnSpPr>
        <p:spPr>
          <a:xfrm flipH="1">
            <a:off x="3937000" y="1397000"/>
            <a:ext cx="1155700" cy="546100"/>
          </a:xfrm>
          <a:prstGeom prst="bentConnector2">
            <a:avLst/>
          </a:prstGeom>
          <a:ln w="19050">
            <a:solidFill>
              <a:srgbClr val="F57B17"/>
            </a:solidFill>
            <a:tailEnd type="triangle"/>
          </a:ln>
        </p:spPr>
      </p:cxnSp>
      <p:cxnSp>
        <p:nvCxnSpPr>
          <p:cNvPr id="643" name="圖案 28"/>
          <p:cNvCxnSpPr>
            <a:stCxn id="646" idx="0"/>
            <a:endCxn id="640" idx="0"/>
          </p:cNvCxnSpPr>
          <p:nvPr/>
        </p:nvCxnSpPr>
        <p:spPr>
          <a:xfrm flipH="1" flipV="1">
            <a:off x="3987800" y="3911600"/>
            <a:ext cx="558800" cy="533400"/>
          </a:xfrm>
          <a:prstGeom prst="bentConnector5">
            <a:avLst>
              <a:gd name="adj1" fmla="val 90909"/>
              <a:gd name="adj2" fmla="val 57142"/>
              <a:gd name="adj3" fmla="val -2272"/>
            </a:avLst>
          </a:prstGeom>
          <a:ln w="19050">
            <a:solidFill>
              <a:srgbClr val="F57B17"/>
            </a:solidFill>
            <a:tailEnd type="triangle"/>
          </a:ln>
        </p:spPr>
      </p:cxnSp>
      <p:sp>
        <p:nvSpPr>
          <p:cNvPr id="656" name="直線接點 106"/>
          <p:cNvSpPr/>
          <p:nvPr/>
        </p:nvSpPr>
        <p:spPr>
          <a:xfrm>
            <a:off x="5096352" y="3393494"/>
            <a:ext cx="1" cy="8689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19050">
            <a:solidFill>
              <a:srgbClr val="F57B17"/>
            </a:solidFill>
          </a:ln>
        </p:spPr>
        <p:txBody>
          <a:bodyPr/>
          <a:lstStyle/>
          <a:p>
            <a:pPr/>
          </a:p>
        </p:txBody>
      </p:sp>
      <p:sp>
        <p:nvSpPr>
          <p:cNvPr id="645" name="流程圖: 程序 107"/>
          <p:cNvSpPr/>
          <p:nvPr/>
        </p:nvSpPr>
        <p:spPr>
          <a:xfrm>
            <a:off x="4841849" y="4275168"/>
            <a:ext cx="509008" cy="349007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46" name="流程圖: 程序 108"/>
          <p:cNvSpPr/>
          <p:nvPr/>
        </p:nvSpPr>
        <p:spPr>
          <a:xfrm>
            <a:off x="4310967" y="4275168"/>
            <a:ext cx="459445" cy="349007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47" name="矩形 109"/>
          <p:cNvSpPr txBox="1"/>
          <p:nvPr/>
        </p:nvSpPr>
        <p:spPr>
          <a:xfrm>
            <a:off x="4463822" y="4633454"/>
            <a:ext cx="1042540" cy="345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chemeClr val="accent5"/>
                </a:solidFill>
              </a:defRPr>
            </a:pPr>
            <a:r>
              <a:t>與會者</a:t>
            </a:r>
            <a:r>
              <a:t>/</a:t>
            </a:r>
            <a:r>
              <a:t>舉手</a:t>
            </a:r>
          </a:p>
        </p:txBody>
      </p:sp>
      <p:sp>
        <p:nvSpPr>
          <p:cNvPr id="648" name="矩形 110"/>
          <p:cNvSpPr txBox="1"/>
          <p:nvPr/>
        </p:nvSpPr>
        <p:spPr>
          <a:xfrm>
            <a:off x="5726870" y="3958726"/>
            <a:ext cx="459741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聊天</a:t>
            </a:r>
          </a:p>
        </p:txBody>
      </p:sp>
      <p:sp>
        <p:nvSpPr>
          <p:cNvPr id="649" name="矩形 111"/>
          <p:cNvSpPr txBox="1"/>
          <p:nvPr/>
        </p:nvSpPr>
        <p:spPr>
          <a:xfrm>
            <a:off x="1579918" y="4633454"/>
            <a:ext cx="815340" cy="345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解除靜音</a:t>
            </a:r>
          </a:p>
        </p:txBody>
      </p:sp>
      <p:sp>
        <p:nvSpPr>
          <p:cNvPr id="650" name="流程圖: 程序 112"/>
          <p:cNvSpPr/>
          <p:nvPr/>
        </p:nvSpPr>
        <p:spPr>
          <a:xfrm>
            <a:off x="1285852" y="4266624"/>
            <a:ext cx="459445" cy="349007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封底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幻燈片編號"/>
          <p:cNvSpPr txBox="1"/>
          <p:nvPr>
            <p:ph type="sldNum" sz="quarter" idx="2"/>
          </p:nvPr>
        </p:nvSpPr>
        <p:spPr>
          <a:xfrm>
            <a:off x="54864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堂標題頁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大標題文字"/>
          <p:cNvSpPr txBox="1"/>
          <p:nvPr>
            <p:ph type="title"/>
          </p:nvPr>
        </p:nvSpPr>
        <p:spPr>
          <a:xfrm>
            <a:off x="733425" y="2381248"/>
            <a:ext cx="7677150" cy="1619252"/>
          </a:xfrm>
          <a:prstGeom prst="rect">
            <a:avLst/>
          </a:prstGeom>
          <a:effectLst>
            <a:outerShdw sx="100000" sy="100000" kx="0" ky="0" algn="b" rotWithShape="0" blurRad="50800" dist="25400" dir="0">
              <a:srgbClr val="000000">
                <a:alpha val="20000"/>
              </a:srgbClr>
            </a:outerShdw>
          </a:effectLst>
        </p:spPr>
        <p:txBody>
          <a:bodyPr/>
          <a:lstStyle>
            <a:lvl1pPr>
              <a:lnSpc>
                <a:spcPct val="120000"/>
              </a:lnSpc>
              <a:defRPr sz="4000">
                <a:solidFill>
                  <a:srgbClr val="333333"/>
                </a:solidFill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21" name="內文層級一…"/>
          <p:cNvSpPr txBox="1"/>
          <p:nvPr>
            <p:ph type="body" sz="quarter" idx="1"/>
          </p:nvPr>
        </p:nvSpPr>
        <p:spPr>
          <a:xfrm>
            <a:off x="1371600" y="1847850"/>
            <a:ext cx="6400800" cy="49529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1pPr>
            <a:lvl2pPr marL="0" indent="4572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2pPr>
            <a:lvl3pPr marL="0" indent="9144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3pPr>
            <a:lvl4pPr marL="0" indent="13716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4pPr>
            <a:lvl5pPr marL="0" indent="18288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2" name="幻燈片編號"/>
          <p:cNvSpPr txBox="1"/>
          <p:nvPr>
            <p:ph type="sldNum" sz="quarter" idx="2"/>
          </p:nvPr>
        </p:nvSpPr>
        <p:spPr>
          <a:xfrm>
            <a:off x="54864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內文層級一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1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2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3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標題及物件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1" name="文字方塊 36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50" name="群組 12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42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3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9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4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8" name="文字方塊 5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58" name="群組 136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51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7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6" name="文字方塊 13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66" name="群組 144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64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6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6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6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63" name="文字方塊 139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65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74" name="群組 152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72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7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6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6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6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71" name="文字方塊 14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73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75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76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77" name="內文層級一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8" name="文字方塊 42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87" name="群組 4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79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0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86" name="群組 48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8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8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8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8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85" name="文字方塊 50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95" name="群組 58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88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9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9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8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9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9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93" name="文字方塊 6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103" name="群組 66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101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9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9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9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9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00" name="文字方塊 70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102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11" name="群組 74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10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0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0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0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0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08" name="文字方塊 7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110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12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區段標題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大標題文字"/>
          <p:cNvSpPr txBox="1"/>
          <p:nvPr>
            <p:ph type="title"/>
          </p:nvPr>
        </p:nvSpPr>
        <p:spPr>
          <a:xfrm>
            <a:off x="722312" y="1751932"/>
            <a:ext cx="7772401" cy="1619918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20000"/>
              </a:lnSpc>
              <a:defRPr sz="4400"/>
            </a:lvl1pPr>
          </a:lstStyle>
          <a:p>
            <a:pPr/>
            <a:r>
              <a:t>大標題文字</a:t>
            </a:r>
          </a:p>
        </p:txBody>
      </p:sp>
      <p:sp>
        <p:nvSpPr>
          <p:cNvPr id="120" name="內文層級一…"/>
          <p:cNvSpPr txBox="1"/>
          <p:nvPr>
            <p:ph type="body" sz="quarter" idx="1"/>
          </p:nvPr>
        </p:nvSpPr>
        <p:spPr>
          <a:xfrm>
            <a:off x="722312" y="1240096"/>
            <a:ext cx="7772401" cy="656867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1pPr>
            <a:lvl2pPr marL="0" indent="4572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2pPr>
            <a:lvl3pPr marL="0" indent="9144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3pPr>
            <a:lvl4pPr marL="0" indent="13716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4pPr>
            <a:lvl5pPr marL="0" indent="18288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2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2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23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區段標題_無icon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大標題文字"/>
          <p:cNvSpPr txBox="1"/>
          <p:nvPr>
            <p:ph type="title"/>
          </p:nvPr>
        </p:nvSpPr>
        <p:spPr>
          <a:xfrm>
            <a:off x="722312" y="1751932"/>
            <a:ext cx="7772401" cy="1619918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20000"/>
              </a:lnSpc>
              <a:defRPr sz="4400"/>
            </a:lvl1pPr>
          </a:lstStyle>
          <a:p>
            <a:pPr/>
            <a:r>
              <a:t>大標題文字</a:t>
            </a:r>
          </a:p>
        </p:txBody>
      </p:sp>
      <p:sp>
        <p:nvSpPr>
          <p:cNvPr id="131" name="內文層級一…"/>
          <p:cNvSpPr txBox="1"/>
          <p:nvPr>
            <p:ph type="body" sz="quarter" idx="1"/>
          </p:nvPr>
        </p:nvSpPr>
        <p:spPr>
          <a:xfrm>
            <a:off x="722312" y="1240096"/>
            <a:ext cx="7772401" cy="656867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1pPr>
            <a:lvl2pPr marL="0" indent="4572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2pPr>
            <a:lvl3pPr marL="0" indent="9144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3pPr>
            <a:lvl4pPr marL="0" indent="13716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4pPr>
            <a:lvl5pPr marL="0" indent="18288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3" name="文字方塊 72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142" name="群組 7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134" name="圖片版面配置區 36" descr="圖片版面配置區 36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5" name="圖片版面配置區 35" descr="圖片版面配置區 35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41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13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3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3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3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40" name="文字方塊 7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150" name="群組 82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143" name="圖片版面配置區 30" descr="圖片版面配置區 30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4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4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4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4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4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48" name="文字方塊 86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158" name="群組 90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156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15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5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5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5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55" name="文字方塊 9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157" name="圖片版面配置區 34" descr="圖片版面配置區 34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66" name="群組 98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16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6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5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6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6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63" name="文字方塊 10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165" name="圖片版面配置區 36" descr="圖片版面配置區 36"/>
            <p:cNvPicPr>
              <a:picLocks noChangeAspect="1"/>
            </p:cNvPicPr>
            <p:nvPr/>
          </p:nvPicPr>
          <p:blipFill>
            <a:blip r:embed="rId7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67" name="圖片版面配置區 38" descr="圖片版面配置區 38"/>
          <p:cNvPicPr>
            <a:picLocks noChangeAspect="1"/>
          </p:cNvPicPr>
          <p:nvPr/>
        </p:nvPicPr>
        <p:blipFill>
          <a:blip r:embed="rId8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168" name="文字方塊 41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177" name="群組 42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169" name="圖片版面配置區 36" descr="圖片版面配置區 36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0" name="圖片版面配置區 35" descr="圖片版面配置區 35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76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17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7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7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7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75" name="文字方塊 4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185" name="群組 51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178" name="圖片版面配置區 30" descr="圖片版面配置區 30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8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8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7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8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8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83" name="文字方塊 55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193" name="群組 59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191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18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8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8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8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90" name="文字方塊 6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192" name="圖片版面配置區 34" descr="圖片版面配置區 34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01" name="群組 67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19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9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9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9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9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98" name="文字方塊 71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200" name="圖片版面配置區 36" descr="圖片版面配置區 36"/>
            <p:cNvPicPr>
              <a:picLocks noChangeAspect="1"/>
            </p:cNvPicPr>
            <p:nvPr/>
          </p:nvPicPr>
          <p:blipFill>
            <a:blip r:embed="rId7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02" name="圖片版面配置區 38" descr="圖片版面配置區 38"/>
          <p:cNvPicPr>
            <a:picLocks noChangeAspect="1"/>
          </p:cNvPicPr>
          <p:nvPr/>
        </p:nvPicPr>
        <p:blipFill>
          <a:blip r:embed="rId8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大標題文字"/>
          <p:cNvSpPr txBox="1"/>
          <p:nvPr>
            <p:ph type="title"/>
          </p:nvPr>
        </p:nvSpPr>
        <p:spPr>
          <a:xfrm>
            <a:off x="457200" y="284400"/>
            <a:ext cx="8229600" cy="707887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21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1" name="內文層級一…"/>
          <p:cNvSpPr txBox="1"/>
          <p:nvPr>
            <p:ph type="body" sz="half" idx="1"/>
          </p:nvPr>
        </p:nvSpPr>
        <p:spPr>
          <a:xfrm>
            <a:off x="457200" y="1169999"/>
            <a:ext cx="4038600" cy="3600002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1800"/>
            </a:lvl1pPr>
            <a:lvl2pPr marL="733425" indent="-342900">
              <a:lnSpc>
                <a:spcPct val="120000"/>
              </a:lnSpc>
              <a:defRPr sz="1800"/>
            </a:lvl2pPr>
            <a:lvl3pPr marL="1015092" indent="-281667">
              <a:lnSpc>
                <a:spcPct val="120000"/>
              </a:lnSpc>
              <a:defRPr sz="1800"/>
            </a:lvl3pPr>
            <a:lvl4pPr marL="1310367" indent="-281667">
              <a:lnSpc>
                <a:spcPct val="120000"/>
              </a:lnSpc>
              <a:defRPr sz="1800"/>
            </a:lvl4pPr>
            <a:lvl5pPr marL="1559378" indent="-244928">
              <a:lnSpc>
                <a:spcPct val="120000"/>
              </a:lnSpc>
              <a:defRPr sz="18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12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13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兩項物件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大標題文字"/>
          <p:cNvSpPr txBox="1"/>
          <p:nvPr>
            <p:ph type="title"/>
          </p:nvPr>
        </p:nvSpPr>
        <p:spPr>
          <a:xfrm>
            <a:off x="457200" y="284400"/>
            <a:ext cx="8229600" cy="707887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22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2" name="內文層級一…"/>
          <p:cNvSpPr txBox="1"/>
          <p:nvPr>
            <p:ph type="body" sz="half" idx="1"/>
          </p:nvPr>
        </p:nvSpPr>
        <p:spPr>
          <a:xfrm>
            <a:off x="457200" y="1169999"/>
            <a:ext cx="4038600" cy="3600002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1800"/>
            </a:lvl1pPr>
            <a:lvl2pPr marL="733425" indent="-342900">
              <a:lnSpc>
                <a:spcPct val="120000"/>
              </a:lnSpc>
              <a:defRPr sz="1800"/>
            </a:lvl2pPr>
            <a:lvl3pPr marL="1015092" indent="-281667">
              <a:lnSpc>
                <a:spcPct val="120000"/>
              </a:lnSpc>
              <a:defRPr sz="1800"/>
            </a:lvl3pPr>
            <a:lvl4pPr marL="1310367" indent="-281667">
              <a:lnSpc>
                <a:spcPct val="120000"/>
              </a:lnSpc>
              <a:defRPr sz="1800"/>
            </a:lvl4pPr>
            <a:lvl5pPr marL="1559378" indent="-244928">
              <a:lnSpc>
                <a:spcPct val="120000"/>
              </a:lnSpc>
              <a:defRPr sz="18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23" name="文字方塊 89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232" name="群組 90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224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25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31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22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2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2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2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30" name="文字方塊 95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240" name="群組 99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233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3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23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3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3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3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38" name="文字方塊 10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248" name="群組 107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246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24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4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4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4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45" name="文字方塊 111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247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56" name="群組 115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25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25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4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5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5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53" name="文字方塊 119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255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57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258" name="文字方塊 42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267" name="群組 4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259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60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66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26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6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6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6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65" name="文字方塊 4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275" name="群組 52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268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7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27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6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7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7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73" name="文字方塊 56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283" name="群組 60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281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27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7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7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7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80" name="文字方塊 6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282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91" name="群組 68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28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28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8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8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8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88" name="文字方塊 7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290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92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大標題文字"/>
          <p:cNvSpPr txBox="1"/>
          <p:nvPr>
            <p:ph type="title"/>
          </p:nvPr>
        </p:nvSpPr>
        <p:spPr>
          <a:xfrm>
            <a:off x="457200" y="284400"/>
            <a:ext cx="8229600" cy="709200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300" name="內文層級一…"/>
          <p:cNvSpPr txBox="1"/>
          <p:nvPr>
            <p:ph type="body" sz="quarter" idx="1"/>
          </p:nvPr>
        </p:nvSpPr>
        <p:spPr>
          <a:xfrm>
            <a:off x="457200" y="1119599"/>
            <a:ext cx="4040188" cy="47148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1pPr>
            <a:lvl2pPr marL="0" indent="4572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2pPr>
            <a:lvl3pPr marL="0" indent="9144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3pPr>
            <a:lvl4pPr marL="0" indent="13716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4pPr>
            <a:lvl5pPr marL="0" indent="18288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01" name="文字版面配置區 4"/>
          <p:cNvSpPr/>
          <p:nvPr>
            <p:ph type="body" sz="quarter" idx="13"/>
          </p:nvPr>
        </p:nvSpPr>
        <p:spPr>
          <a:xfrm>
            <a:off x="4645026" y="1119599"/>
            <a:ext cx="4041776" cy="471481"/>
          </a:xfrm>
          <a:prstGeom prst="rect">
            <a:avLst/>
          </a:prstGeom>
        </p:spPr>
        <p:txBody>
          <a:bodyPr anchor="ctr"/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pPr>
          </a:p>
        </p:txBody>
      </p:sp>
      <p:sp>
        <p:nvSpPr>
          <p:cNvPr id="30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306" name="群組 10"/>
          <p:cNvGrpSpPr/>
          <p:nvPr/>
        </p:nvGrpSpPr>
        <p:grpSpPr>
          <a:xfrm>
            <a:off x="908580" y="1605599"/>
            <a:ext cx="3135840" cy="91161"/>
            <a:chOff x="0" y="0"/>
            <a:chExt cx="3135839" cy="91160"/>
          </a:xfrm>
        </p:grpSpPr>
        <p:sp>
          <p:nvSpPr>
            <p:cNvPr id="303" name="＞形箭號 11"/>
            <p:cNvSpPr/>
            <p:nvPr/>
          </p:nvSpPr>
          <p:spPr>
            <a:xfrm rot="5400000">
              <a:off x="1522211" y="-102587"/>
              <a:ext cx="91161" cy="296334"/>
            </a:xfrm>
            <a:prstGeom prst="chevron">
              <a:avLst>
                <a:gd name="adj" fmla="val 76445"/>
              </a:avLst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4" name="矩形 12"/>
            <p:cNvSpPr/>
            <p:nvPr/>
          </p:nvSpPr>
          <p:spPr>
            <a:xfrm>
              <a:off x="1714797" y="4204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5" name="矩形 13"/>
            <p:cNvSpPr/>
            <p:nvPr/>
          </p:nvSpPr>
          <p:spPr>
            <a:xfrm rot="10800000">
              <a:off x="0" y="4202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grpSp>
        <p:nvGrpSpPr>
          <p:cNvPr id="310" name="群組 20"/>
          <p:cNvGrpSpPr/>
          <p:nvPr/>
        </p:nvGrpSpPr>
        <p:grpSpPr>
          <a:xfrm>
            <a:off x="5097993" y="1605599"/>
            <a:ext cx="3135840" cy="91161"/>
            <a:chOff x="0" y="0"/>
            <a:chExt cx="3135839" cy="91160"/>
          </a:xfrm>
        </p:grpSpPr>
        <p:sp>
          <p:nvSpPr>
            <p:cNvPr id="307" name="＞形箭號 21"/>
            <p:cNvSpPr/>
            <p:nvPr/>
          </p:nvSpPr>
          <p:spPr>
            <a:xfrm rot="5400000">
              <a:off x="1522211" y="-102587"/>
              <a:ext cx="91161" cy="296334"/>
            </a:xfrm>
            <a:prstGeom prst="chevron">
              <a:avLst>
                <a:gd name="adj" fmla="val 76445"/>
              </a:avLst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8" name="矩形 26"/>
            <p:cNvSpPr/>
            <p:nvPr/>
          </p:nvSpPr>
          <p:spPr>
            <a:xfrm>
              <a:off x="1714797" y="4204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9" name="矩形 27"/>
            <p:cNvSpPr/>
            <p:nvPr/>
          </p:nvSpPr>
          <p:spPr>
            <a:xfrm rot="10800000">
              <a:off x="0" y="4202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sp>
        <p:nvSpPr>
          <p:cNvPr id="311" name="圖片版面配置區 10"/>
          <p:cNvSpPr/>
          <p:nvPr>
            <p:ph type="pic" sz="quarter" idx="14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12" name="圖片版面配置區 13"/>
          <p:cNvSpPr/>
          <p:nvPr>
            <p:ph type="pic" sz="quarter" idx="15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7.xml"/><Relationship Id="rId20" Type="http://schemas.openxmlformats.org/officeDocument/2006/relationships/slideLayout" Target="../slideLayouts/slideLayout18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文層級一…"/>
          <p:cNvSpPr txBox="1"/>
          <p:nvPr>
            <p:ph type="body" idx="1"/>
          </p:nvPr>
        </p:nvSpPr>
        <p:spPr>
          <a:xfrm>
            <a:off x="457200" y="1071552"/>
            <a:ext cx="8229600" cy="37378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" name="幻燈片編號"/>
          <p:cNvSpPr txBox="1"/>
          <p:nvPr>
            <p:ph type="sldNum" sz="quarter" idx="2"/>
          </p:nvPr>
        </p:nvSpPr>
        <p:spPr>
          <a:xfrm>
            <a:off x="8747907" y="4841390"/>
            <a:ext cx="245404" cy="226986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normAutofit fontScale="100000" lnSpcReduction="0"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b="0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" name="大標題文字"/>
          <p:cNvSpPr txBox="1"/>
          <p:nvPr>
            <p:ph type="title"/>
          </p:nvPr>
        </p:nvSpPr>
        <p:spPr>
          <a:xfrm>
            <a:off x="457200" y="285733"/>
            <a:ext cx="8229600" cy="707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000" tIns="36000" rIns="36000" bIns="36000">
            <a:normAutofit fontScale="100000" lnSpcReduction="0"/>
          </a:bodyPr>
          <a:lstStyle/>
          <a:p>
            <a:pPr/>
            <a:r>
              <a:t>大標題文字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61950" marR="0" indent="-36195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◆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1pPr>
      <a:lvl2pPr marL="729191" marR="0" indent="-338666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◈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2pPr>
      <a:lvl3pPr marL="998537" marR="0" indent="-277812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90000"/>
        <a:buFontTx/>
        <a:buChar char="●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3pPr>
      <a:lvl4pPr marL="1313089" marR="0" indent="-312964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80000"/>
        <a:buFontTx/>
        <a:buChar char="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4pPr>
      <a:lvl5pPr marL="1564821" marR="0" indent="-326571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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5pPr>
      <a:lvl6pPr marL="2514600" marR="0" indent="-22860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6pPr>
      <a:lvl7pPr marL="2971800" marR="0" indent="-22860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7pPr>
      <a:lvl8pPr marL="3429000" marR="0" indent="-22860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8pPr>
      <a:lvl9pPr marL="3886200" marR="0" indent="-22860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標題 3"/>
          <p:cNvSpPr txBox="1"/>
          <p:nvPr>
            <p:ph type="title"/>
          </p:nvPr>
        </p:nvSpPr>
        <p:spPr>
          <a:xfrm>
            <a:off x="733425" y="2381248"/>
            <a:ext cx="7677150" cy="1619252"/>
          </a:xfrm>
          <a:prstGeom prst="rect">
            <a:avLst/>
          </a:prstGeom>
        </p:spPr>
        <p:txBody>
          <a:bodyPr/>
          <a:lstStyle/>
          <a:p>
            <a:pPr/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swift </a:t>
            </a:r>
            <a:r>
              <a:t>: </a:t>
            </a: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協定</a:t>
            </a:r>
          </a:p>
        </p:txBody>
      </p:sp>
      <p:sp>
        <p:nvSpPr>
          <p:cNvPr id="668" name="副標題 2"/>
          <p:cNvSpPr txBox="1"/>
          <p:nvPr>
            <p:ph type="body" sz="quarter" idx="1"/>
          </p:nvPr>
        </p:nvSpPr>
        <p:spPr>
          <a:xfrm>
            <a:off x="1371600" y="1847850"/>
            <a:ext cx="6400800" cy="495299"/>
          </a:xfrm>
          <a:prstGeom prst="rect">
            <a:avLst/>
          </a:prstGeom>
        </p:spPr>
        <p:txBody>
          <a:bodyPr/>
          <a:lstStyle>
            <a:lvl1pPr defTabSz="877823">
              <a:lnSpc>
                <a:spcPct val="108000"/>
              </a:lnSpc>
              <a:defRPr sz="2304"/>
            </a:lvl1pPr>
          </a:lstStyle>
          <a:p>
            <a:pPr/>
            <a:r>
              <a:t>iOS行動程式基礎開發上架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6.協定可當作類型"/>
          <p:cNvSpPr txBox="1"/>
          <p:nvPr>
            <p:ph type="title"/>
          </p:nvPr>
        </p:nvSpPr>
        <p:spPr>
          <a:xfrm>
            <a:off x="457200" y="268259"/>
            <a:ext cx="8229600" cy="70788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6.協定可當作類型</a:t>
            </a:r>
          </a:p>
        </p:txBody>
      </p:sp>
      <p:sp>
        <p:nvSpPr>
          <p:cNvPr id="733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34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35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36" name="class Dice {…"/>
          <p:cNvSpPr txBox="1"/>
          <p:nvPr/>
        </p:nvSpPr>
        <p:spPr>
          <a:xfrm>
            <a:off x="764435" y="1131513"/>
            <a:ext cx="4621391" cy="186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AA0D9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class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Dice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let</a:t>
            </a:r>
            <a:r>
              <a:t> </a:t>
            </a:r>
            <a:r>
              <a:rPr>
                <a:solidFill>
                  <a:srgbClr val="3F6E74"/>
                </a:solidFill>
              </a:rPr>
              <a:t>sides</a:t>
            </a:r>
            <a:r>
              <a:t>: </a:t>
            </a:r>
            <a:r>
              <a:rPr>
                <a:solidFill>
                  <a:srgbClr val="5C2699"/>
                </a:solidFill>
              </a:rPr>
              <a:t>Int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5C269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generator</a:t>
            </a:r>
            <a:r>
              <a:rPr>
                <a:solidFill>
                  <a:srgbClr val="333333"/>
                </a:solidFill>
              </a:rPr>
              <a:t>: </a:t>
            </a:r>
            <a:r>
              <a:t>RandomNumberGenerator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5C269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init</a:t>
            </a:r>
            <a:r>
              <a:rPr>
                <a:solidFill>
                  <a:srgbClr val="333333"/>
                </a:solidFill>
              </a:rPr>
              <a:t>(</a:t>
            </a:r>
            <a:r>
              <a:rPr>
                <a:solidFill>
                  <a:srgbClr val="3F6E74"/>
                </a:solidFill>
              </a:rPr>
              <a:t>sides</a:t>
            </a:r>
            <a:r>
              <a:rPr>
                <a:solidFill>
                  <a:srgbClr val="333333"/>
                </a:solidFill>
              </a:rPr>
              <a:t>: </a:t>
            </a:r>
            <a:r>
              <a:t>Int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3F6E74"/>
                </a:solidFill>
              </a:rPr>
              <a:t>generator</a:t>
            </a:r>
            <a:r>
              <a:rPr>
                <a:solidFill>
                  <a:srgbClr val="333333"/>
                </a:solidFill>
              </a:rPr>
              <a:t>: </a:t>
            </a:r>
            <a:r>
              <a:t>RandomNumberGenerator</a:t>
            </a:r>
            <a:r>
              <a:rPr>
                <a:solidFill>
                  <a:srgbClr val="333333"/>
                </a:solidFill>
              </a:rPr>
              <a:t>)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AA0D91"/>
                </a:solidFill>
              </a:rPr>
              <a:t>self</a:t>
            </a:r>
            <a:r>
              <a:t>.</a:t>
            </a:r>
            <a:r>
              <a:rPr>
                <a:solidFill>
                  <a:srgbClr val="3F6E74"/>
                </a:solidFill>
              </a:rPr>
              <a:t>sides</a:t>
            </a:r>
            <a:r>
              <a:t> = </a:t>
            </a:r>
            <a:r>
              <a:rPr>
                <a:solidFill>
                  <a:srgbClr val="3F6E74"/>
                </a:solidFill>
              </a:rPr>
              <a:t>sides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AA0D91"/>
                </a:solidFill>
              </a:rPr>
              <a:t>self</a:t>
            </a:r>
            <a:r>
              <a:t>.</a:t>
            </a:r>
            <a:r>
              <a:rPr>
                <a:solidFill>
                  <a:srgbClr val="3F6E74"/>
                </a:solidFill>
              </a:rPr>
              <a:t>generator</a:t>
            </a:r>
            <a:r>
              <a:t> = </a:t>
            </a:r>
            <a:r>
              <a:rPr>
                <a:solidFill>
                  <a:srgbClr val="3F6E74"/>
                </a:solidFill>
              </a:rPr>
              <a:t>generator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func</a:t>
            </a:r>
            <a:r>
              <a:t> </a:t>
            </a:r>
            <a:r>
              <a:rPr>
                <a:solidFill>
                  <a:srgbClr val="3F6E74"/>
                </a:solidFill>
              </a:rPr>
              <a:t>roll</a:t>
            </a:r>
            <a:r>
              <a:t>() -&gt; </a:t>
            </a:r>
            <a:r>
              <a:rPr>
                <a:solidFill>
                  <a:srgbClr val="5C2699"/>
                </a:solidFill>
              </a:rPr>
              <a:t>Int</a:t>
            </a:r>
            <a:r>
              <a:t> {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AA0D91"/>
                </a:solidFill>
              </a:rPr>
              <a:t>return</a:t>
            </a:r>
            <a:r>
              <a:t> </a:t>
            </a:r>
            <a:r>
              <a:rPr>
                <a:solidFill>
                  <a:srgbClr val="3F6E74"/>
                </a:solidFill>
              </a:rPr>
              <a:t>Int</a:t>
            </a:r>
            <a:r>
              <a:t>(</a:t>
            </a:r>
            <a:r>
              <a:rPr>
                <a:solidFill>
                  <a:srgbClr val="3F6E74"/>
                </a:solidFill>
              </a:rPr>
              <a:t>generator</a:t>
            </a:r>
            <a:r>
              <a:t>.</a:t>
            </a:r>
            <a:r>
              <a:rPr>
                <a:solidFill>
                  <a:srgbClr val="3F6E74"/>
                </a:solidFill>
              </a:rPr>
              <a:t>random</a:t>
            </a:r>
            <a:r>
              <a:t>() * </a:t>
            </a:r>
            <a:r>
              <a:rPr>
                <a:solidFill>
                  <a:srgbClr val="3F6E74"/>
                </a:solidFill>
              </a:rPr>
              <a:t>Double</a:t>
            </a:r>
            <a:r>
              <a:t>(</a:t>
            </a:r>
            <a:r>
              <a:rPr>
                <a:solidFill>
                  <a:srgbClr val="3F6E74"/>
                </a:solidFill>
              </a:rPr>
              <a:t>sides</a:t>
            </a:r>
            <a:r>
              <a:t>)) + </a:t>
            </a:r>
            <a:r>
              <a:rPr>
                <a:solidFill>
                  <a:srgbClr val="1C00CF"/>
                </a:solidFill>
              </a:rPr>
              <a:t>1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  <p:sp>
        <p:nvSpPr>
          <p:cNvPr id="737" name="var d6 = Dice(sides: 6, generator: LinearCongruentialGenerator())…"/>
          <p:cNvSpPr txBox="1"/>
          <p:nvPr/>
        </p:nvSpPr>
        <p:spPr>
          <a:xfrm>
            <a:off x="764435" y="3156322"/>
            <a:ext cx="5103092" cy="164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4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t>d6</a:t>
            </a:r>
            <a:r>
              <a:rPr>
                <a:solidFill>
                  <a:srgbClr val="333333"/>
                </a:solidFill>
              </a:rPr>
              <a:t> = </a:t>
            </a:r>
            <a:r>
              <a:t>Dice</a:t>
            </a:r>
            <a:r>
              <a:rPr>
                <a:solidFill>
                  <a:srgbClr val="333333"/>
                </a:solidFill>
              </a:rPr>
              <a:t>(</a:t>
            </a:r>
            <a:r>
              <a:t>sides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1C00CF"/>
                </a:solidFill>
              </a:rPr>
              <a:t>6</a:t>
            </a:r>
            <a:r>
              <a:rPr>
                <a:solidFill>
                  <a:srgbClr val="333333"/>
                </a:solidFill>
              </a:rPr>
              <a:t>, </a:t>
            </a:r>
            <a:r>
              <a:t>generator</a:t>
            </a:r>
            <a:r>
              <a:rPr>
                <a:solidFill>
                  <a:srgbClr val="333333"/>
                </a:solidFill>
              </a:rPr>
              <a:t>: </a:t>
            </a:r>
            <a:r>
              <a:t>LinearCongruentialGenerator</a:t>
            </a:r>
            <a:r>
              <a:rPr>
                <a:solidFill>
                  <a:srgbClr val="333333"/>
                </a:solidFill>
              </a:rPr>
              <a:t>())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4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AA0D9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for</a:t>
            </a:r>
            <a:r>
              <a:rPr>
                <a:solidFill>
                  <a:srgbClr val="333333"/>
                </a:solidFill>
              </a:rPr>
              <a:t> </a:t>
            </a:r>
            <a:r>
              <a:t>_</a:t>
            </a:r>
            <a:r>
              <a:rPr>
                <a:solidFill>
                  <a:srgbClr val="333333"/>
                </a:solidFill>
              </a:rPr>
              <a:t> </a:t>
            </a:r>
            <a:r>
              <a:t>in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1C00CF"/>
                </a:solidFill>
              </a:rPr>
              <a:t>1</a:t>
            </a:r>
            <a:r>
              <a:rPr>
                <a:solidFill>
                  <a:srgbClr val="333333"/>
                </a:solidFill>
              </a:rPr>
              <a:t>...</a:t>
            </a:r>
            <a:r>
              <a:rPr>
                <a:solidFill>
                  <a:srgbClr val="1C00CF"/>
                </a:solidFill>
              </a:rPr>
              <a:t>5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4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"Random dice roll is </a:t>
            </a:r>
            <a:r>
              <a:rPr>
                <a:solidFill>
                  <a:srgbClr val="333333"/>
                </a:solidFill>
              </a:rPr>
              <a:t>\(</a:t>
            </a:r>
            <a:r>
              <a:rPr>
                <a:solidFill>
                  <a:srgbClr val="3F6E74"/>
                </a:solidFill>
              </a:rPr>
              <a:t>d6</a:t>
            </a:r>
            <a:r>
              <a:rPr>
                <a:solidFill>
                  <a:srgbClr val="333333"/>
                </a:solidFill>
              </a:rPr>
              <a:t>.</a:t>
            </a:r>
            <a:r>
              <a:rPr>
                <a:solidFill>
                  <a:srgbClr val="3F6E74"/>
                </a:solidFill>
              </a:rPr>
              <a:t>roll</a:t>
            </a:r>
            <a:r>
              <a:rPr>
                <a:solidFill>
                  <a:srgbClr val="333333"/>
                </a:solidFill>
              </a:rPr>
              <a:t>())</a:t>
            </a:r>
            <a:r>
              <a:t>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4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457200" indent="-317500" defTabSz="457200">
              <a:lnSpc>
                <a:spcPts val="24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Random dice roll is 3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4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Random dice roll is 5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4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Random dice roll is 4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4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Random dice roll is 5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4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Random dice roll is 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7.委派"/>
          <p:cNvSpPr txBox="1"/>
          <p:nvPr>
            <p:ph type="title"/>
          </p:nvPr>
        </p:nvSpPr>
        <p:spPr>
          <a:xfrm>
            <a:off x="457200" y="268259"/>
            <a:ext cx="8229600" cy="70788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7.委派</a:t>
            </a:r>
          </a:p>
        </p:txBody>
      </p:sp>
      <p:sp>
        <p:nvSpPr>
          <p:cNvPr id="740" name="幻燈片編號"/>
          <p:cNvSpPr txBox="1"/>
          <p:nvPr>
            <p:ph type="sldNum" sz="quarter" idx="2"/>
          </p:nvPr>
        </p:nvSpPr>
        <p:spPr>
          <a:xfrm>
            <a:off x="8752620" y="4841390"/>
            <a:ext cx="235978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41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42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43" name="protocol DiceGame {…"/>
          <p:cNvSpPr txBox="1"/>
          <p:nvPr/>
        </p:nvSpPr>
        <p:spPr>
          <a:xfrm>
            <a:off x="764435" y="1131513"/>
            <a:ext cx="8016235" cy="2339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3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300">
                <a:solidFill>
                  <a:srgbClr val="AA0D9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protocol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DiceGame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3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3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var</a:t>
            </a:r>
            <a:r>
              <a:t> </a:t>
            </a:r>
            <a:r>
              <a:rPr>
                <a:solidFill>
                  <a:srgbClr val="3F6E74"/>
                </a:solidFill>
              </a:rPr>
              <a:t>dice</a:t>
            </a:r>
            <a:r>
              <a:t>: </a:t>
            </a:r>
            <a:r>
              <a:rPr>
                <a:solidFill>
                  <a:srgbClr val="5C2699"/>
                </a:solidFill>
              </a:rPr>
              <a:t>Dice</a:t>
            </a:r>
            <a:r>
              <a:t> { </a:t>
            </a:r>
            <a:r>
              <a:rPr>
                <a:solidFill>
                  <a:srgbClr val="AA0D91"/>
                </a:solidFill>
              </a:rPr>
              <a:t>get</a:t>
            </a:r>
            <a:r>
              <a:t> }</a:t>
            </a:r>
          </a:p>
          <a:p>
            <a:pPr marL="457200" indent="-317500" defTabSz="457200">
              <a:lnSpc>
                <a:spcPts val="3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3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func</a:t>
            </a:r>
            <a:r>
              <a:t> </a:t>
            </a:r>
            <a:r>
              <a:rPr>
                <a:solidFill>
                  <a:srgbClr val="3F6E74"/>
                </a:solidFill>
              </a:rPr>
              <a:t>play</a:t>
            </a:r>
            <a:r>
              <a:t>()</a:t>
            </a:r>
          </a:p>
          <a:p>
            <a:pPr marL="457200" indent="-317500" defTabSz="457200">
              <a:lnSpc>
                <a:spcPts val="3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3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457200" indent="-317500" defTabSz="457200">
              <a:lnSpc>
                <a:spcPts val="3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3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protocol</a:t>
            </a:r>
            <a:r>
              <a:rPr>
                <a:solidFill>
                  <a:srgbClr val="333333"/>
                </a:solidFill>
              </a:rPr>
              <a:t> </a:t>
            </a:r>
            <a:r>
              <a:t>DiceGameDelegate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5C2699"/>
                </a:solidFill>
              </a:rPr>
              <a:t>AnyObject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3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3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func</a:t>
            </a:r>
            <a:r>
              <a:rPr>
                <a:solidFill>
                  <a:srgbClr val="333333"/>
                </a:solidFill>
              </a:rPr>
              <a:t> </a:t>
            </a:r>
            <a:r>
              <a:t>gameDidStart</a:t>
            </a:r>
            <a:r>
              <a:rPr>
                <a:solidFill>
                  <a:srgbClr val="333333"/>
                </a:solidFill>
              </a:rPr>
              <a:t>(</a:t>
            </a:r>
            <a:r>
              <a:rPr>
                <a:solidFill>
                  <a:srgbClr val="AA0D91"/>
                </a:solidFill>
              </a:rPr>
              <a:t>_</a:t>
            </a:r>
            <a:r>
              <a:rPr>
                <a:solidFill>
                  <a:srgbClr val="333333"/>
                </a:solidFill>
              </a:rPr>
              <a:t> </a:t>
            </a:r>
            <a:r>
              <a:t>game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5C2699"/>
                </a:solidFill>
              </a:rPr>
              <a:t>DiceGame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3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3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func</a:t>
            </a:r>
            <a:r>
              <a:rPr>
                <a:solidFill>
                  <a:srgbClr val="333333"/>
                </a:solidFill>
              </a:rPr>
              <a:t> </a:t>
            </a:r>
            <a:r>
              <a:t>game</a:t>
            </a:r>
            <a:r>
              <a:rPr>
                <a:solidFill>
                  <a:srgbClr val="333333"/>
                </a:solidFill>
              </a:rPr>
              <a:t>(</a:t>
            </a:r>
            <a:r>
              <a:rPr>
                <a:solidFill>
                  <a:srgbClr val="AA0D91"/>
                </a:solidFill>
              </a:rPr>
              <a:t>_</a:t>
            </a:r>
            <a:r>
              <a:rPr>
                <a:solidFill>
                  <a:srgbClr val="333333"/>
                </a:solidFill>
              </a:rPr>
              <a:t> </a:t>
            </a:r>
            <a:r>
              <a:t>game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5C2699"/>
                </a:solidFill>
              </a:rPr>
              <a:t>DiceGame</a:t>
            </a:r>
            <a:r>
              <a:rPr>
                <a:solidFill>
                  <a:srgbClr val="333333"/>
                </a:solidFill>
              </a:rPr>
              <a:t>, </a:t>
            </a:r>
            <a:r>
              <a:t>didStartNewTurnWithDiceRoll</a:t>
            </a:r>
            <a:r>
              <a:rPr>
                <a:solidFill>
                  <a:srgbClr val="333333"/>
                </a:solidFill>
              </a:rPr>
              <a:t> </a:t>
            </a:r>
            <a:r>
              <a:t>diceRoll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5C2699"/>
                </a:solidFill>
              </a:rPr>
              <a:t>Int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3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3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func</a:t>
            </a:r>
            <a:r>
              <a:rPr>
                <a:solidFill>
                  <a:srgbClr val="333333"/>
                </a:solidFill>
              </a:rPr>
              <a:t> </a:t>
            </a:r>
            <a:r>
              <a:t>gameDidEnd</a:t>
            </a:r>
            <a:r>
              <a:rPr>
                <a:solidFill>
                  <a:srgbClr val="333333"/>
                </a:solidFill>
              </a:rPr>
              <a:t>(</a:t>
            </a:r>
            <a:r>
              <a:rPr>
                <a:solidFill>
                  <a:srgbClr val="AA0D91"/>
                </a:solidFill>
              </a:rPr>
              <a:t>_</a:t>
            </a:r>
            <a:r>
              <a:rPr>
                <a:solidFill>
                  <a:srgbClr val="333333"/>
                </a:solidFill>
              </a:rPr>
              <a:t> </a:t>
            </a:r>
            <a:r>
              <a:t>game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5C2699"/>
                </a:solidFill>
              </a:rPr>
              <a:t>DiceGame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3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3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7.委派"/>
          <p:cNvSpPr txBox="1"/>
          <p:nvPr>
            <p:ph type="title"/>
          </p:nvPr>
        </p:nvSpPr>
        <p:spPr>
          <a:xfrm>
            <a:off x="457200" y="268259"/>
            <a:ext cx="8229600" cy="70788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7.委派</a:t>
            </a:r>
          </a:p>
        </p:txBody>
      </p:sp>
      <p:sp>
        <p:nvSpPr>
          <p:cNvPr id="746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47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48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49" name="class SnakesAndLadders: DiceGame {…"/>
          <p:cNvSpPr txBox="1"/>
          <p:nvPr/>
        </p:nvSpPr>
        <p:spPr>
          <a:xfrm>
            <a:off x="764435" y="1131513"/>
            <a:ext cx="4575514" cy="4003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18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7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class</a:t>
            </a:r>
            <a:r>
              <a:rPr>
                <a:solidFill>
                  <a:srgbClr val="333333"/>
                </a:solidFill>
              </a:rPr>
              <a:t> </a:t>
            </a:r>
            <a:r>
              <a:t>SnakesAndLadders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5C2699"/>
                </a:solidFill>
              </a:rPr>
              <a:t>DiceGame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18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7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finalSquare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1C00CF"/>
                </a:solidFill>
              </a:rPr>
              <a:t>25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18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7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dice</a:t>
            </a:r>
            <a:r>
              <a:rPr>
                <a:solidFill>
                  <a:srgbClr val="333333"/>
                </a:solidFill>
              </a:rPr>
              <a:t> = </a:t>
            </a:r>
            <a:r>
              <a:t>Dice</a:t>
            </a:r>
            <a:r>
              <a:rPr>
                <a:solidFill>
                  <a:srgbClr val="333333"/>
                </a:solidFill>
              </a:rPr>
              <a:t>(</a:t>
            </a:r>
            <a:r>
              <a:t>sides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1C00CF"/>
                </a:solidFill>
              </a:rPr>
              <a:t>6</a:t>
            </a:r>
            <a:r>
              <a:rPr>
                <a:solidFill>
                  <a:srgbClr val="333333"/>
                </a:solidFill>
              </a:rPr>
              <a:t>, </a:t>
            </a:r>
            <a:r>
              <a:t>generator</a:t>
            </a:r>
            <a:r>
              <a:rPr>
                <a:solidFill>
                  <a:srgbClr val="333333"/>
                </a:solidFill>
              </a:rPr>
              <a:t>: </a:t>
            </a:r>
            <a:r>
              <a:t>LinearCongruentialGenerator</a:t>
            </a:r>
            <a:r>
              <a:rPr>
                <a:solidFill>
                  <a:srgbClr val="333333"/>
                </a:solidFill>
              </a:rPr>
              <a:t>())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18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7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var</a:t>
            </a:r>
            <a:r>
              <a:t> </a:t>
            </a:r>
            <a:r>
              <a:rPr>
                <a:solidFill>
                  <a:srgbClr val="3F6E74"/>
                </a:solidFill>
              </a:rPr>
              <a:t>square</a:t>
            </a:r>
            <a:r>
              <a:t> = </a:t>
            </a:r>
            <a:r>
              <a:rPr>
                <a:solidFill>
                  <a:srgbClr val="1C00CF"/>
                </a:solidFill>
              </a:rPr>
              <a:t>0</a:t>
            </a:r>
          </a:p>
          <a:p>
            <a:pPr marL="457200" indent="-317500" defTabSz="457200">
              <a:lnSpc>
                <a:spcPts val="18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7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var</a:t>
            </a:r>
            <a:r>
              <a:t> </a:t>
            </a:r>
            <a:r>
              <a:rPr>
                <a:solidFill>
                  <a:srgbClr val="3F6E74"/>
                </a:solidFill>
              </a:rPr>
              <a:t>board</a:t>
            </a:r>
            <a:r>
              <a:t>: [</a:t>
            </a:r>
            <a:r>
              <a:rPr>
                <a:solidFill>
                  <a:srgbClr val="5C2699"/>
                </a:solidFill>
              </a:rPr>
              <a:t>Int</a:t>
            </a:r>
            <a:r>
              <a:t>]</a:t>
            </a:r>
          </a:p>
          <a:p>
            <a:pPr marL="457200" indent="-317500" defTabSz="457200">
              <a:lnSpc>
                <a:spcPts val="18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7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init</a:t>
            </a:r>
            <a:r>
              <a:t>() {</a:t>
            </a:r>
          </a:p>
          <a:p>
            <a:pPr marL="457200" indent="-317500" defTabSz="457200">
              <a:lnSpc>
                <a:spcPts val="18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7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3F6E74"/>
                </a:solidFill>
              </a:rPr>
              <a:t>board</a:t>
            </a:r>
            <a:r>
              <a:t> = </a:t>
            </a:r>
            <a:r>
              <a:rPr>
                <a:solidFill>
                  <a:srgbClr val="3F6E74"/>
                </a:solidFill>
              </a:rPr>
              <a:t>Array</a:t>
            </a:r>
            <a:r>
              <a:t>(</a:t>
            </a:r>
            <a:r>
              <a:rPr>
                <a:solidFill>
                  <a:srgbClr val="3F6E74"/>
                </a:solidFill>
              </a:rPr>
              <a:t>repeating</a:t>
            </a:r>
            <a:r>
              <a:t>: </a:t>
            </a:r>
            <a:r>
              <a:rPr>
                <a:solidFill>
                  <a:srgbClr val="1C00CF"/>
                </a:solidFill>
              </a:rPr>
              <a:t>0</a:t>
            </a:r>
            <a:r>
              <a:t>, </a:t>
            </a:r>
            <a:r>
              <a:rPr>
                <a:solidFill>
                  <a:srgbClr val="3F6E74"/>
                </a:solidFill>
              </a:rPr>
              <a:t>count</a:t>
            </a:r>
            <a:r>
              <a:t>: </a:t>
            </a:r>
            <a:r>
              <a:rPr>
                <a:solidFill>
                  <a:srgbClr val="3F6E74"/>
                </a:solidFill>
              </a:rPr>
              <a:t>finalSquare</a:t>
            </a:r>
            <a:r>
              <a:t> + </a:t>
            </a:r>
            <a:r>
              <a:rPr>
                <a:solidFill>
                  <a:srgbClr val="1C00CF"/>
                </a:solidFill>
              </a:rPr>
              <a:t>1</a:t>
            </a:r>
            <a:r>
              <a:t>)</a:t>
            </a:r>
          </a:p>
          <a:p>
            <a:pPr marL="457200" indent="-317500" defTabSz="457200">
              <a:lnSpc>
                <a:spcPts val="18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7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3F6E74"/>
                </a:solidFill>
              </a:rPr>
              <a:t>board</a:t>
            </a:r>
            <a:r>
              <a:t>[</a:t>
            </a:r>
            <a:r>
              <a:rPr>
                <a:solidFill>
                  <a:srgbClr val="1C00CF"/>
                </a:solidFill>
              </a:rPr>
              <a:t>03</a:t>
            </a:r>
            <a:r>
              <a:t>] = +</a:t>
            </a:r>
            <a:r>
              <a:rPr>
                <a:solidFill>
                  <a:srgbClr val="1C00CF"/>
                </a:solidFill>
              </a:rPr>
              <a:t>08</a:t>
            </a:r>
            <a:r>
              <a:t>; </a:t>
            </a:r>
            <a:r>
              <a:rPr>
                <a:solidFill>
                  <a:srgbClr val="3F6E74"/>
                </a:solidFill>
              </a:rPr>
              <a:t>board</a:t>
            </a:r>
            <a:r>
              <a:t>[</a:t>
            </a:r>
            <a:r>
              <a:rPr>
                <a:solidFill>
                  <a:srgbClr val="1C00CF"/>
                </a:solidFill>
              </a:rPr>
              <a:t>06</a:t>
            </a:r>
            <a:r>
              <a:t>] = +</a:t>
            </a:r>
            <a:r>
              <a:rPr>
                <a:solidFill>
                  <a:srgbClr val="1C00CF"/>
                </a:solidFill>
              </a:rPr>
              <a:t>11</a:t>
            </a:r>
            <a:r>
              <a:t>; </a:t>
            </a:r>
            <a:r>
              <a:rPr>
                <a:solidFill>
                  <a:srgbClr val="3F6E74"/>
                </a:solidFill>
              </a:rPr>
              <a:t>board</a:t>
            </a:r>
            <a:r>
              <a:t>[</a:t>
            </a:r>
            <a:r>
              <a:rPr>
                <a:solidFill>
                  <a:srgbClr val="1C00CF"/>
                </a:solidFill>
              </a:rPr>
              <a:t>09</a:t>
            </a:r>
            <a:r>
              <a:t>] = +</a:t>
            </a:r>
            <a:r>
              <a:rPr>
                <a:solidFill>
                  <a:srgbClr val="1C00CF"/>
                </a:solidFill>
              </a:rPr>
              <a:t>09</a:t>
            </a:r>
            <a:r>
              <a:t>; </a:t>
            </a:r>
            <a:r>
              <a:rPr>
                <a:solidFill>
                  <a:srgbClr val="3F6E74"/>
                </a:solidFill>
              </a:rPr>
              <a:t>board</a:t>
            </a:r>
            <a:r>
              <a:t>[</a:t>
            </a:r>
            <a:r>
              <a:rPr>
                <a:solidFill>
                  <a:srgbClr val="1C00CF"/>
                </a:solidFill>
              </a:rPr>
              <a:t>10</a:t>
            </a:r>
            <a:r>
              <a:t>] = +</a:t>
            </a:r>
            <a:r>
              <a:rPr>
                <a:solidFill>
                  <a:srgbClr val="1C00CF"/>
                </a:solidFill>
              </a:rPr>
              <a:t>02</a:t>
            </a:r>
          </a:p>
          <a:p>
            <a:pPr marL="457200" indent="-317500" defTabSz="457200">
              <a:lnSpc>
                <a:spcPts val="18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7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3F6E74"/>
                </a:solidFill>
              </a:rPr>
              <a:t>board</a:t>
            </a:r>
            <a:r>
              <a:t>[</a:t>
            </a:r>
            <a:r>
              <a:rPr>
                <a:solidFill>
                  <a:srgbClr val="1C00CF"/>
                </a:solidFill>
              </a:rPr>
              <a:t>14</a:t>
            </a:r>
            <a:r>
              <a:t>] = </a:t>
            </a:r>
            <a:r>
              <a:rPr>
                <a:solidFill>
                  <a:srgbClr val="1C00CF"/>
                </a:solidFill>
              </a:rPr>
              <a:t>-10</a:t>
            </a:r>
            <a:r>
              <a:t>; </a:t>
            </a:r>
            <a:r>
              <a:rPr>
                <a:solidFill>
                  <a:srgbClr val="3F6E74"/>
                </a:solidFill>
              </a:rPr>
              <a:t>board</a:t>
            </a:r>
            <a:r>
              <a:t>[</a:t>
            </a:r>
            <a:r>
              <a:rPr>
                <a:solidFill>
                  <a:srgbClr val="1C00CF"/>
                </a:solidFill>
              </a:rPr>
              <a:t>19</a:t>
            </a:r>
            <a:r>
              <a:t>] = </a:t>
            </a:r>
            <a:r>
              <a:rPr>
                <a:solidFill>
                  <a:srgbClr val="1C00CF"/>
                </a:solidFill>
              </a:rPr>
              <a:t>-11</a:t>
            </a:r>
            <a:r>
              <a:t>; </a:t>
            </a:r>
            <a:r>
              <a:rPr>
                <a:solidFill>
                  <a:srgbClr val="3F6E74"/>
                </a:solidFill>
              </a:rPr>
              <a:t>board</a:t>
            </a:r>
            <a:r>
              <a:t>[</a:t>
            </a:r>
            <a:r>
              <a:rPr>
                <a:solidFill>
                  <a:srgbClr val="1C00CF"/>
                </a:solidFill>
              </a:rPr>
              <a:t>22</a:t>
            </a:r>
            <a:r>
              <a:t>] = </a:t>
            </a:r>
            <a:r>
              <a:rPr>
                <a:solidFill>
                  <a:srgbClr val="1C00CF"/>
                </a:solidFill>
              </a:rPr>
              <a:t>-02</a:t>
            </a:r>
            <a:r>
              <a:t>; </a:t>
            </a:r>
            <a:r>
              <a:rPr>
                <a:solidFill>
                  <a:srgbClr val="3F6E74"/>
                </a:solidFill>
              </a:rPr>
              <a:t>board</a:t>
            </a:r>
            <a:r>
              <a:t>[</a:t>
            </a:r>
            <a:r>
              <a:rPr>
                <a:solidFill>
                  <a:srgbClr val="1C00CF"/>
                </a:solidFill>
              </a:rPr>
              <a:t>24</a:t>
            </a:r>
            <a:r>
              <a:t>] = </a:t>
            </a:r>
            <a:r>
              <a:rPr>
                <a:solidFill>
                  <a:srgbClr val="1C00CF"/>
                </a:solidFill>
              </a:rPr>
              <a:t>-08</a:t>
            </a:r>
          </a:p>
          <a:p>
            <a:pPr marL="457200" indent="-317500" defTabSz="457200">
              <a:lnSpc>
                <a:spcPts val="18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7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marL="457200" indent="-317500" defTabSz="457200">
              <a:lnSpc>
                <a:spcPts val="18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700">
                <a:solidFill>
                  <a:srgbClr val="5C269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weak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delegate</a:t>
            </a:r>
            <a:r>
              <a:rPr>
                <a:solidFill>
                  <a:srgbClr val="333333"/>
                </a:solidFill>
              </a:rPr>
              <a:t>: </a:t>
            </a:r>
            <a:r>
              <a:t>DiceGameDelegate</a:t>
            </a:r>
            <a:r>
              <a:rPr>
                <a:solidFill>
                  <a:srgbClr val="333333"/>
                </a:solidFill>
              </a:rPr>
              <a:t>?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18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7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func</a:t>
            </a:r>
            <a:r>
              <a:t> </a:t>
            </a:r>
            <a:r>
              <a:rPr>
                <a:solidFill>
                  <a:srgbClr val="3F6E74"/>
                </a:solidFill>
              </a:rPr>
              <a:t>play</a:t>
            </a:r>
            <a:r>
              <a:t>() {</a:t>
            </a:r>
          </a:p>
          <a:p>
            <a:pPr marL="457200" indent="-317500" defTabSz="457200">
              <a:lnSpc>
                <a:spcPts val="18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7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3F6E74"/>
                </a:solidFill>
              </a:rPr>
              <a:t>square</a:t>
            </a:r>
            <a:r>
              <a:t> = </a:t>
            </a:r>
            <a:r>
              <a:rPr>
                <a:solidFill>
                  <a:srgbClr val="1C00CF"/>
                </a:solidFill>
              </a:rPr>
              <a:t>0</a:t>
            </a:r>
          </a:p>
          <a:p>
            <a:pPr marL="457200" indent="-317500" defTabSz="457200">
              <a:lnSpc>
                <a:spcPts val="18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7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    </a:t>
            </a:r>
            <a:r>
              <a:t>delegate</a:t>
            </a:r>
            <a:r>
              <a:rPr>
                <a:solidFill>
                  <a:srgbClr val="333333"/>
                </a:solidFill>
              </a:rPr>
              <a:t>?.</a:t>
            </a:r>
            <a:r>
              <a:t>gameDidStart</a:t>
            </a:r>
            <a:r>
              <a:rPr>
                <a:solidFill>
                  <a:srgbClr val="333333"/>
                </a:solidFill>
              </a:rPr>
              <a:t>(</a:t>
            </a:r>
            <a:r>
              <a:rPr>
                <a:solidFill>
                  <a:srgbClr val="AA0D91"/>
                </a:solidFill>
              </a:rPr>
              <a:t>self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18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7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3F6E74"/>
                </a:solidFill>
              </a:rPr>
              <a:t>gameLoop</a:t>
            </a:r>
            <a:r>
              <a:t>: </a:t>
            </a:r>
            <a:r>
              <a:rPr>
                <a:solidFill>
                  <a:srgbClr val="AA0D91"/>
                </a:solidFill>
              </a:rPr>
              <a:t>while</a:t>
            </a:r>
            <a:r>
              <a:t> </a:t>
            </a:r>
            <a:r>
              <a:rPr>
                <a:solidFill>
                  <a:srgbClr val="3F6E74"/>
                </a:solidFill>
              </a:rPr>
              <a:t>square</a:t>
            </a:r>
            <a:r>
              <a:t> != </a:t>
            </a:r>
            <a:r>
              <a:rPr>
                <a:solidFill>
                  <a:srgbClr val="3F6E74"/>
                </a:solidFill>
              </a:rPr>
              <a:t>finalSquare</a:t>
            </a:r>
            <a:r>
              <a:t> {</a:t>
            </a:r>
          </a:p>
          <a:p>
            <a:pPr marL="457200" indent="-317500" defTabSz="457200">
              <a:lnSpc>
                <a:spcPts val="18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7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</a:t>
            </a:r>
            <a:r>
              <a:rPr>
                <a:solidFill>
                  <a:srgbClr val="AA0D91"/>
                </a:solidFill>
              </a:rPr>
              <a:t>let</a:t>
            </a:r>
            <a:r>
              <a:t> </a:t>
            </a:r>
            <a:r>
              <a:rPr>
                <a:solidFill>
                  <a:srgbClr val="3F6E74"/>
                </a:solidFill>
              </a:rPr>
              <a:t>diceRoll</a:t>
            </a:r>
            <a:r>
              <a:t> = </a:t>
            </a:r>
            <a:r>
              <a:rPr>
                <a:solidFill>
                  <a:srgbClr val="3F6E74"/>
                </a:solidFill>
              </a:rPr>
              <a:t>dice</a:t>
            </a:r>
            <a:r>
              <a:t>.</a:t>
            </a:r>
            <a:r>
              <a:rPr>
                <a:solidFill>
                  <a:srgbClr val="3F6E74"/>
                </a:solidFill>
              </a:rPr>
              <a:t>roll</a:t>
            </a:r>
            <a:r>
              <a:t>()</a:t>
            </a:r>
          </a:p>
          <a:p>
            <a:pPr marL="457200" indent="-317500" defTabSz="457200">
              <a:lnSpc>
                <a:spcPts val="18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7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        </a:t>
            </a:r>
            <a:r>
              <a:t>delegate</a:t>
            </a:r>
            <a:r>
              <a:rPr>
                <a:solidFill>
                  <a:srgbClr val="333333"/>
                </a:solidFill>
              </a:rPr>
              <a:t>?.</a:t>
            </a:r>
            <a:r>
              <a:t>game</a:t>
            </a:r>
            <a:r>
              <a:rPr>
                <a:solidFill>
                  <a:srgbClr val="333333"/>
                </a:solidFill>
              </a:rPr>
              <a:t>(</a:t>
            </a:r>
            <a:r>
              <a:rPr>
                <a:solidFill>
                  <a:srgbClr val="AA0D91"/>
                </a:solidFill>
              </a:rPr>
              <a:t>self</a:t>
            </a:r>
            <a:r>
              <a:rPr>
                <a:solidFill>
                  <a:srgbClr val="333333"/>
                </a:solidFill>
              </a:rPr>
              <a:t>, </a:t>
            </a:r>
            <a:r>
              <a:t>didStartNewTurnWithDiceRoll</a:t>
            </a:r>
            <a:r>
              <a:rPr>
                <a:solidFill>
                  <a:srgbClr val="333333"/>
                </a:solidFill>
              </a:rPr>
              <a:t>: </a:t>
            </a:r>
            <a:r>
              <a:t>diceRoll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18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7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</a:t>
            </a:r>
            <a:r>
              <a:rPr>
                <a:solidFill>
                  <a:srgbClr val="AA0D91"/>
                </a:solidFill>
              </a:rPr>
              <a:t>switch</a:t>
            </a:r>
            <a:r>
              <a:t> </a:t>
            </a:r>
            <a:r>
              <a:rPr>
                <a:solidFill>
                  <a:srgbClr val="3F6E74"/>
                </a:solidFill>
              </a:rPr>
              <a:t>square</a:t>
            </a:r>
            <a:r>
              <a:t> + </a:t>
            </a:r>
            <a:r>
              <a:rPr>
                <a:solidFill>
                  <a:srgbClr val="3F6E74"/>
                </a:solidFill>
              </a:rPr>
              <a:t>diceRoll</a:t>
            </a:r>
            <a:r>
              <a:t> {</a:t>
            </a:r>
          </a:p>
          <a:p>
            <a:pPr marL="457200" indent="-317500" defTabSz="457200">
              <a:lnSpc>
                <a:spcPts val="18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7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</a:t>
            </a:r>
            <a:r>
              <a:rPr>
                <a:solidFill>
                  <a:srgbClr val="AA0D91"/>
                </a:solidFill>
              </a:rPr>
              <a:t>case</a:t>
            </a:r>
            <a:r>
              <a:t> </a:t>
            </a:r>
            <a:r>
              <a:rPr>
                <a:solidFill>
                  <a:srgbClr val="3F6E74"/>
                </a:solidFill>
              </a:rPr>
              <a:t>finalSquare</a:t>
            </a:r>
            <a:r>
              <a:t>:</a:t>
            </a:r>
          </a:p>
          <a:p>
            <a:pPr marL="457200" indent="-317500" defTabSz="457200">
              <a:lnSpc>
                <a:spcPts val="18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7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    </a:t>
            </a:r>
            <a:r>
              <a:rPr>
                <a:solidFill>
                  <a:srgbClr val="AA0D91"/>
                </a:solidFill>
              </a:rPr>
              <a:t>break</a:t>
            </a:r>
            <a:r>
              <a:t> </a:t>
            </a:r>
            <a:r>
              <a:rPr>
                <a:solidFill>
                  <a:srgbClr val="3F6E74"/>
                </a:solidFill>
              </a:rPr>
              <a:t>gameLoop</a:t>
            </a:r>
          </a:p>
          <a:p>
            <a:pPr marL="457200" indent="-317500" defTabSz="457200">
              <a:lnSpc>
                <a:spcPts val="18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7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</a:t>
            </a:r>
            <a:r>
              <a:rPr>
                <a:solidFill>
                  <a:srgbClr val="AA0D91"/>
                </a:solidFill>
              </a:rPr>
              <a:t>case</a:t>
            </a:r>
            <a:r>
              <a:t> </a:t>
            </a:r>
            <a:r>
              <a:rPr>
                <a:solidFill>
                  <a:srgbClr val="AA0D91"/>
                </a:solidFill>
              </a:rPr>
              <a:t>let</a:t>
            </a:r>
            <a:r>
              <a:t> </a:t>
            </a:r>
            <a:r>
              <a:rPr>
                <a:solidFill>
                  <a:srgbClr val="3F6E74"/>
                </a:solidFill>
              </a:rPr>
              <a:t>newSquare</a:t>
            </a:r>
            <a:r>
              <a:t> </a:t>
            </a:r>
            <a:r>
              <a:rPr>
                <a:solidFill>
                  <a:srgbClr val="AA0D91"/>
                </a:solidFill>
              </a:rPr>
              <a:t>where</a:t>
            </a:r>
            <a:r>
              <a:t> </a:t>
            </a:r>
            <a:r>
              <a:rPr>
                <a:solidFill>
                  <a:srgbClr val="3F6E74"/>
                </a:solidFill>
              </a:rPr>
              <a:t>newSquare</a:t>
            </a:r>
            <a:r>
              <a:t> &gt; </a:t>
            </a:r>
            <a:r>
              <a:rPr>
                <a:solidFill>
                  <a:srgbClr val="3F6E74"/>
                </a:solidFill>
              </a:rPr>
              <a:t>finalSquare</a:t>
            </a:r>
            <a:r>
              <a:t>:</a:t>
            </a:r>
          </a:p>
          <a:p>
            <a:pPr marL="457200" indent="-317500" defTabSz="457200">
              <a:lnSpc>
                <a:spcPts val="18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7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    </a:t>
            </a:r>
            <a:r>
              <a:rPr>
                <a:solidFill>
                  <a:srgbClr val="AA0D91"/>
                </a:solidFill>
              </a:rPr>
              <a:t>continue</a:t>
            </a:r>
            <a:r>
              <a:t> </a:t>
            </a:r>
            <a:r>
              <a:rPr>
                <a:solidFill>
                  <a:srgbClr val="3F6E74"/>
                </a:solidFill>
              </a:rPr>
              <a:t>gameLoop</a:t>
            </a:r>
          </a:p>
          <a:p>
            <a:pPr marL="457200" indent="-317500" defTabSz="457200">
              <a:lnSpc>
                <a:spcPts val="18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7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</a:t>
            </a:r>
            <a:r>
              <a:rPr>
                <a:solidFill>
                  <a:srgbClr val="AA0D91"/>
                </a:solidFill>
              </a:rPr>
              <a:t>default</a:t>
            </a:r>
            <a:r>
              <a:t>:</a:t>
            </a:r>
          </a:p>
          <a:p>
            <a:pPr marL="457200" indent="-317500" defTabSz="457200">
              <a:lnSpc>
                <a:spcPts val="18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7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    </a:t>
            </a:r>
            <a:r>
              <a:rPr>
                <a:solidFill>
                  <a:srgbClr val="3F6E74"/>
                </a:solidFill>
              </a:rPr>
              <a:t>square</a:t>
            </a:r>
            <a:r>
              <a:t> += </a:t>
            </a:r>
            <a:r>
              <a:rPr>
                <a:solidFill>
                  <a:srgbClr val="3F6E74"/>
                </a:solidFill>
              </a:rPr>
              <a:t>diceRoll</a:t>
            </a:r>
          </a:p>
          <a:p>
            <a:pPr marL="457200" indent="-317500" defTabSz="457200">
              <a:lnSpc>
                <a:spcPts val="18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7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    </a:t>
            </a:r>
            <a:r>
              <a:rPr>
                <a:solidFill>
                  <a:srgbClr val="3F6E74"/>
                </a:solidFill>
              </a:rPr>
              <a:t>square</a:t>
            </a:r>
            <a:r>
              <a:t> += </a:t>
            </a:r>
            <a:r>
              <a:rPr>
                <a:solidFill>
                  <a:srgbClr val="3F6E74"/>
                </a:solidFill>
              </a:rPr>
              <a:t>board</a:t>
            </a:r>
            <a:r>
              <a:t>[</a:t>
            </a:r>
            <a:r>
              <a:rPr>
                <a:solidFill>
                  <a:srgbClr val="3F6E74"/>
                </a:solidFill>
              </a:rPr>
              <a:t>square</a:t>
            </a:r>
            <a:r>
              <a:t>]</a:t>
            </a:r>
          </a:p>
          <a:p>
            <a:pPr marL="457200" indent="-317500" defTabSz="457200">
              <a:lnSpc>
                <a:spcPts val="18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7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}</a:t>
            </a:r>
          </a:p>
          <a:p>
            <a:pPr marL="457200" indent="-317500" defTabSz="457200">
              <a:lnSpc>
                <a:spcPts val="18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7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}</a:t>
            </a:r>
          </a:p>
          <a:p>
            <a:pPr marL="457200" indent="-317500" defTabSz="457200">
              <a:lnSpc>
                <a:spcPts val="18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7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3F6E74"/>
                </a:solidFill>
              </a:rPr>
              <a:t>delegate</a:t>
            </a:r>
            <a:r>
              <a:t>?.</a:t>
            </a:r>
            <a:r>
              <a:rPr>
                <a:solidFill>
                  <a:srgbClr val="3F6E74"/>
                </a:solidFill>
              </a:rPr>
              <a:t>gameDidEnd</a:t>
            </a:r>
            <a:r>
              <a:t>(</a:t>
            </a:r>
            <a:r>
              <a:rPr>
                <a:solidFill>
                  <a:srgbClr val="AA0D91"/>
                </a:solidFill>
              </a:rPr>
              <a:t>self</a:t>
            </a:r>
            <a:r>
              <a:t>)</a:t>
            </a:r>
          </a:p>
          <a:p>
            <a:pPr marL="457200" indent="-317500" defTabSz="457200">
              <a:lnSpc>
                <a:spcPts val="18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7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marL="457200" indent="-317500" defTabSz="457200">
              <a:lnSpc>
                <a:spcPts val="18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7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7.委派"/>
          <p:cNvSpPr txBox="1"/>
          <p:nvPr>
            <p:ph type="title"/>
          </p:nvPr>
        </p:nvSpPr>
        <p:spPr>
          <a:xfrm>
            <a:off x="457200" y="268259"/>
            <a:ext cx="8229600" cy="70788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7.委派</a:t>
            </a:r>
          </a:p>
        </p:txBody>
      </p:sp>
      <p:sp>
        <p:nvSpPr>
          <p:cNvPr id="75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53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54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55" name="class DiceGameTracker: DiceGameDelegate {…"/>
          <p:cNvSpPr txBox="1"/>
          <p:nvPr/>
        </p:nvSpPr>
        <p:spPr>
          <a:xfrm>
            <a:off x="764435" y="1131513"/>
            <a:ext cx="5860050" cy="3025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5C269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class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DiceGameTracker</a:t>
            </a:r>
            <a:r>
              <a:rPr>
                <a:solidFill>
                  <a:srgbClr val="333333"/>
                </a:solidFill>
              </a:rPr>
              <a:t>: </a:t>
            </a:r>
            <a:r>
              <a:t>DiceGameDelegate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t>numberOfTurns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1C00CF"/>
                </a:solidFill>
              </a:rPr>
              <a:t>0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func</a:t>
            </a:r>
            <a:r>
              <a:rPr>
                <a:solidFill>
                  <a:srgbClr val="333333"/>
                </a:solidFill>
              </a:rPr>
              <a:t> </a:t>
            </a:r>
            <a:r>
              <a:t>gameDidStart</a:t>
            </a:r>
            <a:r>
              <a:rPr>
                <a:solidFill>
                  <a:srgbClr val="333333"/>
                </a:solidFill>
              </a:rPr>
              <a:t>(</a:t>
            </a:r>
            <a:r>
              <a:rPr>
                <a:solidFill>
                  <a:srgbClr val="AA0D91"/>
                </a:solidFill>
              </a:rPr>
              <a:t>_</a:t>
            </a:r>
            <a:r>
              <a:rPr>
                <a:solidFill>
                  <a:srgbClr val="333333"/>
                </a:solidFill>
              </a:rPr>
              <a:t> </a:t>
            </a:r>
            <a:r>
              <a:t>game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5C2699"/>
                </a:solidFill>
              </a:rPr>
              <a:t>DiceGame</a:t>
            </a:r>
            <a:r>
              <a:rPr>
                <a:solidFill>
                  <a:srgbClr val="333333"/>
                </a:solidFill>
              </a:rPr>
              <a:t>)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    </a:t>
            </a:r>
            <a:r>
              <a:t>numberOfTurns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1C00CF"/>
                </a:solidFill>
              </a:rPr>
              <a:t>0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5C269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    </a:t>
            </a:r>
            <a:r>
              <a:rPr>
                <a:solidFill>
                  <a:srgbClr val="AA0D91"/>
                </a:solidFill>
              </a:rPr>
              <a:t>if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game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AA0D91"/>
                </a:solidFill>
              </a:rPr>
              <a:t>is</a:t>
            </a:r>
            <a:r>
              <a:rPr>
                <a:solidFill>
                  <a:srgbClr val="333333"/>
                </a:solidFill>
              </a:rPr>
              <a:t> </a:t>
            </a:r>
            <a:r>
              <a:t>SnakesAndLadders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    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"Started a new game of Snakes and Ladders"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"The game is using a </a:t>
            </a:r>
            <a:r>
              <a:rPr>
                <a:solidFill>
                  <a:srgbClr val="333333"/>
                </a:solidFill>
              </a:rPr>
              <a:t>\(</a:t>
            </a:r>
            <a:r>
              <a:rPr>
                <a:solidFill>
                  <a:srgbClr val="3F6E74"/>
                </a:solidFill>
              </a:rPr>
              <a:t>game</a:t>
            </a:r>
            <a:r>
              <a:rPr>
                <a:solidFill>
                  <a:srgbClr val="333333"/>
                </a:solidFill>
              </a:rPr>
              <a:t>.</a:t>
            </a:r>
            <a:r>
              <a:rPr>
                <a:solidFill>
                  <a:srgbClr val="3F6E74"/>
                </a:solidFill>
              </a:rPr>
              <a:t>dice</a:t>
            </a:r>
            <a:r>
              <a:rPr>
                <a:solidFill>
                  <a:srgbClr val="333333"/>
                </a:solidFill>
              </a:rPr>
              <a:t>.</a:t>
            </a:r>
            <a:r>
              <a:rPr>
                <a:solidFill>
                  <a:srgbClr val="3F6E74"/>
                </a:solidFill>
              </a:rPr>
              <a:t>sides</a:t>
            </a:r>
            <a:r>
              <a:rPr>
                <a:solidFill>
                  <a:srgbClr val="333333"/>
                </a:solidFill>
              </a:rPr>
              <a:t>)</a:t>
            </a:r>
            <a:r>
              <a:t>-sided dice"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func</a:t>
            </a:r>
            <a:r>
              <a:rPr>
                <a:solidFill>
                  <a:srgbClr val="333333"/>
                </a:solidFill>
              </a:rPr>
              <a:t> </a:t>
            </a:r>
            <a:r>
              <a:t>game</a:t>
            </a:r>
            <a:r>
              <a:rPr>
                <a:solidFill>
                  <a:srgbClr val="333333"/>
                </a:solidFill>
              </a:rPr>
              <a:t>(</a:t>
            </a:r>
            <a:r>
              <a:rPr>
                <a:solidFill>
                  <a:srgbClr val="AA0D91"/>
                </a:solidFill>
              </a:rPr>
              <a:t>_</a:t>
            </a:r>
            <a:r>
              <a:rPr>
                <a:solidFill>
                  <a:srgbClr val="333333"/>
                </a:solidFill>
              </a:rPr>
              <a:t> </a:t>
            </a:r>
            <a:r>
              <a:t>game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5C2699"/>
                </a:solidFill>
              </a:rPr>
              <a:t>DiceGame</a:t>
            </a:r>
            <a:r>
              <a:rPr>
                <a:solidFill>
                  <a:srgbClr val="333333"/>
                </a:solidFill>
              </a:rPr>
              <a:t>, </a:t>
            </a:r>
            <a:r>
              <a:t>didStartNewTurnWithDiceRoll</a:t>
            </a:r>
            <a:r>
              <a:rPr>
                <a:solidFill>
                  <a:srgbClr val="333333"/>
                </a:solidFill>
              </a:rPr>
              <a:t> </a:t>
            </a:r>
            <a:r>
              <a:t>diceRoll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5C2699"/>
                </a:solidFill>
              </a:rPr>
              <a:t>Int</a:t>
            </a:r>
            <a:r>
              <a:rPr>
                <a:solidFill>
                  <a:srgbClr val="333333"/>
                </a:solidFill>
              </a:rPr>
              <a:t>)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    </a:t>
            </a:r>
            <a:r>
              <a:t>numberOfTurns</a:t>
            </a:r>
            <a:r>
              <a:rPr>
                <a:solidFill>
                  <a:srgbClr val="333333"/>
                </a:solidFill>
              </a:rPr>
              <a:t> += </a:t>
            </a:r>
            <a:r>
              <a:rPr>
                <a:solidFill>
                  <a:srgbClr val="1C00CF"/>
                </a:solidFill>
              </a:rPr>
              <a:t>1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t>(</a:t>
            </a:r>
            <a:r>
              <a:rPr>
                <a:solidFill>
                  <a:srgbClr val="C41A16"/>
                </a:solidFill>
              </a:rPr>
              <a:t>"Rolled a </a:t>
            </a:r>
            <a:r>
              <a:t>\(</a:t>
            </a:r>
            <a:r>
              <a:rPr>
                <a:solidFill>
                  <a:srgbClr val="3F6E74"/>
                </a:solidFill>
              </a:rPr>
              <a:t>diceRoll</a:t>
            </a:r>
            <a:r>
              <a:t>)</a:t>
            </a:r>
            <a:r>
              <a:rPr>
                <a:solidFill>
                  <a:srgbClr val="C41A16"/>
                </a:solidFill>
              </a:rPr>
              <a:t>"</a:t>
            </a:r>
            <a:r>
              <a:t>)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func</a:t>
            </a:r>
            <a:r>
              <a:rPr>
                <a:solidFill>
                  <a:srgbClr val="333333"/>
                </a:solidFill>
              </a:rPr>
              <a:t> </a:t>
            </a:r>
            <a:r>
              <a:t>gameDidEnd</a:t>
            </a:r>
            <a:r>
              <a:rPr>
                <a:solidFill>
                  <a:srgbClr val="333333"/>
                </a:solidFill>
              </a:rPr>
              <a:t>(</a:t>
            </a:r>
            <a:r>
              <a:rPr>
                <a:solidFill>
                  <a:srgbClr val="AA0D91"/>
                </a:solidFill>
              </a:rPr>
              <a:t>_</a:t>
            </a:r>
            <a:r>
              <a:rPr>
                <a:solidFill>
                  <a:srgbClr val="333333"/>
                </a:solidFill>
              </a:rPr>
              <a:t> </a:t>
            </a:r>
            <a:r>
              <a:t>game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5C2699"/>
                </a:solidFill>
              </a:rPr>
              <a:t>DiceGame</a:t>
            </a:r>
            <a:r>
              <a:rPr>
                <a:solidFill>
                  <a:srgbClr val="333333"/>
                </a:solidFill>
              </a:rPr>
              <a:t>)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"The game lasted for </a:t>
            </a:r>
            <a:r>
              <a:rPr>
                <a:solidFill>
                  <a:srgbClr val="333333"/>
                </a:solidFill>
              </a:rPr>
              <a:t>\(</a:t>
            </a:r>
            <a:r>
              <a:rPr>
                <a:solidFill>
                  <a:srgbClr val="3F6E74"/>
                </a:solidFill>
              </a:rPr>
              <a:t>numberOfTurns</a:t>
            </a:r>
            <a:r>
              <a:rPr>
                <a:solidFill>
                  <a:srgbClr val="333333"/>
                </a:solidFill>
              </a:rPr>
              <a:t>)</a:t>
            </a:r>
            <a:r>
              <a:t> turns"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7.委派"/>
          <p:cNvSpPr txBox="1"/>
          <p:nvPr>
            <p:ph type="title"/>
          </p:nvPr>
        </p:nvSpPr>
        <p:spPr>
          <a:xfrm>
            <a:off x="457200" y="268259"/>
            <a:ext cx="8229600" cy="70788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7.委派</a:t>
            </a:r>
          </a:p>
        </p:txBody>
      </p:sp>
      <p:sp>
        <p:nvSpPr>
          <p:cNvPr id="75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59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60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61" name="let tracker = DiceGameTracker()…"/>
          <p:cNvSpPr txBox="1"/>
          <p:nvPr/>
        </p:nvSpPr>
        <p:spPr>
          <a:xfrm>
            <a:off x="764435" y="1131513"/>
            <a:ext cx="3925601" cy="2263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8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0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tracker</a:t>
            </a:r>
            <a:r>
              <a:rPr>
                <a:solidFill>
                  <a:srgbClr val="333333"/>
                </a:solidFill>
              </a:rPr>
              <a:t> = </a:t>
            </a:r>
            <a:r>
              <a:t>DiceGameTracker</a:t>
            </a:r>
            <a:r>
              <a:rPr>
                <a:solidFill>
                  <a:srgbClr val="333333"/>
                </a:solidFill>
              </a:rPr>
              <a:t>()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8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0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game</a:t>
            </a:r>
            <a:r>
              <a:rPr>
                <a:solidFill>
                  <a:srgbClr val="333333"/>
                </a:solidFill>
              </a:rPr>
              <a:t> = </a:t>
            </a:r>
            <a:r>
              <a:t>SnakesAndLadders</a:t>
            </a:r>
            <a:r>
              <a:rPr>
                <a:solidFill>
                  <a:srgbClr val="333333"/>
                </a:solidFill>
              </a:rPr>
              <a:t>()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8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0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game</a:t>
            </a:r>
            <a:r>
              <a:rPr>
                <a:solidFill>
                  <a:srgbClr val="333333"/>
                </a:solidFill>
              </a:rPr>
              <a:t>.</a:t>
            </a:r>
            <a:r>
              <a:t>delegate</a:t>
            </a:r>
            <a:r>
              <a:rPr>
                <a:solidFill>
                  <a:srgbClr val="333333"/>
                </a:solidFill>
              </a:rPr>
              <a:t> = </a:t>
            </a:r>
            <a:r>
              <a:t>tracker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8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0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game</a:t>
            </a:r>
            <a:r>
              <a:rPr>
                <a:solidFill>
                  <a:srgbClr val="333333"/>
                </a:solidFill>
              </a:rPr>
              <a:t>.</a:t>
            </a:r>
            <a:r>
              <a:t>play</a:t>
            </a:r>
            <a:r>
              <a:rPr>
                <a:solidFill>
                  <a:srgbClr val="333333"/>
                </a:solidFill>
              </a:rPr>
              <a:t>()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8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0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Started a new game of Snakes and Ladders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8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0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The game is using a 6-sided dice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8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0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Rolled a 3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8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0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Rolled a 5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8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0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Rolled a 4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8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0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Rolled a 5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8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0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The game lasted for 4 turns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8.使用擴充增加協定遵守"/>
          <p:cNvSpPr txBox="1"/>
          <p:nvPr>
            <p:ph type="title"/>
          </p:nvPr>
        </p:nvSpPr>
        <p:spPr>
          <a:xfrm>
            <a:off x="457200" y="268259"/>
            <a:ext cx="8229600" cy="70788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8.使用擴充增加協定遵守</a:t>
            </a:r>
          </a:p>
        </p:txBody>
      </p:sp>
      <p:sp>
        <p:nvSpPr>
          <p:cNvPr id="764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65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66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67" name="protocol TextRepresentable {…"/>
          <p:cNvSpPr txBox="1"/>
          <p:nvPr/>
        </p:nvSpPr>
        <p:spPr>
          <a:xfrm>
            <a:off x="760174" y="1131513"/>
            <a:ext cx="3520360" cy="548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protocol</a:t>
            </a:r>
            <a:r>
              <a:rPr>
                <a:solidFill>
                  <a:srgbClr val="333333"/>
                </a:solidFill>
              </a:rPr>
              <a:t> </a:t>
            </a:r>
            <a:r>
              <a:t>TextRepresentable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t>textualDescription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5C2699"/>
                </a:solidFill>
              </a:rPr>
              <a:t>String</a:t>
            </a:r>
            <a:r>
              <a:rPr>
                <a:solidFill>
                  <a:srgbClr val="333333"/>
                </a:solidFill>
              </a:rPr>
              <a:t> { </a:t>
            </a:r>
            <a:r>
              <a:rPr>
                <a:solidFill>
                  <a:srgbClr val="AA0D91"/>
                </a:solidFill>
              </a:rPr>
              <a:t>get</a:t>
            </a:r>
            <a:r>
              <a:rPr>
                <a:solidFill>
                  <a:srgbClr val="333333"/>
                </a:solidFill>
              </a:rPr>
              <a:t> }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  <p:sp>
        <p:nvSpPr>
          <p:cNvPr id="768" name="extension Dice: TextRepresentable {…"/>
          <p:cNvSpPr txBox="1"/>
          <p:nvPr/>
        </p:nvSpPr>
        <p:spPr>
          <a:xfrm>
            <a:off x="760174" y="1770656"/>
            <a:ext cx="3245103" cy="87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5C269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extension</a:t>
            </a:r>
            <a:r>
              <a:rPr>
                <a:solidFill>
                  <a:srgbClr val="333333"/>
                </a:solidFill>
              </a:rPr>
              <a:t> </a:t>
            </a:r>
            <a:r>
              <a:t>Dice</a:t>
            </a:r>
            <a:r>
              <a:rPr>
                <a:solidFill>
                  <a:srgbClr val="333333"/>
                </a:solidFill>
              </a:rPr>
              <a:t>: </a:t>
            </a:r>
            <a:r>
              <a:t>TextRepresentable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t>textualDescription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5C2699"/>
                </a:solidFill>
              </a:rPr>
              <a:t>String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    </a:t>
            </a:r>
            <a:r>
              <a:rPr>
                <a:solidFill>
                  <a:srgbClr val="AA0D91"/>
                </a:solidFill>
              </a:rPr>
              <a:t>return</a:t>
            </a:r>
            <a:r>
              <a:rPr>
                <a:solidFill>
                  <a:srgbClr val="333333"/>
                </a:solidFill>
              </a:rPr>
              <a:t> </a:t>
            </a:r>
            <a:r>
              <a:t>"A </a:t>
            </a:r>
            <a:r>
              <a:rPr>
                <a:solidFill>
                  <a:srgbClr val="333333"/>
                </a:solidFill>
              </a:rPr>
              <a:t>\(</a:t>
            </a:r>
            <a:r>
              <a:rPr>
                <a:solidFill>
                  <a:srgbClr val="3F6E74"/>
                </a:solidFill>
              </a:rPr>
              <a:t>sides</a:t>
            </a:r>
            <a:r>
              <a:rPr>
                <a:solidFill>
                  <a:srgbClr val="333333"/>
                </a:solidFill>
              </a:rPr>
              <a:t>)</a:t>
            </a:r>
            <a:r>
              <a:t>-sided dice"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  <p:sp>
        <p:nvSpPr>
          <p:cNvPr id="769" name="let d12 = Dice(sides: 12, generator: LinearCongruentialGenerator())…"/>
          <p:cNvSpPr txBox="1"/>
          <p:nvPr/>
        </p:nvSpPr>
        <p:spPr>
          <a:xfrm>
            <a:off x="760174" y="2739998"/>
            <a:ext cx="5240720" cy="548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d12</a:t>
            </a:r>
            <a:r>
              <a:rPr>
                <a:solidFill>
                  <a:srgbClr val="333333"/>
                </a:solidFill>
              </a:rPr>
              <a:t> = </a:t>
            </a:r>
            <a:r>
              <a:t>Dice</a:t>
            </a:r>
            <a:r>
              <a:rPr>
                <a:solidFill>
                  <a:srgbClr val="333333"/>
                </a:solidFill>
              </a:rPr>
              <a:t>(</a:t>
            </a:r>
            <a:r>
              <a:t>sides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1C00CF"/>
                </a:solidFill>
              </a:rPr>
              <a:t>12</a:t>
            </a:r>
            <a:r>
              <a:rPr>
                <a:solidFill>
                  <a:srgbClr val="333333"/>
                </a:solidFill>
              </a:rPr>
              <a:t>, </a:t>
            </a:r>
            <a:r>
              <a:t>generator</a:t>
            </a:r>
            <a:r>
              <a:rPr>
                <a:solidFill>
                  <a:srgbClr val="333333"/>
                </a:solidFill>
              </a:rPr>
              <a:t>: </a:t>
            </a:r>
            <a:r>
              <a:t>LinearCongruentialGenerator</a:t>
            </a:r>
            <a:r>
              <a:rPr>
                <a:solidFill>
                  <a:srgbClr val="333333"/>
                </a:solidFill>
              </a:rPr>
              <a:t>())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d12</a:t>
            </a:r>
            <a:r>
              <a:rPr>
                <a:solidFill>
                  <a:srgbClr val="333333"/>
                </a:solidFill>
              </a:rPr>
              <a:t>.</a:t>
            </a:r>
            <a:r>
              <a:t>textualDescription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Prints "A 12-sided dice"</a:t>
            </a:r>
          </a:p>
        </p:txBody>
      </p:sp>
      <p:sp>
        <p:nvSpPr>
          <p:cNvPr id="770" name="extension SnakesAndLadders: TextRepresentable {…"/>
          <p:cNvSpPr txBox="1"/>
          <p:nvPr/>
        </p:nvSpPr>
        <p:spPr>
          <a:xfrm>
            <a:off x="760174" y="3444007"/>
            <a:ext cx="5653607" cy="1374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5C269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extension</a:t>
            </a:r>
            <a:r>
              <a:rPr>
                <a:solidFill>
                  <a:srgbClr val="333333"/>
                </a:solidFill>
              </a:rPr>
              <a:t> </a:t>
            </a:r>
            <a:r>
              <a:t>SnakesAndLadders</a:t>
            </a:r>
            <a:r>
              <a:rPr>
                <a:solidFill>
                  <a:srgbClr val="333333"/>
                </a:solidFill>
              </a:rPr>
              <a:t>: </a:t>
            </a:r>
            <a:r>
              <a:t>TextRepresentable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t>textualDescription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5C2699"/>
                </a:solidFill>
              </a:rPr>
              <a:t>String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    </a:t>
            </a:r>
            <a:r>
              <a:rPr>
                <a:solidFill>
                  <a:srgbClr val="AA0D91"/>
                </a:solidFill>
              </a:rPr>
              <a:t>return</a:t>
            </a:r>
            <a:r>
              <a:rPr>
                <a:solidFill>
                  <a:srgbClr val="333333"/>
                </a:solidFill>
              </a:rPr>
              <a:t> </a:t>
            </a:r>
            <a:r>
              <a:t>"A game of Snakes and Ladders with </a:t>
            </a:r>
            <a:r>
              <a:rPr>
                <a:solidFill>
                  <a:srgbClr val="333333"/>
                </a:solidFill>
              </a:rPr>
              <a:t>\(</a:t>
            </a:r>
            <a:r>
              <a:rPr>
                <a:solidFill>
                  <a:srgbClr val="3F6E74"/>
                </a:solidFill>
              </a:rPr>
              <a:t>finalSquare</a:t>
            </a:r>
            <a:r>
              <a:rPr>
                <a:solidFill>
                  <a:srgbClr val="333333"/>
                </a:solidFill>
              </a:rPr>
              <a:t>)</a:t>
            </a:r>
            <a:r>
              <a:t> squares"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game</a:t>
            </a:r>
            <a:r>
              <a:rPr>
                <a:solidFill>
                  <a:srgbClr val="333333"/>
                </a:solidFill>
              </a:rPr>
              <a:t>.</a:t>
            </a:r>
            <a:r>
              <a:t>textualDescription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Prints "A game of Snakes and Ladders with 25 squares"</a:t>
            </a:r>
            <a:endParaRPr>
              <a:solidFill>
                <a:srgbClr val="333333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8.使用擴充增加協定遵守"/>
          <p:cNvSpPr txBox="1"/>
          <p:nvPr>
            <p:ph type="title"/>
          </p:nvPr>
        </p:nvSpPr>
        <p:spPr>
          <a:xfrm>
            <a:off x="457200" y="268259"/>
            <a:ext cx="8229600" cy="70788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8.使用擴充增加協定遵守</a:t>
            </a:r>
          </a:p>
        </p:txBody>
      </p:sp>
      <p:sp>
        <p:nvSpPr>
          <p:cNvPr id="773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74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75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76" name="判斷特定情況下才遵守協定"/>
          <p:cNvSpPr txBox="1"/>
          <p:nvPr/>
        </p:nvSpPr>
        <p:spPr>
          <a:xfrm>
            <a:off x="767192" y="1137788"/>
            <a:ext cx="2530509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2" indent="0">
              <a:defRPr b="0" sz="1500"/>
            </a:pPr>
            <a:r>
              <a:t>判斷特定情況下才遵守協定</a:t>
            </a:r>
          </a:p>
        </p:txBody>
      </p:sp>
      <p:sp>
        <p:nvSpPr>
          <p:cNvPr id="777" name="extension Array: TextRepresentable where Element: TextRepresentable {…"/>
          <p:cNvSpPr txBox="1"/>
          <p:nvPr/>
        </p:nvSpPr>
        <p:spPr>
          <a:xfrm>
            <a:off x="754409" y="1610754"/>
            <a:ext cx="5378349" cy="170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5C269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extension</a:t>
            </a:r>
            <a:r>
              <a:rPr>
                <a:solidFill>
                  <a:srgbClr val="333333"/>
                </a:solidFill>
              </a:rPr>
              <a:t> </a:t>
            </a:r>
            <a:r>
              <a:t>Array</a:t>
            </a:r>
            <a:r>
              <a:rPr>
                <a:solidFill>
                  <a:srgbClr val="333333"/>
                </a:solidFill>
              </a:rPr>
              <a:t>: </a:t>
            </a:r>
            <a:r>
              <a:t>TextRepresentable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AA0D91"/>
                </a:solidFill>
              </a:rPr>
              <a:t>where</a:t>
            </a:r>
            <a:r>
              <a:rPr>
                <a:solidFill>
                  <a:srgbClr val="333333"/>
                </a:solidFill>
              </a:rPr>
              <a:t> </a:t>
            </a:r>
            <a:r>
              <a:t>Element</a:t>
            </a:r>
            <a:r>
              <a:rPr>
                <a:solidFill>
                  <a:srgbClr val="333333"/>
                </a:solidFill>
              </a:rPr>
              <a:t>: </a:t>
            </a:r>
            <a:r>
              <a:t>TextRepresentable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t>textualDescription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5C2699"/>
                </a:solidFill>
              </a:rPr>
              <a:t>String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    </a:t>
            </a: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itemsAsText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AA0D91"/>
                </a:solidFill>
              </a:rPr>
              <a:t>self</a:t>
            </a:r>
            <a:r>
              <a:rPr>
                <a:solidFill>
                  <a:srgbClr val="333333"/>
                </a:solidFill>
              </a:rPr>
              <a:t>.</a:t>
            </a:r>
            <a:r>
              <a:t>map</a:t>
            </a:r>
            <a:r>
              <a:rPr>
                <a:solidFill>
                  <a:srgbClr val="333333"/>
                </a:solidFill>
              </a:rPr>
              <a:t> { </a:t>
            </a:r>
            <a:r>
              <a:t>$0</a:t>
            </a:r>
            <a:r>
              <a:rPr>
                <a:solidFill>
                  <a:srgbClr val="333333"/>
                </a:solidFill>
              </a:rPr>
              <a:t>.</a:t>
            </a:r>
            <a:r>
              <a:t>textualDescription</a:t>
            </a:r>
            <a:r>
              <a:rPr>
                <a:solidFill>
                  <a:srgbClr val="333333"/>
                </a:solidFill>
              </a:rPr>
              <a:t> }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AA0D91"/>
                </a:solidFill>
              </a:rPr>
              <a:t>return</a:t>
            </a:r>
            <a:r>
              <a:t> </a:t>
            </a:r>
            <a:r>
              <a:rPr>
                <a:solidFill>
                  <a:srgbClr val="C41A16"/>
                </a:solidFill>
              </a:rPr>
              <a:t>"["</a:t>
            </a:r>
            <a:r>
              <a:t> + </a:t>
            </a:r>
            <a:r>
              <a:rPr>
                <a:solidFill>
                  <a:srgbClr val="3F6E74"/>
                </a:solidFill>
              </a:rPr>
              <a:t>itemsAsText</a:t>
            </a:r>
            <a:r>
              <a:t>.</a:t>
            </a:r>
            <a:r>
              <a:rPr>
                <a:solidFill>
                  <a:srgbClr val="3F6E74"/>
                </a:solidFill>
              </a:rPr>
              <a:t>joined</a:t>
            </a:r>
            <a:r>
              <a:t>(</a:t>
            </a:r>
            <a:r>
              <a:rPr>
                <a:solidFill>
                  <a:srgbClr val="3F6E74"/>
                </a:solidFill>
              </a:rPr>
              <a:t>separator</a:t>
            </a:r>
            <a:r>
              <a:t>: </a:t>
            </a:r>
            <a:r>
              <a:rPr>
                <a:solidFill>
                  <a:srgbClr val="C41A16"/>
                </a:solidFill>
              </a:rPr>
              <a:t>", "</a:t>
            </a:r>
            <a:r>
              <a:t>) + </a:t>
            </a:r>
            <a:r>
              <a:rPr>
                <a:solidFill>
                  <a:srgbClr val="C41A16"/>
                </a:solidFill>
              </a:rPr>
              <a:t>"]"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AA0D9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myDice</a:t>
            </a:r>
            <a:r>
              <a:rPr>
                <a:solidFill>
                  <a:srgbClr val="333333"/>
                </a:solidFill>
              </a:rPr>
              <a:t> = [</a:t>
            </a:r>
            <a:r>
              <a:rPr>
                <a:solidFill>
                  <a:srgbClr val="3F6E74"/>
                </a:solidFill>
              </a:rPr>
              <a:t>d6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3F6E74"/>
                </a:solidFill>
              </a:rPr>
              <a:t>d12</a:t>
            </a:r>
            <a:r>
              <a:rPr>
                <a:solidFill>
                  <a:srgbClr val="333333"/>
                </a:solidFill>
              </a:rPr>
              <a:t>]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myDice</a:t>
            </a:r>
            <a:r>
              <a:rPr>
                <a:solidFill>
                  <a:srgbClr val="333333"/>
                </a:solidFill>
              </a:rPr>
              <a:t>.</a:t>
            </a:r>
            <a:r>
              <a:t>textualDescription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Prints "[A 6-sided dice, A 12-sided dice]"</a:t>
            </a:r>
            <a:endParaRPr>
              <a:solidFill>
                <a:srgbClr val="333333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8.使用擴充增加協定遵守"/>
          <p:cNvSpPr txBox="1"/>
          <p:nvPr>
            <p:ph type="title"/>
          </p:nvPr>
        </p:nvSpPr>
        <p:spPr>
          <a:xfrm>
            <a:off x="457200" y="268259"/>
            <a:ext cx="8229600" cy="70788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8.使用擴充增加協定遵守</a:t>
            </a:r>
          </a:p>
        </p:txBody>
      </p:sp>
      <p:sp>
        <p:nvSpPr>
          <p:cNvPr id="78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81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82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83" name="使用擴充定義採納協定"/>
          <p:cNvSpPr txBox="1"/>
          <p:nvPr/>
        </p:nvSpPr>
        <p:spPr>
          <a:xfrm>
            <a:off x="767192" y="1137788"/>
            <a:ext cx="2149509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2" indent="0">
              <a:defRPr b="0" sz="1500"/>
            </a:pPr>
            <a:r>
              <a:t>使用擴充定義採納協定</a:t>
            </a:r>
          </a:p>
        </p:txBody>
      </p:sp>
      <p:sp>
        <p:nvSpPr>
          <p:cNvPr id="784" name="struct Hamster {…"/>
          <p:cNvSpPr txBox="1"/>
          <p:nvPr/>
        </p:nvSpPr>
        <p:spPr>
          <a:xfrm>
            <a:off x="754409" y="1610754"/>
            <a:ext cx="3382732" cy="1209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AA0D91"/>
              </a:buClr>
              <a:buSzPct val="100000"/>
              <a:buFont typeface="Menlo"/>
              <a:buChar char="•"/>
              <a:defRPr b="0" sz="900">
                <a:solidFill>
                  <a:srgbClr val="AA0D9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struct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Hamster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AA0D91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var</a:t>
            </a:r>
            <a:r>
              <a:t> </a:t>
            </a:r>
            <a:r>
              <a:rPr>
                <a:solidFill>
                  <a:srgbClr val="3F6E74"/>
                </a:solidFill>
              </a:rPr>
              <a:t>name</a:t>
            </a:r>
            <a:r>
              <a:t>: </a:t>
            </a:r>
            <a:r>
              <a:rPr>
                <a:solidFill>
                  <a:srgbClr val="5C2699"/>
                </a:solidFill>
              </a:rPr>
              <a:t>String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AA0D91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t>textualDescription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5C2699"/>
                </a:solidFill>
              </a:rPr>
              <a:t>String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AA0D91"/>
              </a:buClr>
              <a:buSzPct val="100000"/>
              <a:buFont typeface="Menlo"/>
              <a:buChar char="•"/>
              <a:defRPr b="0" sz="90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    </a:t>
            </a:r>
            <a:r>
              <a:rPr>
                <a:solidFill>
                  <a:srgbClr val="AA0D91"/>
                </a:solidFill>
              </a:rPr>
              <a:t>return</a:t>
            </a:r>
            <a:r>
              <a:rPr>
                <a:solidFill>
                  <a:srgbClr val="333333"/>
                </a:solidFill>
              </a:rPr>
              <a:t> </a:t>
            </a:r>
            <a:r>
              <a:t>"A hamster named </a:t>
            </a:r>
            <a:r>
              <a:rPr>
                <a:solidFill>
                  <a:srgbClr val="333333"/>
                </a:solidFill>
              </a:rPr>
              <a:t>\(</a:t>
            </a:r>
            <a:r>
              <a:rPr>
                <a:solidFill>
                  <a:srgbClr val="3F6E74"/>
                </a:solidFill>
              </a:rPr>
              <a:t>name</a:t>
            </a:r>
            <a:r>
              <a:rPr>
                <a:solidFill>
                  <a:srgbClr val="333333"/>
                </a:solidFill>
              </a:rPr>
              <a:t>)</a:t>
            </a:r>
            <a:r>
              <a:t>"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AA0D91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AA0D91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AA0D91"/>
              </a:buClr>
              <a:buSzPct val="100000"/>
              <a:buFont typeface="Menlo"/>
              <a:buChar char="•"/>
              <a:defRPr b="0" sz="900">
                <a:solidFill>
                  <a:srgbClr val="5C269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extension</a:t>
            </a:r>
            <a:r>
              <a:rPr>
                <a:solidFill>
                  <a:srgbClr val="333333"/>
                </a:solidFill>
              </a:rPr>
              <a:t> </a:t>
            </a:r>
            <a:r>
              <a:t>Hamster</a:t>
            </a:r>
            <a:r>
              <a:rPr>
                <a:solidFill>
                  <a:srgbClr val="333333"/>
                </a:solidFill>
              </a:rPr>
              <a:t>: </a:t>
            </a:r>
            <a:r>
              <a:t>TextRepresentable</a:t>
            </a:r>
            <a:r>
              <a:rPr>
                <a:solidFill>
                  <a:srgbClr val="333333"/>
                </a:solidFill>
              </a:rPr>
              <a:t> {}</a:t>
            </a:r>
          </a:p>
        </p:txBody>
      </p:sp>
      <p:sp>
        <p:nvSpPr>
          <p:cNvPr id="785" name="let simonTheHamster = Hamster(name: &quot;Simon&quot;)…"/>
          <p:cNvSpPr txBox="1"/>
          <p:nvPr/>
        </p:nvSpPr>
        <p:spPr>
          <a:xfrm>
            <a:off x="758670" y="3208610"/>
            <a:ext cx="5240720" cy="713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simonTheHamster</a:t>
            </a:r>
            <a:r>
              <a:rPr>
                <a:solidFill>
                  <a:srgbClr val="333333"/>
                </a:solidFill>
              </a:rPr>
              <a:t> = </a:t>
            </a:r>
            <a:r>
              <a:t>Hamster</a:t>
            </a:r>
            <a:r>
              <a:rPr>
                <a:solidFill>
                  <a:srgbClr val="333333"/>
                </a:solidFill>
              </a:rPr>
              <a:t>(</a:t>
            </a:r>
            <a:r>
              <a:t>name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C41A16"/>
                </a:solidFill>
              </a:rPr>
              <a:t>"Simon"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somethingTextRepresentable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5C2699"/>
                </a:solidFill>
              </a:rPr>
              <a:t>TextRepresentable</a:t>
            </a:r>
            <a:r>
              <a:rPr>
                <a:solidFill>
                  <a:srgbClr val="333333"/>
                </a:solidFill>
              </a:rPr>
              <a:t> = </a:t>
            </a:r>
            <a:r>
              <a:t>simonTheHamster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somethingTextRepresentable</a:t>
            </a:r>
            <a:r>
              <a:rPr>
                <a:solidFill>
                  <a:srgbClr val="333333"/>
                </a:solidFill>
              </a:rPr>
              <a:t>.</a:t>
            </a:r>
            <a:r>
              <a:t>textualDescription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Prints "A hamster named Simon"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9.使用協定當元素的集合物件"/>
          <p:cNvSpPr txBox="1"/>
          <p:nvPr>
            <p:ph type="title"/>
          </p:nvPr>
        </p:nvSpPr>
        <p:spPr>
          <a:xfrm>
            <a:off x="457200" y="268259"/>
            <a:ext cx="8229600" cy="70788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9.使用協定當元素的集合物件</a:t>
            </a:r>
          </a:p>
        </p:txBody>
      </p:sp>
      <p:sp>
        <p:nvSpPr>
          <p:cNvPr id="78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89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90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91" name="使用擴充定義採納協定"/>
          <p:cNvSpPr txBox="1"/>
          <p:nvPr/>
        </p:nvSpPr>
        <p:spPr>
          <a:xfrm>
            <a:off x="767192" y="1137788"/>
            <a:ext cx="2149509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2" indent="0">
              <a:defRPr b="0" sz="1500"/>
            </a:pPr>
            <a:r>
              <a:t>使用擴充定義採納協定</a:t>
            </a:r>
          </a:p>
        </p:txBody>
      </p:sp>
      <p:sp>
        <p:nvSpPr>
          <p:cNvPr id="792" name="let things: [TextRepresentable] = [game, d12, simonTheHamster]"/>
          <p:cNvSpPr txBox="1"/>
          <p:nvPr/>
        </p:nvSpPr>
        <p:spPr>
          <a:xfrm>
            <a:off x="767192" y="1563883"/>
            <a:ext cx="4370634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lnSpc>
                <a:spcPts val="2300"/>
              </a:lnSpc>
              <a:spcBef>
                <a:spcPts val="0"/>
              </a:spcBef>
              <a:defRPr b="0" sz="900">
                <a:solidFill>
                  <a:srgbClr val="5C269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things</a:t>
            </a:r>
            <a:r>
              <a:rPr>
                <a:solidFill>
                  <a:srgbClr val="333333"/>
                </a:solidFill>
              </a:rPr>
              <a:t>: [</a:t>
            </a:r>
            <a:r>
              <a:t>TextRepresentable</a:t>
            </a:r>
            <a:r>
              <a:rPr>
                <a:solidFill>
                  <a:srgbClr val="333333"/>
                </a:solidFill>
              </a:rPr>
              <a:t>] = [</a:t>
            </a:r>
            <a:r>
              <a:rPr>
                <a:solidFill>
                  <a:srgbClr val="3F6E74"/>
                </a:solidFill>
              </a:rPr>
              <a:t>game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3F6E74"/>
                </a:solidFill>
              </a:rPr>
              <a:t>d12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3F6E74"/>
                </a:solidFill>
              </a:rPr>
              <a:t>simonTheHamster</a:t>
            </a:r>
            <a:r>
              <a:rPr>
                <a:solidFill>
                  <a:srgbClr val="333333"/>
                </a:solidFill>
              </a:rPr>
              <a:t>]</a:t>
            </a:r>
          </a:p>
        </p:txBody>
      </p:sp>
      <p:sp>
        <p:nvSpPr>
          <p:cNvPr id="793" name="for thing in things {…"/>
          <p:cNvSpPr txBox="1"/>
          <p:nvPr/>
        </p:nvSpPr>
        <p:spPr>
          <a:xfrm>
            <a:off x="762931" y="1967229"/>
            <a:ext cx="3864432" cy="1209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AA0D9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for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thing</a:t>
            </a:r>
            <a:r>
              <a:rPr>
                <a:solidFill>
                  <a:srgbClr val="333333"/>
                </a:solidFill>
              </a:rPr>
              <a:t> </a:t>
            </a:r>
            <a:r>
              <a:t>in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things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thing</a:t>
            </a:r>
            <a:r>
              <a:rPr>
                <a:solidFill>
                  <a:srgbClr val="333333"/>
                </a:solidFill>
              </a:rPr>
              <a:t>.</a:t>
            </a:r>
            <a:r>
              <a:t>textualDescription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A game of Snakes and Ladders with 25 squares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A 12-sided dice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A hamster named Simon</a:t>
            </a:r>
            <a:endParaRPr>
              <a:solidFill>
                <a:srgbClr val="333333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10.協定的繼承"/>
          <p:cNvSpPr txBox="1"/>
          <p:nvPr>
            <p:ph type="title"/>
          </p:nvPr>
        </p:nvSpPr>
        <p:spPr>
          <a:xfrm>
            <a:off x="457200" y="268259"/>
            <a:ext cx="8229600" cy="70788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10.協定的繼承</a:t>
            </a:r>
          </a:p>
        </p:txBody>
      </p:sp>
      <p:sp>
        <p:nvSpPr>
          <p:cNvPr id="796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97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98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99" name="protocol InheritingProtocol: SomeProtocol, AnotherProtocol {…"/>
          <p:cNvSpPr txBox="1"/>
          <p:nvPr/>
        </p:nvSpPr>
        <p:spPr>
          <a:xfrm>
            <a:off x="762931" y="1132083"/>
            <a:ext cx="429261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19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8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protocol</a:t>
            </a:r>
            <a:r>
              <a:rPr>
                <a:solidFill>
                  <a:srgbClr val="333333"/>
                </a:solidFill>
              </a:rPr>
              <a:t> </a:t>
            </a:r>
            <a:r>
              <a:t>InheritingProtocol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5C2699"/>
                </a:solidFill>
              </a:rPr>
              <a:t>SomeProtocol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5C2699"/>
                </a:solidFill>
              </a:rPr>
              <a:t>AnotherProtocol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19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8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// protocol definition goes here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19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  <p:sp>
        <p:nvSpPr>
          <p:cNvPr id="800" name="protocol PrettyTextRepresentable: TextRepresentable {…"/>
          <p:cNvSpPr txBox="1"/>
          <p:nvPr/>
        </p:nvSpPr>
        <p:spPr>
          <a:xfrm>
            <a:off x="758670" y="1836661"/>
            <a:ext cx="3864432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19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8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protocol</a:t>
            </a:r>
            <a:r>
              <a:rPr>
                <a:solidFill>
                  <a:srgbClr val="333333"/>
                </a:solidFill>
              </a:rPr>
              <a:t> </a:t>
            </a:r>
            <a:r>
              <a:t>PrettyTextRepresentable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5C2699"/>
                </a:solidFill>
              </a:rPr>
              <a:t>TextRepresentable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19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8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t>prettyTextualDescription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5C2699"/>
                </a:solidFill>
              </a:rPr>
              <a:t>String</a:t>
            </a:r>
            <a:r>
              <a:rPr>
                <a:solidFill>
                  <a:srgbClr val="333333"/>
                </a:solidFill>
              </a:rPr>
              <a:t> { </a:t>
            </a:r>
            <a:r>
              <a:rPr>
                <a:solidFill>
                  <a:srgbClr val="AA0D91"/>
                </a:solidFill>
              </a:rPr>
              <a:t>get</a:t>
            </a:r>
            <a:r>
              <a:rPr>
                <a:solidFill>
                  <a:srgbClr val="333333"/>
                </a:solidFill>
              </a:rPr>
              <a:t> }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19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  <p:sp>
        <p:nvSpPr>
          <p:cNvPr id="801" name="extension SnakesAndLadders: PrettyTextRepresentable {…"/>
          <p:cNvSpPr txBox="1"/>
          <p:nvPr/>
        </p:nvSpPr>
        <p:spPr>
          <a:xfrm>
            <a:off x="758670" y="2541240"/>
            <a:ext cx="3864432" cy="2237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19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800">
                <a:solidFill>
                  <a:srgbClr val="5C269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extension</a:t>
            </a:r>
            <a:r>
              <a:rPr>
                <a:solidFill>
                  <a:srgbClr val="333333"/>
                </a:solidFill>
              </a:rPr>
              <a:t> </a:t>
            </a:r>
            <a:r>
              <a:t>SnakesAndLadders</a:t>
            </a:r>
            <a:r>
              <a:rPr>
                <a:solidFill>
                  <a:srgbClr val="333333"/>
                </a:solidFill>
              </a:rPr>
              <a:t>: </a:t>
            </a:r>
            <a:r>
              <a:t>PrettyTextRepresentable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19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8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t>prettyTextualDescription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5C2699"/>
                </a:solidFill>
              </a:rPr>
              <a:t>String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19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8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    </a:t>
            </a: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t>output</a:t>
            </a:r>
            <a:r>
              <a:rPr>
                <a:solidFill>
                  <a:srgbClr val="333333"/>
                </a:solidFill>
              </a:rPr>
              <a:t> = </a:t>
            </a:r>
            <a:r>
              <a:t>textualDescription</a:t>
            </a:r>
            <a:r>
              <a:rPr>
                <a:solidFill>
                  <a:srgbClr val="333333"/>
                </a:solidFill>
              </a:rPr>
              <a:t> + </a:t>
            </a:r>
            <a:r>
              <a:rPr>
                <a:solidFill>
                  <a:srgbClr val="C41A16"/>
                </a:solidFill>
              </a:rPr>
              <a:t>":\n"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19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AA0D91"/>
                </a:solidFill>
              </a:rPr>
              <a:t>for</a:t>
            </a:r>
            <a:r>
              <a:t> </a:t>
            </a:r>
            <a:r>
              <a:rPr>
                <a:solidFill>
                  <a:srgbClr val="3F6E74"/>
                </a:solidFill>
              </a:rPr>
              <a:t>index</a:t>
            </a:r>
            <a:r>
              <a:t> </a:t>
            </a:r>
            <a:r>
              <a:rPr>
                <a:solidFill>
                  <a:srgbClr val="AA0D91"/>
                </a:solidFill>
              </a:rPr>
              <a:t>in</a:t>
            </a:r>
            <a:r>
              <a:t> </a:t>
            </a:r>
            <a:r>
              <a:rPr>
                <a:solidFill>
                  <a:srgbClr val="1C00CF"/>
                </a:solidFill>
              </a:rPr>
              <a:t>1</a:t>
            </a:r>
            <a:r>
              <a:t>...</a:t>
            </a:r>
            <a:r>
              <a:rPr>
                <a:solidFill>
                  <a:srgbClr val="3F6E74"/>
                </a:solidFill>
              </a:rPr>
              <a:t>finalSquare</a:t>
            </a:r>
            <a:r>
              <a:t> {</a:t>
            </a:r>
          </a:p>
          <a:p>
            <a:pPr marL="457200" indent="-317500" defTabSz="457200">
              <a:lnSpc>
                <a:spcPts val="19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</a:t>
            </a:r>
            <a:r>
              <a:rPr>
                <a:solidFill>
                  <a:srgbClr val="AA0D91"/>
                </a:solidFill>
              </a:rPr>
              <a:t>switch</a:t>
            </a:r>
            <a:r>
              <a:t> </a:t>
            </a:r>
            <a:r>
              <a:rPr>
                <a:solidFill>
                  <a:srgbClr val="3F6E74"/>
                </a:solidFill>
              </a:rPr>
              <a:t>board</a:t>
            </a:r>
            <a:r>
              <a:t>[</a:t>
            </a:r>
            <a:r>
              <a:rPr>
                <a:solidFill>
                  <a:srgbClr val="3F6E74"/>
                </a:solidFill>
              </a:rPr>
              <a:t>index</a:t>
            </a:r>
            <a:r>
              <a:t>] {</a:t>
            </a:r>
          </a:p>
          <a:p>
            <a:pPr marL="457200" indent="-317500" defTabSz="457200">
              <a:lnSpc>
                <a:spcPts val="19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</a:t>
            </a:r>
            <a:r>
              <a:rPr>
                <a:solidFill>
                  <a:srgbClr val="AA0D91"/>
                </a:solidFill>
              </a:rPr>
              <a:t>case</a:t>
            </a:r>
            <a:r>
              <a:t> </a:t>
            </a:r>
            <a:r>
              <a:rPr>
                <a:solidFill>
                  <a:srgbClr val="AA0D91"/>
                </a:solidFill>
              </a:rPr>
              <a:t>let</a:t>
            </a:r>
            <a:r>
              <a:t> </a:t>
            </a:r>
            <a:r>
              <a:rPr>
                <a:solidFill>
                  <a:srgbClr val="3F6E74"/>
                </a:solidFill>
              </a:rPr>
              <a:t>ladder</a:t>
            </a:r>
            <a:r>
              <a:t> </a:t>
            </a:r>
            <a:r>
              <a:rPr>
                <a:solidFill>
                  <a:srgbClr val="AA0D91"/>
                </a:solidFill>
              </a:rPr>
              <a:t>where</a:t>
            </a:r>
            <a:r>
              <a:t> </a:t>
            </a:r>
            <a:r>
              <a:rPr>
                <a:solidFill>
                  <a:srgbClr val="3F6E74"/>
                </a:solidFill>
              </a:rPr>
              <a:t>ladder</a:t>
            </a:r>
            <a:r>
              <a:t> &gt; </a:t>
            </a:r>
            <a:r>
              <a:rPr>
                <a:solidFill>
                  <a:srgbClr val="1C00CF"/>
                </a:solidFill>
              </a:rPr>
              <a:t>0</a:t>
            </a:r>
            <a:r>
              <a:t>:</a:t>
            </a:r>
          </a:p>
          <a:p>
            <a:pPr marL="457200" indent="-317500" defTabSz="457200">
              <a:lnSpc>
                <a:spcPts val="19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    </a:t>
            </a:r>
            <a:r>
              <a:rPr>
                <a:solidFill>
                  <a:srgbClr val="3F6E74"/>
                </a:solidFill>
              </a:rPr>
              <a:t>output</a:t>
            </a:r>
            <a:r>
              <a:t> += </a:t>
            </a:r>
            <a:r>
              <a:rPr>
                <a:solidFill>
                  <a:srgbClr val="C41A16"/>
                </a:solidFill>
              </a:rPr>
              <a:t>"▲ "</a:t>
            </a:r>
          </a:p>
          <a:p>
            <a:pPr marL="457200" indent="-317500" defTabSz="457200">
              <a:lnSpc>
                <a:spcPts val="19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</a:t>
            </a:r>
            <a:r>
              <a:rPr>
                <a:solidFill>
                  <a:srgbClr val="AA0D91"/>
                </a:solidFill>
              </a:rPr>
              <a:t>case</a:t>
            </a:r>
            <a:r>
              <a:t> </a:t>
            </a:r>
            <a:r>
              <a:rPr>
                <a:solidFill>
                  <a:srgbClr val="AA0D91"/>
                </a:solidFill>
              </a:rPr>
              <a:t>let</a:t>
            </a:r>
            <a:r>
              <a:t> </a:t>
            </a:r>
            <a:r>
              <a:rPr>
                <a:solidFill>
                  <a:srgbClr val="3F6E74"/>
                </a:solidFill>
              </a:rPr>
              <a:t>snake</a:t>
            </a:r>
            <a:r>
              <a:t> </a:t>
            </a:r>
            <a:r>
              <a:rPr>
                <a:solidFill>
                  <a:srgbClr val="AA0D91"/>
                </a:solidFill>
              </a:rPr>
              <a:t>where</a:t>
            </a:r>
            <a:r>
              <a:t> </a:t>
            </a:r>
            <a:r>
              <a:rPr>
                <a:solidFill>
                  <a:srgbClr val="3F6E74"/>
                </a:solidFill>
              </a:rPr>
              <a:t>snake</a:t>
            </a:r>
            <a:r>
              <a:t> &lt; </a:t>
            </a:r>
            <a:r>
              <a:rPr>
                <a:solidFill>
                  <a:srgbClr val="1C00CF"/>
                </a:solidFill>
              </a:rPr>
              <a:t>0</a:t>
            </a:r>
            <a:r>
              <a:t>:</a:t>
            </a:r>
          </a:p>
          <a:p>
            <a:pPr marL="457200" indent="-317500" defTabSz="457200">
              <a:lnSpc>
                <a:spcPts val="19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    </a:t>
            </a:r>
            <a:r>
              <a:rPr>
                <a:solidFill>
                  <a:srgbClr val="3F6E74"/>
                </a:solidFill>
              </a:rPr>
              <a:t>output</a:t>
            </a:r>
            <a:r>
              <a:t> += </a:t>
            </a:r>
            <a:r>
              <a:rPr>
                <a:solidFill>
                  <a:srgbClr val="C41A16"/>
                </a:solidFill>
              </a:rPr>
              <a:t>"▼ "</a:t>
            </a:r>
          </a:p>
          <a:p>
            <a:pPr marL="457200" indent="-317500" defTabSz="457200">
              <a:lnSpc>
                <a:spcPts val="19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</a:t>
            </a:r>
            <a:r>
              <a:rPr>
                <a:solidFill>
                  <a:srgbClr val="AA0D91"/>
                </a:solidFill>
              </a:rPr>
              <a:t>default</a:t>
            </a:r>
            <a:r>
              <a:t>:</a:t>
            </a:r>
          </a:p>
          <a:p>
            <a:pPr marL="457200" indent="-317500" defTabSz="457200">
              <a:lnSpc>
                <a:spcPts val="19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    </a:t>
            </a:r>
            <a:r>
              <a:rPr>
                <a:solidFill>
                  <a:srgbClr val="3F6E74"/>
                </a:solidFill>
              </a:rPr>
              <a:t>output</a:t>
            </a:r>
            <a:r>
              <a:t> += </a:t>
            </a:r>
            <a:r>
              <a:rPr>
                <a:solidFill>
                  <a:srgbClr val="C41A16"/>
                </a:solidFill>
              </a:rPr>
              <a:t>"○ "</a:t>
            </a:r>
          </a:p>
          <a:p>
            <a:pPr marL="457200" indent="-317500" defTabSz="457200">
              <a:lnSpc>
                <a:spcPts val="19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}</a:t>
            </a:r>
          </a:p>
          <a:p>
            <a:pPr marL="457200" indent="-317500" defTabSz="457200">
              <a:lnSpc>
                <a:spcPts val="19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}</a:t>
            </a:r>
          </a:p>
          <a:p>
            <a:pPr marL="457200" indent="-317500" defTabSz="457200">
              <a:lnSpc>
                <a:spcPts val="19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AA0D91"/>
                </a:solidFill>
              </a:rPr>
              <a:t>return</a:t>
            </a:r>
            <a:r>
              <a:t> </a:t>
            </a:r>
            <a:r>
              <a:rPr>
                <a:solidFill>
                  <a:srgbClr val="3F6E74"/>
                </a:solidFill>
              </a:rPr>
              <a:t>output</a:t>
            </a:r>
          </a:p>
          <a:p>
            <a:pPr marL="457200" indent="-317500" defTabSz="457200">
              <a:lnSpc>
                <a:spcPts val="19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marL="457200" indent="-317500" defTabSz="457200">
              <a:lnSpc>
                <a:spcPts val="19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  <p:sp>
        <p:nvSpPr>
          <p:cNvPr id="802" name="print(game.prettyTextualDescription)…"/>
          <p:cNvSpPr txBox="1"/>
          <p:nvPr/>
        </p:nvSpPr>
        <p:spPr>
          <a:xfrm>
            <a:off x="4704310" y="3950015"/>
            <a:ext cx="4208505" cy="713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game</a:t>
            </a:r>
            <a:r>
              <a:rPr>
                <a:solidFill>
                  <a:srgbClr val="333333"/>
                </a:solidFill>
              </a:rPr>
              <a:t>.</a:t>
            </a:r>
            <a:r>
              <a:t>prettyTextualDescription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A game of Snakes and Ladders with 25 squares: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○ ○ ▲ ○ ○ ▲ ○ ○ ▲ ▲ ○ ○ ○ ▼ ○ ○ ○ ○ ▼ ○ ○ ▼ ○ ▼ ○</a:t>
            </a:r>
            <a:endParaRPr>
              <a:solidFill>
                <a:srgbClr val="333333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標題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100"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本堂教學重點</a:t>
            </a:r>
          </a:p>
        </p:txBody>
      </p:sp>
      <p:sp>
        <p:nvSpPr>
          <p:cNvPr id="673" name="投影片編號版面配置區 2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674" name="圖片版面配置區 32" descr="圖片版面配置區 32"/>
          <p:cNvPicPr>
            <a:picLocks noChangeAspect="1"/>
          </p:cNvPicPr>
          <p:nvPr>
            <p:ph type="pic" idx="13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675" name="圖片版面配置區 33" descr="圖片版面配置區 33"/>
          <p:cNvPicPr>
            <a:picLocks noChangeAspect="1"/>
          </p:cNvPicPr>
          <p:nvPr>
            <p:ph type="pic" idx="14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676" name="內容版面配置區 5"/>
          <p:cNvSpPr txBox="1"/>
          <p:nvPr/>
        </p:nvSpPr>
        <p:spPr>
          <a:xfrm>
            <a:off x="1303107" y="1325841"/>
            <a:ext cx="3337233" cy="3253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1" marL="733425" indent="-342900">
              <a:buClr>
                <a:schemeClr val="accent5"/>
              </a:buClr>
              <a:buSzPct val="100000"/>
              <a:buAutoNum type="arabicPeriod" startAt="1"/>
            </a:pPr>
            <a:r>
              <a:t>協定的語法</a:t>
            </a:r>
          </a:p>
          <a:p>
            <a:pPr lvl="1" marL="733425" indent="-342900">
              <a:buClr>
                <a:schemeClr val="accent5"/>
              </a:buClr>
              <a:buSzPct val="100000"/>
              <a:buAutoNum type="arabicPeriod" startAt="1"/>
            </a:pPr>
            <a:r>
              <a:t>屬性需求</a:t>
            </a:r>
          </a:p>
          <a:p>
            <a:pPr lvl="1" marL="733425" indent="-342900">
              <a:buClr>
                <a:schemeClr val="accent5"/>
              </a:buClr>
              <a:buSzPct val="100000"/>
              <a:buAutoNum type="arabicPeriod" startAt="1"/>
            </a:pPr>
            <a:r>
              <a:t>方法需求</a:t>
            </a:r>
          </a:p>
          <a:p>
            <a:pPr lvl="1" marL="733425" indent="-342900">
              <a:buClr>
                <a:schemeClr val="accent5"/>
              </a:buClr>
              <a:buSzPct val="100000"/>
              <a:buAutoNum type="arabicPeriod" startAt="1"/>
            </a:pPr>
            <a:r>
              <a:t>可修改方法需求</a:t>
            </a:r>
          </a:p>
          <a:p>
            <a:pPr lvl="1" marL="733425" indent="-342900">
              <a:buClr>
                <a:schemeClr val="accent5"/>
              </a:buClr>
              <a:buSzPct val="100000"/>
              <a:buAutoNum type="arabicPeriod" startAt="1"/>
            </a:pPr>
            <a:r>
              <a:t>初始化需求</a:t>
            </a:r>
          </a:p>
          <a:p>
            <a:pPr lvl="2" marL="902368" indent="-140368">
              <a:buSzPct val="100000"/>
              <a:buChar char="•"/>
              <a:defRPr b="0"/>
            </a:pPr>
            <a:r>
              <a:t>類別實作初始化需求</a:t>
            </a:r>
          </a:p>
          <a:p>
            <a:pPr lvl="1" marL="733425" indent="-342900">
              <a:buClr>
                <a:schemeClr val="accent5"/>
              </a:buClr>
              <a:buSzPct val="100000"/>
              <a:buAutoNum type="arabicPeriod" startAt="1"/>
            </a:pPr>
            <a:r>
              <a:t>協定可當作類型</a:t>
            </a:r>
          </a:p>
          <a:p>
            <a:pPr lvl="1" marL="733425" indent="-342900">
              <a:buClr>
                <a:schemeClr val="accent5"/>
              </a:buClr>
              <a:buSzPct val="100000"/>
              <a:buAutoNum type="arabicPeriod" startAt="1"/>
            </a:pPr>
            <a:r>
              <a:t>委派</a:t>
            </a:r>
          </a:p>
        </p:txBody>
      </p:sp>
      <p:sp>
        <p:nvSpPr>
          <p:cNvPr id="677" name="內容版面配置區 5"/>
          <p:cNvSpPr txBox="1"/>
          <p:nvPr/>
        </p:nvSpPr>
        <p:spPr>
          <a:xfrm>
            <a:off x="4626649" y="1325841"/>
            <a:ext cx="3337232" cy="3660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1" marL="733425" indent="-342900">
              <a:buClr>
                <a:schemeClr val="accent5"/>
              </a:buClr>
              <a:buSzPct val="100000"/>
              <a:buAutoNum type="arabicPeriod" startAt="8"/>
            </a:pPr>
            <a:r>
              <a:t>使用擴充增加協定遵守</a:t>
            </a:r>
          </a:p>
          <a:p>
            <a:pPr lvl="2" marL="902368" indent="-140368">
              <a:buSzPct val="100000"/>
              <a:buChar char="•"/>
              <a:defRPr b="0"/>
            </a:pPr>
            <a:r>
              <a:t>判斷採納協定與否</a:t>
            </a:r>
          </a:p>
          <a:p>
            <a:pPr lvl="2" marL="902368" indent="-140368">
              <a:buSzPct val="100000"/>
              <a:buChar char="•"/>
              <a:defRPr b="0"/>
            </a:pPr>
            <a:r>
              <a:t>使用擴充定義採納協定</a:t>
            </a:r>
          </a:p>
          <a:p>
            <a:pPr lvl="1" marL="733425" indent="-342900">
              <a:buClr>
                <a:schemeClr val="accent5"/>
              </a:buClr>
              <a:buSzPct val="100000"/>
              <a:buAutoNum type="arabicPeriod" startAt="8"/>
            </a:pPr>
            <a:r>
              <a:t>使用協定當元素的集合物件</a:t>
            </a:r>
          </a:p>
          <a:p>
            <a:pPr lvl="1" marL="733425" indent="-342900">
              <a:buClr>
                <a:schemeClr val="accent5"/>
              </a:buClr>
              <a:buSzPct val="100000"/>
              <a:buAutoNum type="arabicPeriod" startAt="8"/>
            </a:pPr>
            <a:r>
              <a:t>協定的繼承</a:t>
            </a:r>
          </a:p>
          <a:p>
            <a:pPr lvl="1" marL="733425" indent="-342900">
              <a:buClr>
                <a:schemeClr val="accent5"/>
              </a:buClr>
              <a:buSzPct val="100000"/>
              <a:buAutoNum type="arabicPeriod" startAt="8"/>
            </a:pPr>
            <a:r>
              <a:t>只有類別可使用的協定</a:t>
            </a:r>
          </a:p>
          <a:p>
            <a:pPr lvl="1" marL="733425" indent="-342900">
              <a:buClr>
                <a:schemeClr val="accent5"/>
              </a:buClr>
              <a:buSzPct val="100000"/>
              <a:buAutoNum type="arabicPeriod" startAt="8"/>
            </a:pPr>
            <a:r>
              <a:t>同時遵守多個協定</a:t>
            </a:r>
          </a:p>
          <a:p>
            <a:pPr lvl="1" marL="733425" indent="-342900">
              <a:buClr>
                <a:schemeClr val="accent5"/>
              </a:buClr>
              <a:buSzPct val="100000"/>
              <a:buAutoNum type="arabicPeriod" startAt="8"/>
            </a:pPr>
            <a:r>
              <a:t>檢查是否採納協定</a:t>
            </a:r>
          </a:p>
          <a:p>
            <a:pPr lvl="1" marL="733425" indent="-342900">
              <a:buClr>
                <a:schemeClr val="accent5"/>
              </a:buClr>
              <a:buSzPct val="100000"/>
              <a:buAutoNum type="arabicPeriod" startAt="8"/>
            </a:pPr>
            <a:r>
              <a:t>可選擇的協定需求</a:t>
            </a:r>
          </a:p>
          <a:p>
            <a:pPr lvl="1" marL="733425" indent="-342900">
              <a:buClr>
                <a:schemeClr val="accent5"/>
              </a:buClr>
              <a:buSzPct val="100000"/>
              <a:buAutoNum type="arabicPeriod" startAt="8"/>
            </a:pPr>
            <a:r>
              <a:t>限定擴充協定條件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11.只有類別可使用的協定"/>
          <p:cNvSpPr txBox="1"/>
          <p:nvPr>
            <p:ph type="title"/>
          </p:nvPr>
        </p:nvSpPr>
        <p:spPr>
          <a:xfrm>
            <a:off x="457200" y="268259"/>
            <a:ext cx="8229600" cy="70788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11.只有類別可使用的協定</a:t>
            </a:r>
          </a:p>
        </p:txBody>
      </p:sp>
      <p:sp>
        <p:nvSpPr>
          <p:cNvPr id="80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806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807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808" name="protocol SomeClassOnlyProtocol: AnyObject, SomeInheritedProtocol {…"/>
          <p:cNvSpPr txBox="1"/>
          <p:nvPr/>
        </p:nvSpPr>
        <p:spPr>
          <a:xfrm>
            <a:off x="762931" y="1132083"/>
            <a:ext cx="7733331" cy="1071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39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protocol</a:t>
            </a:r>
            <a:r>
              <a:rPr>
                <a:solidFill>
                  <a:srgbClr val="333333"/>
                </a:solidFill>
              </a:rPr>
              <a:t> </a:t>
            </a:r>
            <a:r>
              <a:t>SomeClassOnlyProtocol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5C2699"/>
                </a:solidFill>
              </a:rPr>
              <a:t>AnyObject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5C2699"/>
                </a:solidFill>
              </a:rPr>
              <a:t>SomeInheritedProtocol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39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// class-only protocol definition goes here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39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12.同時遵守多個協定"/>
          <p:cNvSpPr txBox="1"/>
          <p:nvPr>
            <p:ph type="title"/>
          </p:nvPr>
        </p:nvSpPr>
        <p:spPr>
          <a:xfrm>
            <a:off x="457200" y="268259"/>
            <a:ext cx="8229600" cy="70788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12.同時遵守多個協定</a:t>
            </a:r>
          </a:p>
        </p:txBody>
      </p:sp>
      <p:sp>
        <p:nvSpPr>
          <p:cNvPr id="81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812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813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814" name="protocol Named {…"/>
          <p:cNvSpPr txBox="1"/>
          <p:nvPr/>
        </p:nvSpPr>
        <p:spPr>
          <a:xfrm>
            <a:off x="762931" y="1132083"/>
            <a:ext cx="5722421" cy="3025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AA0D9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protocol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Named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var</a:t>
            </a:r>
            <a:r>
              <a:t> </a:t>
            </a:r>
            <a:r>
              <a:rPr>
                <a:solidFill>
                  <a:srgbClr val="3F6E74"/>
                </a:solidFill>
              </a:rPr>
              <a:t>name</a:t>
            </a:r>
            <a:r>
              <a:t>: </a:t>
            </a:r>
            <a:r>
              <a:rPr>
                <a:solidFill>
                  <a:srgbClr val="5C2699"/>
                </a:solidFill>
              </a:rPr>
              <a:t>String</a:t>
            </a:r>
            <a:r>
              <a:t> { </a:t>
            </a:r>
            <a:r>
              <a:rPr>
                <a:solidFill>
                  <a:srgbClr val="AA0D91"/>
                </a:solidFill>
              </a:rPr>
              <a:t>get</a:t>
            </a:r>
            <a:r>
              <a:t> 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AA0D9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protocol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Aged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var</a:t>
            </a:r>
            <a:r>
              <a:t> </a:t>
            </a:r>
            <a:r>
              <a:rPr>
                <a:solidFill>
                  <a:srgbClr val="3F6E74"/>
                </a:solidFill>
              </a:rPr>
              <a:t>age</a:t>
            </a:r>
            <a:r>
              <a:t>: </a:t>
            </a:r>
            <a:r>
              <a:rPr>
                <a:solidFill>
                  <a:srgbClr val="5C2699"/>
                </a:solidFill>
              </a:rPr>
              <a:t>Int</a:t>
            </a:r>
            <a:r>
              <a:t> { </a:t>
            </a:r>
            <a:r>
              <a:rPr>
                <a:solidFill>
                  <a:srgbClr val="AA0D91"/>
                </a:solidFill>
              </a:rPr>
              <a:t>get</a:t>
            </a:r>
            <a:r>
              <a:t> 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AA0D9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struct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Person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5C2699"/>
                </a:solidFill>
              </a:rPr>
              <a:t>Named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5C2699"/>
                </a:solidFill>
              </a:rPr>
              <a:t>Aged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var</a:t>
            </a:r>
            <a:r>
              <a:t> </a:t>
            </a:r>
            <a:r>
              <a:rPr>
                <a:solidFill>
                  <a:srgbClr val="3F6E74"/>
                </a:solidFill>
              </a:rPr>
              <a:t>name</a:t>
            </a:r>
            <a:r>
              <a:t>: </a:t>
            </a:r>
            <a:r>
              <a:rPr>
                <a:solidFill>
                  <a:srgbClr val="5C2699"/>
                </a:solidFill>
              </a:rPr>
              <a:t>String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var</a:t>
            </a:r>
            <a:r>
              <a:t> </a:t>
            </a:r>
            <a:r>
              <a:rPr>
                <a:solidFill>
                  <a:srgbClr val="3F6E74"/>
                </a:solidFill>
              </a:rPr>
              <a:t>age</a:t>
            </a:r>
            <a:r>
              <a:t>: </a:t>
            </a:r>
            <a:r>
              <a:rPr>
                <a:solidFill>
                  <a:srgbClr val="5C2699"/>
                </a:solidFill>
              </a:rPr>
              <a:t>Int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func</a:t>
            </a:r>
            <a:r>
              <a:rPr>
                <a:solidFill>
                  <a:srgbClr val="333333"/>
                </a:solidFill>
              </a:rPr>
              <a:t> </a:t>
            </a:r>
            <a:r>
              <a:t>wishHappyBirthday</a:t>
            </a:r>
            <a:r>
              <a:rPr>
                <a:solidFill>
                  <a:srgbClr val="333333"/>
                </a:solidFill>
              </a:rPr>
              <a:t>(</a:t>
            </a:r>
            <a:r>
              <a:t>to</a:t>
            </a:r>
            <a:r>
              <a:rPr>
                <a:solidFill>
                  <a:srgbClr val="333333"/>
                </a:solidFill>
              </a:rPr>
              <a:t> </a:t>
            </a:r>
            <a:r>
              <a:t>celebrator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5C2699"/>
                </a:solidFill>
              </a:rPr>
              <a:t>Named</a:t>
            </a:r>
            <a:r>
              <a:rPr>
                <a:solidFill>
                  <a:srgbClr val="333333"/>
                </a:solidFill>
              </a:rPr>
              <a:t> &amp; </a:t>
            </a:r>
            <a:r>
              <a:rPr>
                <a:solidFill>
                  <a:srgbClr val="5C2699"/>
                </a:solidFill>
              </a:rPr>
              <a:t>Aged</a:t>
            </a:r>
            <a:r>
              <a:rPr>
                <a:solidFill>
                  <a:srgbClr val="333333"/>
                </a:solidFill>
              </a:rPr>
              <a:t>)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"Happy birthday, </a:t>
            </a:r>
            <a:r>
              <a:rPr>
                <a:solidFill>
                  <a:srgbClr val="333333"/>
                </a:solidFill>
              </a:rPr>
              <a:t>\(</a:t>
            </a:r>
            <a:r>
              <a:rPr>
                <a:solidFill>
                  <a:srgbClr val="3F6E74"/>
                </a:solidFill>
              </a:rPr>
              <a:t>celebrator</a:t>
            </a:r>
            <a:r>
              <a:rPr>
                <a:solidFill>
                  <a:srgbClr val="333333"/>
                </a:solidFill>
              </a:rPr>
              <a:t>.</a:t>
            </a:r>
            <a:r>
              <a:rPr>
                <a:solidFill>
                  <a:srgbClr val="3F6E74"/>
                </a:solidFill>
              </a:rPr>
              <a:t>name</a:t>
            </a:r>
            <a:r>
              <a:rPr>
                <a:solidFill>
                  <a:srgbClr val="333333"/>
                </a:solidFill>
              </a:rPr>
              <a:t>)</a:t>
            </a:r>
            <a:r>
              <a:t>, you're </a:t>
            </a:r>
            <a:r>
              <a:rPr>
                <a:solidFill>
                  <a:srgbClr val="333333"/>
                </a:solidFill>
              </a:rPr>
              <a:t>\(</a:t>
            </a:r>
            <a:r>
              <a:rPr>
                <a:solidFill>
                  <a:srgbClr val="3F6E74"/>
                </a:solidFill>
              </a:rPr>
              <a:t>celebrator</a:t>
            </a:r>
            <a:r>
              <a:rPr>
                <a:solidFill>
                  <a:srgbClr val="333333"/>
                </a:solidFill>
              </a:rPr>
              <a:t>.</a:t>
            </a:r>
            <a:r>
              <a:rPr>
                <a:solidFill>
                  <a:srgbClr val="3F6E74"/>
                </a:solidFill>
              </a:rPr>
              <a:t>age</a:t>
            </a:r>
            <a:r>
              <a:rPr>
                <a:solidFill>
                  <a:srgbClr val="333333"/>
                </a:solidFill>
              </a:rPr>
              <a:t>)</a:t>
            </a:r>
            <a:r>
              <a:t>!"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birthdayPerson</a:t>
            </a:r>
            <a:r>
              <a:rPr>
                <a:solidFill>
                  <a:srgbClr val="333333"/>
                </a:solidFill>
              </a:rPr>
              <a:t> = </a:t>
            </a:r>
            <a:r>
              <a:t>Person</a:t>
            </a:r>
            <a:r>
              <a:rPr>
                <a:solidFill>
                  <a:srgbClr val="333333"/>
                </a:solidFill>
              </a:rPr>
              <a:t>(</a:t>
            </a:r>
            <a:r>
              <a:t>name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C41A16"/>
                </a:solidFill>
              </a:rPr>
              <a:t>"Malcolm"</a:t>
            </a:r>
            <a:r>
              <a:rPr>
                <a:solidFill>
                  <a:srgbClr val="333333"/>
                </a:solidFill>
              </a:rPr>
              <a:t>, </a:t>
            </a:r>
            <a:r>
              <a:t>age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1C00CF"/>
                </a:solidFill>
              </a:rPr>
              <a:t>21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wishHappyBirthday</a:t>
            </a:r>
            <a:r>
              <a:rPr>
                <a:solidFill>
                  <a:srgbClr val="333333"/>
                </a:solidFill>
              </a:rPr>
              <a:t>(</a:t>
            </a:r>
            <a:r>
              <a:t>to</a:t>
            </a:r>
            <a:r>
              <a:rPr>
                <a:solidFill>
                  <a:srgbClr val="333333"/>
                </a:solidFill>
              </a:rPr>
              <a:t>: </a:t>
            </a:r>
            <a:r>
              <a:t>birthdayPerson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Prints "Happy birthday, Malcolm, you're 21!"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12.同時遵守多個協定"/>
          <p:cNvSpPr txBox="1"/>
          <p:nvPr>
            <p:ph type="title"/>
          </p:nvPr>
        </p:nvSpPr>
        <p:spPr>
          <a:xfrm>
            <a:off x="457200" y="268259"/>
            <a:ext cx="8229600" cy="70788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12.同時遵守多個協定</a:t>
            </a:r>
          </a:p>
        </p:txBody>
      </p:sp>
      <p:sp>
        <p:nvSpPr>
          <p:cNvPr id="817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818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819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820" name="class Location {…"/>
          <p:cNvSpPr txBox="1"/>
          <p:nvPr/>
        </p:nvSpPr>
        <p:spPr>
          <a:xfrm>
            <a:off x="762931" y="1132083"/>
            <a:ext cx="5447164" cy="3850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AA0D9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class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Location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t>latitude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5C2699"/>
                </a:solidFill>
              </a:rPr>
              <a:t>Double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t>longitude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5C2699"/>
                </a:solidFill>
              </a:rPr>
              <a:t>Double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init</a:t>
            </a:r>
            <a:r>
              <a:rPr>
                <a:solidFill>
                  <a:srgbClr val="333333"/>
                </a:solidFill>
              </a:rPr>
              <a:t>(</a:t>
            </a:r>
            <a:r>
              <a:t>latitude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5C2699"/>
                </a:solidFill>
              </a:rPr>
              <a:t>Double</a:t>
            </a:r>
            <a:r>
              <a:rPr>
                <a:solidFill>
                  <a:srgbClr val="333333"/>
                </a:solidFill>
              </a:rPr>
              <a:t>, </a:t>
            </a:r>
            <a:r>
              <a:t>longitude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5C2699"/>
                </a:solidFill>
              </a:rPr>
              <a:t>Double</a:t>
            </a:r>
            <a:r>
              <a:rPr>
                <a:solidFill>
                  <a:srgbClr val="333333"/>
                </a:solidFill>
              </a:rPr>
              <a:t>)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AA0D91"/>
                </a:solidFill>
              </a:rPr>
              <a:t>self</a:t>
            </a:r>
            <a:r>
              <a:t>.</a:t>
            </a:r>
            <a:r>
              <a:rPr>
                <a:solidFill>
                  <a:srgbClr val="3F6E74"/>
                </a:solidFill>
              </a:rPr>
              <a:t>latitude</a:t>
            </a:r>
            <a:r>
              <a:t> = </a:t>
            </a:r>
            <a:r>
              <a:rPr>
                <a:solidFill>
                  <a:srgbClr val="3F6E74"/>
                </a:solidFill>
              </a:rPr>
              <a:t>latitude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AA0D91"/>
                </a:solidFill>
              </a:rPr>
              <a:t>self</a:t>
            </a:r>
            <a:r>
              <a:t>.</a:t>
            </a:r>
            <a:r>
              <a:rPr>
                <a:solidFill>
                  <a:srgbClr val="3F6E74"/>
                </a:solidFill>
              </a:rPr>
              <a:t>longitude</a:t>
            </a:r>
            <a:r>
              <a:t> = </a:t>
            </a:r>
            <a:r>
              <a:rPr>
                <a:solidFill>
                  <a:srgbClr val="3F6E74"/>
                </a:solidFill>
              </a:rPr>
              <a:t>longitude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AA0D9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class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City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5C2699"/>
                </a:solidFill>
              </a:rPr>
              <a:t>Location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5C2699"/>
                </a:solidFill>
              </a:rPr>
              <a:t>Named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var</a:t>
            </a:r>
            <a:r>
              <a:t> </a:t>
            </a:r>
            <a:r>
              <a:rPr>
                <a:solidFill>
                  <a:srgbClr val="3F6E74"/>
                </a:solidFill>
              </a:rPr>
              <a:t>name</a:t>
            </a:r>
            <a:r>
              <a:t>: </a:t>
            </a:r>
            <a:r>
              <a:rPr>
                <a:solidFill>
                  <a:srgbClr val="5C2699"/>
                </a:solidFill>
              </a:rPr>
              <a:t>String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init</a:t>
            </a:r>
            <a:r>
              <a:rPr>
                <a:solidFill>
                  <a:srgbClr val="333333"/>
                </a:solidFill>
              </a:rPr>
              <a:t>(</a:t>
            </a:r>
            <a:r>
              <a:t>name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5C2699"/>
                </a:solidFill>
              </a:rPr>
              <a:t>String</a:t>
            </a:r>
            <a:r>
              <a:rPr>
                <a:solidFill>
                  <a:srgbClr val="333333"/>
                </a:solidFill>
              </a:rPr>
              <a:t>, </a:t>
            </a:r>
            <a:r>
              <a:t>latitude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5C2699"/>
                </a:solidFill>
              </a:rPr>
              <a:t>Double</a:t>
            </a:r>
            <a:r>
              <a:rPr>
                <a:solidFill>
                  <a:srgbClr val="333333"/>
                </a:solidFill>
              </a:rPr>
              <a:t>, </a:t>
            </a:r>
            <a:r>
              <a:t>longitude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5C2699"/>
                </a:solidFill>
              </a:rPr>
              <a:t>Double</a:t>
            </a:r>
            <a:r>
              <a:rPr>
                <a:solidFill>
                  <a:srgbClr val="333333"/>
                </a:solidFill>
              </a:rPr>
              <a:t>)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AA0D91"/>
                </a:solidFill>
              </a:rPr>
              <a:t>self</a:t>
            </a:r>
            <a:r>
              <a:t>.</a:t>
            </a:r>
            <a:r>
              <a:rPr>
                <a:solidFill>
                  <a:srgbClr val="3F6E74"/>
                </a:solidFill>
              </a:rPr>
              <a:t>name</a:t>
            </a:r>
            <a:r>
              <a:t> = </a:t>
            </a:r>
            <a:r>
              <a:rPr>
                <a:solidFill>
                  <a:srgbClr val="3F6E74"/>
                </a:solidFill>
              </a:rPr>
              <a:t>name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AA0D91"/>
                </a:solidFill>
              </a:rPr>
              <a:t>super</a:t>
            </a:r>
            <a:r>
              <a:t>.</a:t>
            </a:r>
            <a:r>
              <a:rPr>
                <a:solidFill>
                  <a:srgbClr val="3F6E74"/>
                </a:solidFill>
              </a:rPr>
              <a:t>init</a:t>
            </a:r>
            <a:r>
              <a:t>(</a:t>
            </a:r>
            <a:r>
              <a:rPr>
                <a:solidFill>
                  <a:srgbClr val="3F6E74"/>
                </a:solidFill>
              </a:rPr>
              <a:t>latitude</a:t>
            </a:r>
            <a:r>
              <a:t>: </a:t>
            </a:r>
            <a:r>
              <a:rPr>
                <a:solidFill>
                  <a:srgbClr val="3F6E74"/>
                </a:solidFill>
              </a:rPr>
              <a:t>latitude</a:t>
            </a:r>
            <a:r>
              <a:t>, </a:t>
            </a:r>
            <a:r>
              <a:rPr>
                <a:solidFill>
                  <a:srgbClr val="3F6E74"/>
                </a:solidFill>
              </a:rPr>
              <a:t>longitude</a:t>
            </a:r>
            <a:r>
              <a:t>: </a:t>
            </a:r>
            <a:r>
              <a:rPr>
                <a:solidFill>
                  <a:srgbClr val="3F6E74"/>
                </a:solidFill>
              </a:rPr>
              <a:t>longitude</a:t>
            </a:r>
            <a:r>
              <a:t>)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func</a:t>
            </a:r>
            <a:r>
              <a:rPr>
                <a:solidFill>
                  <a:srgbClr val="333333"/>
                </a:solidFill>
              </a:rPr>
              <a:t> </a:t>
            </a:r>
            <a:r>
              <a:t>beginConcert</a:t>
            </a:r>
            <a:r>
              <a:rPr>
                <a:solidFill>
                  <a:srgbClr val="333333"/>
                </a:solidFill>
              </a:rPr>
              <a:t>(</a:t>
            </a:r>
            <a:r>
              <a:t>in</a:t>
            </a:r>
            <a:r>
              <a:rPr>
                <a:solidFill>
                  <a:srgbClr val="333333"/>
                </a:solidFill>
              </a:rPr>
              <a:t> </a:t>
            </a:r>
            <a:r>
              <a:t>location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5C2699"/>
                </a:solidFill>
              </a:rPr>
              <a:t>Location</a:t>
            </a:r>
            <a:r>
              <a:rPr>
                <a:solidFill>
                  <a:srgbClr val="333333"/>
                </a:solidFill>
              </a:rPr>
              <a:t> &amp; </a:t>
            </a:r>
            <a:r>
              <a:rPr>
                <a:solidFill>
                  <a:srgbClr val="5C2699"/>
                </a:solidFill>
              </a:rPr>
              <a:t>Named</a:t>
            </a:r>
            <a:r>
              <a:rPr>
                <a:solidFill>
                  <a:srgbClr val="333333"/>
                </a:solidFill>
              </a:rPr>
              <a:t>)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"Hello, </a:t>
            </a:r>
            <a:r>
              <a:rPr>
                <a:solidFill>
                  <a:srgbClr val="333333"/>
                </a:solidFill>
              </a:rPr>
              <a:t>\(</a:t>
            </a:r>
            <a:r>
              <a:rPr>
                <a:solidFill>
                  <a:srgbClr val="3F6E74"/>
                </a:solidFill>
              </a:rPr>
              <a:t>location</a:t>
            </a:r>
            <a:r>
              <a:rPr>
                <a:solidFill>
                  <a:srgbClr val="333333"/>
                </a:solidFill>
              </a:rPr>
              <a:t>.</a:t>
            </a:r>
            <a:r>
              <a:rPr>
                <a:solidFill>
                  <a:srgbClr val="3F6E74"/>
                </a:solidFill>
              </a:rPr>
              <a:t>name</a:t>
            </a:r>
            <a:r>
              <a:rPr>
                <a:solidFill>
                  <a:srgbClr val="333333"/>
                </a:solidFill>
              </a:rPr>
              <a:t>)</a:t>
            </a:r>
            <a:r>
              <a:t>!"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seattle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3F6E74"/>
                </a:solidFill>
              </a:rPr>
              <a:t>City</a:t>
            </a:r>
            <a:r>
              <a:rPr>
                <a:solidFill>
                  <a:srgbClr val="333333"/>
                </a:solidFill>
              </a:rPr>
              <a:t>(</a:t>
            </a:r>
            <a:r>
              <a:rPr>
                <a:solidFill>
                  <a:srgbClr val="3F6E74"/>
                </a:solidFill>
              </a:rPr>
              <a:t>name</a:t>
            </a:r>
            <a:r>
              <a:rPr>
                <a:solidFill>
                  <a:srgbClr val="333333"/>
                </a:solidFill>
              </a:rPr>
              <a:t>: </a:t>
            </a:r>
            <a:r>
              <a:t>"Seattle"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3F6E74"/>
                </a:solidFill>
              </a:rPr>
              <a:t>latitude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1C00CF"/>
                </a:solidFill>
              </a:rPr>
              <a:t>47.6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3F6E74"/>
                </a:solidFill>
              </a:rPr>
              <a:t>longitude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1C00CF"/>
                </a:solidFill>
              </a:rPr>
              <a:t>-122.3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beginConcert</a:t>
            </a:r>
            <a:r>
              <a:rPr>
                <a:solidFill>
                  <a:srgbClr val="333333"/>
                </a:solidFill>
              </a:rPr>
              <a:t>(</a:t>
            </a:r>
            <a:r>
              <a:t>in</a:t>
            </a:r>
            <a:r>
              <a:rPr>
                <a:solidFill>
                  <a:srgbClr val="333333"/>
                </a:solidFill>
              </a:rPr>
              <a:t>: </a:t>
            </a:r>
            <a:r>
              <a:t>seattle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Prints "Hello, Seattle!"</a:t>
            </a:r>
            <a:endParaRPr>
              <a:solidFill>
                <a:srgbClr val="333333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13.檢查是否採納協定"/>
          <p:cNvSpPr txBox="1"/>
          <p:nvPr>
            <p:ph type="title"/>
          </p:nvPr>
        </p:nvSpPr>
        <p:spPr>
          <a:xfrm>
            <a:off x="457200" y="268259"/>
            <a:ext cx="8229600" cy="70788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13.檢查是否採納協定</a:t>
            </a:r>
          </a:p>
        </p:txBody>
      </p:sp>
      <p:sp>
        <p:nvSpPr>
          <p:cNvPr id="823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824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825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826" name="let objects: [AnyObject] = […"/>
          <p:cNvSpPr txBox="1"/>
          <p:nvPr/>
        </p:nvSpPr>
        <p:spPr>
          <a:xfrm>
            <a:off x="762931" y="1137788"/>
            <a:ext cx="2556959" cy="87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5C269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objects</a:t>
            </a:r>
            <a:r>
              <a:rPr>
                <a:solidFill>
                  <a:srgbClr val="333333"/>
                </a:solidFill>
              </a:rPr>
              <a:t>: [</a:t>
            </a:r>
            <a:r>
              <a:t>AnyObject</a:t>
            </a:r>
            <a:r>
              <a:rPr>
                <a:solidFill>
                  <a:srgbClr val="333333"/>
                </a:solidFill>
              </a:rPr>
              <a:t>] = [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3F6E74"/>
                </a:solidFill>
              </a:rPr>
              <a:t>Circle</a:t>
            </a:r>
            <a:r>
              <a:t>(</a:t>
            </a:r>
            <a:r>
              <a:rPr>
                <a:solidFill>
                  <a:srgbClr val="3F6E74"/>
                </a:solidFill>
              </a:rPr>
              <a:t>radius</a:t>
            </a:r>
            <a:r>
              <a:t>: </a:t>
            </a:r>
            <a:r>
              <a:rPr>
                <a:solidFill>
                  <a:srgbClr val="1C00CF"/>
                </a:solidFill>
              </a:rPr>
              <a:t>2.0</a:t>
            </a:r>
            <a:r>
              <a:t>),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3F6E74"/>
                </a:solidFill>
              </a:rPr>
              <a:t>Country</a:t>
            </a:r>
            <a:r>
              <a:t>(</a:t>
            </a:r>
            <a:r>
              <a:rPr>
                <a:solidFill>
                  <a:srgbClr val="3F6E74"/>
                </a:solidFill>
              </a:rPr>
              <a:t>area</a:t>
            </a:r>
            <a:r>
              <a:t>: </a:t>
            </a:r>
            <a:r>
              <a:rPr>
                <a:solidFill>
                  <a:srgbClr val="1C00CF"/>
                </a:solidFill>
              </a:rPr>
              <a:t>243_610</a:t>
            </a:r>
            <a:r>
              <a:t>),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3F6E74"/>
                </a:solidFill>
              </a:rPr>
              <a:t>Animal</a:t>
            </a:r>
            <a:r>
              <a:t>(</a:t>
            </a:r>
            <a:r>
              <a:rPr>
                <a:solidFill>
                  <a:srgbClr val="3F6E74"/>
                </a:solidFill>
              </a:rPr>
              <a:t>legs</a:t>
            </a:r>
            <a:r>
              <a:t>: </a:t>
            </a:r>
            <a:r>
              <a:rPr>
                <a:solidFill>
                  <a:srgbClr val="1C00CF"/>
                </a:solidFill>
              </a:rPr>
              <a:t>4</a:t>
            </a:r>
            <a:r>
              <a:t>)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]</a:t>
            </a:r>
          </a:p>
        </p:txBody>
      </p:sp>
      <p:sp>
        <p:nvSpPr>
          <p:cNvPr id="827" name="for object in objects {…"/>
          <p:cNvSpPr txBox="1"/>
          <p:nvPr/>
        </p:nvSpPr>
        <p:spPr>
          <a:xfrm>
            <a:off x="762931" y="2245635"/>
            <a:ext cx="4208504" cy="170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for</a:t>
            </a:r>
            <a:r>
              <a:rPr>
                <a:solidFill>
                  <a:srgbClr val="333333"/>
                </a:solidFill>
              </a:rPr>
              <a:t> </a:t>
            </a:r>
            <a:r>
              <a:t>object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AA0D91"/>
                </a:solidFill>
              </a:rPr>
              <a:t>in</a:t>
            </a:r>
            <a:r>
              <a:rPr>
                <a:solidFill>
                  <a:srgbClr val="333333"/>
                </a:solidFill>
              </a:rPr>
              <a:t> </a:t>
            </a:r>
            <a:r>
              <a:t>objects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if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objectWithArea</a:t>
            </a:r>
            <a:r>
              <a:rPr>
                <a:solidFill>
                  <a:srgbClr val="333333"/>
                </a:solidFill>
              </a:rPr>
              <a:t> = </a:t>
            </a:r>
            <a:r>
              <a:t>object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AA0D91"/>
                </a:solidFill>
              </a:rPr>
              <a:t>as</a:t>
            </a:r>
            <a:r>
              <a:rPr>
                <a:solidFill>
                  <a:srgbClr val="333333"/>
                </a:solidFill>
              </a:rPr>
              <a:t>? </a:t>
            </a:r>
            <a:r>
              <a:rPr>
                <a:solidFill>
                  <a:srgbClr val="5C2699"/>
                </a:solidFill>
              </a:rPr>
              <a:t>HasArea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    </a:t>
            </a:r>
            <a: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rPr>
                <a:solidFill>
                  <a:srgbClr val="C41A16"/>
                </a:solidFill>
              </a:rPr>
              <a:t>"Area is </a:t>
            </a:r>
            <a:r>
              <a:rPr>
                <a:solidFill>
                  <a:srgbClr val="333333"/>
                </a:solidFill>
              </a:rPr>
              <a:t>\(</a:t>
            </a:r>
            <a:r>
              <a:t>objectWithArea</a:t>
            </a:r>
            <a:r>
              <a:rPr>
                <a:solidFill>
                  <a:srgbClr val="333333"/>
                </a:solidFill>
              </a:rPr>
              <a:t>.</a:t>
            </a:r>
            <a:r>
              <a:t>area</a:t>
            </a:r>
            <a:r>
              <a:rPr>
                <a:solidFill>
                  <a:srgbClr val="333333"/>
                </a:solidFill>
              </a:rPr>
              <a:t>)</a:t>
            </a:r>
            <a:r>
              <a:rPr>
                <a:solidFill>
                  <a:srgbClr val="C41A16"/>
                </a:solidFill>
              </a:rPr>
              <a:t>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} </a:t>
            </a:r>
            <a:r>
              <a:rPr>
                <a:solidFill>
                  <a:srgbClr val="AA0D91"/>
                </a:solidFill>
              </a:rPr>
              <a:t>else</a:t>
            </a:r>
            <a:r>
              <a:t> {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"Something that doesn't have an area"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Area is 12.5663708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Area is 243610.0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Something that doesn't have an area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14.可選擇的協定需求"/>
          <p:cNvSpPr txBox="1"/>
          <p:nvPr>
            <p:ph type="title"/>
          </p:nvPr>
        </p:nvSpPr>
        <p:spPr>
          <a:xfrm>
            <a:off x="457200" y="268259"/>
            <a:ext cx="8229600" cy="70788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14.可選擇的協定需求</a:t>
            </a:r>
          </a:p>
        </p:txBody>
      </p:sp>
      <p:sp>
        <p:nvSpPr>
          <p:cNvPr id="83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831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832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833" name="@objc protocol CounterDataSource {…"/>
          <p:cNvSpPr txBox="1"/>
          <p:nvPr/>
        </p:nvSpPr>
        <p:spPr>
          <a:xfrm>
            <a:off x="762931" y="1137788"/>
            <a:ext cx="4827834" cy="713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@objc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AA0D91"/>
                </a:solidFill>
              </a:rPr>
              <a:t>protocol</a:t>
            </a:r>
            <a:r>
              <a:rPr>
                <a:solidFill>
                  <a:srgbClr val="333333"/>
                </a:solidFill>
              </a:rPr>
              <a:t> </a:t>
            </a:r>
            <a:r>
              <a:t>CounterDataSource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@objc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AA0D91"/>
                </a:solidFill>
              </a:rPr>
              <a:t>optional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AA0D91"/>
                </a:solidFill>
              </a:rPr>
              <a:t>func</a:t>
            </a:r>
            <a:r>
              <a:rPr>
                <a:solidFill>
                  <a:srgbClr val="333333"/>
                </a:solidFill>
              </a:rPr>
              <a:t> </a:t>
            </a:r>
            <a:r>
              <a:t>increment</a:t>
            </a:r>
            <a:r>
              <a:rPr>
                <a:solidFill>
                  <a:srgbClr val="333333"/>
                </a:solidFill>
              </a:rPr>
              <a:t>(</a:t>
            </a:r>
            <a:r>
              <a:t>forCount</a:t>
            </a:r>
            <a:r>
              <a:rPr>
                <a:solidFill>
                  <a:srgbClr val="333333"/>
                </a:solidFill>
              </a:rPr>
              <a:t> </a:t>
            </a:r>
            <a:r>
              <a:t>count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5C2699"/>
                </a:solidFill>
              </a:rPr>
              <a:t>Int</a:t>
            </a:r>
            <a:r>
              <a:rPr>
                <a:solidFill>
                  <a:srgbClr val="333333"/>
                </a:solidFill>
              </a:rPr>
              <a:t>) -&gt; </a:t>
            </a:r>
            <a:r>
              <a:rPr>
                <a:solidFill>
                  <a:srgbClr val="5C2699"/>
                </a:solidFill>
              </a:rPr>
              <a:t>Int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@objc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AA0D91"/>
                </a:solidFill>
              </a:rPr>
              <a:t>optional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t>fixedIncrement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5C2699"/>
                </a:solidFill>
              </a:rPr>
              <a:t>Int</a:t>
            </a:r>
            <a:r>
              <a:rPr>
                <a:solidFill>
                  <a:srgbClr val="333333"/>
                </a:solidFill>
              </a:rPr>
              <a:t> { </a:t>
            </a:r>
            <a:r>
              <a:rPr>
                <a:solidFill>
                  <a:srgbClr val="AA0D91"/>
                </a:solidFill>
              </a:rPr>
              <a:t>get</a:t>
            </a:r>
            <a:r>
              <a:rPr>
                <a:solidFill>
                  <a:srgbClr val="333333"/>
                </a:solidFill>
              </a:rPr>
              <a:t> }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  <p:sp>
        <p:nvSpPr>
          <p:cNvPr id="834" name="class Counter {…"/>
          <p:cNvSpPr txBox="1"/>
          <p:nvPr/>
        </p:nvSpPr>
        <p:spPr>
          <a:xfrm>
            <a:off x="762931" y="2013171"/>
            <a:ext cx="5103092" cy="2034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AA0D9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class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Counter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var</a:t>
            </a:r>
            <a:r>
              <a:t> </a:t>
            </a:r>
            <a:r>
              <a:rPr>
                <a:solidFill>
                  <a:srgbClr val="3F6E74"/>
                </a:solidFill>
              </a:rPr>
              <a:t>count</a:t>
            </a:r>
            <a:r>
              <a:t> = </a:t>
            </a:r>
            <a:r>
              <a:rPr>
                <a:solidFill>
                  <a:srgbClr val="1C00CF"/>
                </a:solidFill>
              </a:rPr>
              <a:t>0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5C269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dataSource</a:t>
            </a:r>
            <a:r>
              <a:rPr>
                <a:solidFill>
                  <a:srgbClr val="333333"/>
                </a:solidFill>
              </a:rPr>
              <a:t>: </a:t>
            </a:r>
            <a:r>
              <a:t>CounterDataSource</a:t>
            </a:r>
            <a:r>
              <a:rPr>
                <a:solidFill>
                  <a:srgbClr val="333333"/>
                </a:solidFill>
              </a:rPr>
              <a:t>?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func</a:t>
            </a:r>
            <a:r>
              <a:rPr>
                <a:solidFill>
                  <a:srgbClr val="333333"/>
                </a:solidFill>
              </a:rPr>
              <a:t> </a:t>
            </a:r>
            <a:r>
              <a:t>increment</a:t>
            </a:r>
            <a:r>
              <a:rPr>
                <a:solidFill>
                  <a:srgbClr val="333333"/>
                </a:solidFill>
              </a:rPr>
              <a:t>()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AA0D91"/>
                </a:solidFill>
              </a:rPr>
              <a:t>if</a:t>
            </a:r>
            <a:r>
              <a:t> </a:t>
            </a:r>
            <a:r>
              <a:rPr>
                <a:solidFill>
                  <a:srgbClr val="AA0D91"/>
                </a:solidFill>
              </a:rPr>
              <a:t>let</a:t>
            </a:r>
            <a:r>
              <a:t> </a:t>
            </a:r>
            <a:r>
              <a:rPr>
                <a:solidFill>
                  <a:srgbClr val="3F6E74"/>
                </a:solidFill>
              </a:rPr>
              <a:t>amount</a:t>
            </a:r>
            <a:r>
              <a:t> = </a:t>
            </a:r>
            <a:r>
              <a:rPr>
                <a:solidFill>
                  <a:srgbClr val="3F6E74"/>
                </a:solidFill>
              </a:rPr>
              <a:t>dataSource</a:t>
            </a:r>
            <a:r>
              <a:t>?.</a:t>
            </a:r>
            <a:r>
              <a:rPr>
                <a:solidFill>
                  <a:srgbClr val="3F6E74"/>
                </a:solidFill>
              </a:rPr>
              <a:t>increment</a:t>
            </a:r>
            <a:r>
              <a:t>?(</a:t>
            </a:r>
            <a:r>
              <a:rPr>
                <a:solidFill>
                  <a:srgbClr val="3F6E74"/>
                </a:solidFill>
              </a:rPr>
              <a:t>forCount</a:t>
            </a:r>
            <a:r>
              <a:t>: </a:t>
            </a:r>
            <a:r>
              <a:rPr>
                <a:solidFill>
                  <a:srgbClr val="3F6E74"/>
                </a:solidFill>
              </a:rPr>
              <a:t>count</a:t>
            </a:r>
            <a:r>
              <a:t>) {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</a:t>
            </a:r>
            <a:r>
              <a:rPr>
                <a:solidFill>
                  <a:srgbClr val="3F6E74"/>
                </a:solidFill>
              </a:rPr>
              <a:t>count</a:t>
            </a:r>
            <a:r>
              <a:t> += </a:t>
            </a:r>
            <a:r>
              <a:rPr>
                <a:solidFill>
                  <a:srgbClr val="3F6E74"/>
                </a:solidFill>
              </a:rPr>
              <a:t>amount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    } </a:t>
            </a:r>
            <a:r>
              <a:rPr>
                <a:solidFill>
                  <a:srgbClr val="AA0D91"/>
                </a:solidFill>
              </a:rPr>
              <a:t>else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AA0D91"/>
                </a:solidFill>
              </a:rPr>
              <a:t>if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amount</a:t>
            </a:r>
            <a:r>
              <a:rPr>
                <a:solidFill>
                  <a:srgbClr val="333333"/>
                </a:solidFill>
              </a:rPr>
              <a:t> = </a:t>
            </a:r>
            <a:r>
              <a:t>dataSource</a:t>
            </a:r>
            <a:r>
              <a:rPr>
                <a:solidFill>
                  <a:srgbClr val="333333"/>
                </a:solidFill>
              </a:rPr>
              <a:t>?.</a:t>
            </a:r>
            <a:r>
              <a:t>fixedIncrement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</a:t>
            </a:r>
            <a:r>
              <a:rPr>
                <a:solidFill>
                  <a:srgbClr val="3F6E74"/>
                </a:solidFill>
              </a:rPr>
              <a:t>count</a:t>
            </a:r>
            <a:r>
              <a:t> += </a:t>
            </a:r>
            <a:r>
              <a:rPr>
                <a:solidFill>
                  <a:srgbClr val="3F6E74"/>
                </a:solidFill>
              </a:rPr>
              <a:t>amount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14.可選擇的協定需求"/>
          <p:cNvSpPr txBox="1"/>
          <p:nvPr>
            <p:ph type="title"/>
          </p:nvPr>
        </p:nvSpPr>
        <p:spPr>
          <a:xfrm>
            <a:off x="457200" y="268259"/>
            <a:ext cx="8229600" cy="70788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14.可選擇的協定需求</a:t>
            </a:r>
          </a:p>
        </p:txBody>
      </p:sp>
      <p:sp>
        <p:nvSpPr>
          <p:cNvPr id="837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838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839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840" name="class ThreeSource: NSObject, CounterDataSource {…"/>
          <p:cNvSpPr txBox="1"/>
          <p:nvPr/>
        </p:nvSpPr>
        <p:spPr>
          <a:xfrm>
            <a:off x="762931" y="1137788"/>
            <a:ext cx="3933247" cy="713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5C269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class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ThreeSource</a:t>
            </a:r>
            <a:r>
              <a:rPr>
                <a:solidFill>
                  <a:srgbClr val="333333"/>
                </a:solidFill>
              </a:rPr>
              <a:t>: </a:t>
            </a:r>
            <a:r>
              <a:t>NSObject</a:t>
            </a:r>
            <a:r>
              <a:rPr>
                <a:solidFill>
                  <a:srgbClr val="333333"/>
                </a:solidFill>
              </a:rPr>
              <a:t>, </a:t>
            </a:r>
            <a:r>
              <a:t>CounterDataSource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fixedIncrement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1C00CF"/>
                </a:solidFill>
              </a:rPr>
              <a:t>3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  <p:sp>
        <p:nvSpPr>
          <p:cNvPr id="841" name="var counter = Counter()…"/>
          <p:cNvSpPr txBox="1"/>
          <p:nvPr/>
        </p:nvSpPr>
        <p:spPr>
          <a:xfrm>
            <a:off x="762931" y="2013171"/>
            <a:ext cx="2969845" cy="186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t>counter</a:t>
            </a:r>
            <a:r>
              <a:rPr>
                <a:solidFill>
                  <a:srgbClr val="333333"/>
                </a:solidFill>
              </a:rPr>
              <a:t> = </a:t>
            </a:r>
            <a:r>
              <a:t>Counter</a:t>
            </a:r>
            <a:r>
              <a:rPr>
                <a:solidFill>
                  <a:srgbClr val="333333"/>
                </a:solidFill>
              </a:rPr>
              <a:t>()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counter</a:t>
            </a:r>
            <a:r>
              <a:rPr>
                <a:solidFill>
                  <a:srgbClr val="333333"/>
                </a:solidFill>
              </a:rPr>
              <a:t>.</a:t>
            </a:r>
            <a:r>
              <a:t>dataSource</a:t>
            </a:r>
            <a:r>
              <a:rPr>
                <a:solidFill>
                  <a:srgbClr val="333333"/>
                </a:solidFill>
              </a:rPr>
              <a:t> = </a:t>
            </a:r>
            <a:r>
              <a:t>ThreeSource</a:t>
            </a:r>
            <a:r>
              <a:rPr>
                <a:solidFill>
                  <a:srgbClr val="333333"/>
                </a:solidFill>
              </a:rPr>
              <a:t>()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AA0D9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for</a:t>
            </a:r>
            <a:r>
              <a:rPr>
                <a:solidFill>
                  <a:srgbClr val="333333"/>
                </a:solidFill>
              </a:rPr>
              <a:t> </a:t>
            </a:r>
            <a:r>
              <a:t>_</a:t>
            </a:r>
            <a:r>
              <a:rPr>
                <a:solidFill>
                  <a:srgbClr val="333333"/>
                </a:solidFill>
              </a:rPr>
              <a:t> </a:t>
            </a:r>
            <a:r>
              <a:t>in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1C00CF"/>
                </a:solidFill>
              </a:rPr>
              <a:t>1</a:t>
            </a:r>
            <a:r>
              <a:rPr>
                <a:solidFill>
                  <a:srgbClr val="333333"/>
                </a:solidFill>
              </a:rPr>
              <a:t>...</a:t>
            </a:r>
            <a:r>
              <a:rPr>
                <a:solidFill>
                  <a:srgbClr val="1C00CF"/>
                </a:solidFill>
              </a:rPr>
              <a:t>4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counter</a:t>
            </a:r>
            <a:r>
              <a:rPr>
                <a:solidFill>
                  <a:srgbClr val="333333"/>
                </a:solidFill>
              </a:rPr>
              <a:t>.</a:t>
            </a:r>
            <a:r>
              <a:t>increment</a:t>
            </a:r>
            <a:r>
              <a:rPr>
                <a:solidFill>
                  <a:srgbClr val="333333"/>
                </a:solidFill>
              </a:rPr>
              <a:t>()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t>(</a:t>
            </a:r>
            <a:r>
              <a:rPr>
                <a:solidFill>
                  <a:srgbClr val="3F6E74"/>
                </a:solidFill>
              </a:rPr>
              <a:t>counter</a:t>
            </a:r>
            <a:r>
              <a:t>.</a:t>
            </a:r>
            <a:r>
              <a:rPr>
                <a:solidFill>
                  <a:srgbClr val="3F6E74"/>
                </a:solidFill>
              </a:rPr>
              <a:t>count</a:t>
            </a:r>
            <a:r>
              <a:t>)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3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6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9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12</a:t>
            </a:r>
            <a:endParaRPr>
              <a:solidFill>
                <a:srgbClr val="333333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15.限定擴充協定條件"/>
          <p:cNvSpPr txBox="1"/>
          <p:nvPr>
            <p:ph type="title"/>
          </p:nvPr>
        </p:nvSpPr>
        <p:spPr>
          <a:xfrm>
            <a:off x="457200" y="268259"/>
            <a:ext cx="8229600" cy="70788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15.限定擴充協定條件</a:t>
            </a:r>
          </a:p>
        </p:txBody>
      </p:sp>
      <p:sp>
        <p:nvSpPr>
          <p:cNvPr id="844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845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846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847" name="extension Collection where Element: Equatable {…"/>
          <p:cNvSpPr txBox="1"/>
          <p:nvPr/>
        </p:nvSpPr>
        <p:spPr>
          <a:xfrm>
            <a:off x="762931" y="1137788"/>
            <a:ext cx="3864432" cy="170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AA0D9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extension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5C2699"/>
                </a:solidFill>
              </a:rPr>
              <a:t>Collection</a:t>
            </a:r>
            <a:r>
              <a:rPr>
                <a:solidFill>
                  <a:srgbClr val="333333"/>
                </a:solidFill>
              </a:rPr>
              <a:t> </a:t>
            </a:r>
            <a:r>
              <a:t>where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5C2699"/>
                </a:solidFill>
              </a:rPr>
              <a:t>Element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5C2699"/>
                </a:solidFill>
              </a:rPr>
              <a:t>Equatable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func</a:t>
            </a:r>
            <a:r>
              <a:rPr>
                <a:solidFill>
                  <a:srgbClr val="333333"/>
                </a:solidFill>
              </a:rPr>
              <a:t> </a:t>
            </a:r>
            <a:r>
              <a:t>allEqual</a:t>
            </a:r>
            <a:r>
              <a:rPr>
                <a:solidFill>
                  <a:srgbClr val="333333"/>
                </a:solidFill>
              </a:rPr>
              <a:t>() -&gt; </a:t>
            </a:r>
            <a:r>
              <a:rPr>
                <a:solidFill>
                  <a:srgbClr val="5C2699"/>
                </a:solidFill>
              </a:rPr>
              <a:t>Bool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AA0D91"/>
                </a:solidFill>
              </a:rPr>
              <a:t>for</a:t>
            </a:r>
            <a:r>
              <a:t> </a:t>
            </a:r>
            <a:r>
              <a:rPr>
                <a:solidFill>
                  <a:srgbClr val="3F6E74"/>
                </a:solidFill>
              </a:rPr>
              <a:t>element</a:t>
            </a:r>
            <a:r>
              <a:t> </a:t>
            </a:r>
            <a:r>
              <a:rPr>
                <a:solidFill>
                  <a:srgbClr val="AA0D91"/>
                </a:solidFill>
              </a:rPr>
              <a:t>in</a:t>
            </a:r>
            <a:r>
              <a:t> </a:t>
            </a:r>
            <a:r>
              <a:rPr>
                <a:solidFill>
                  <a:srgbClr val="AA0D91"/>
                </a:solidFill>
              </a:rPr>
              <a:t>self</a:t>
            </a:r>
            <a:r>
              <a:t> {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</a:t>
            </a:r>
            <a:r>
              <a:rPr>
                <a:solidFill>
                  <a:srgbClr val="AA0D91"/>
                </a:solidFill>
              </a:rPr>
              <a:t>if</a:t>
            </a:r>
            <a:r>
              <a:t> </a:t>
            </a:r>
            <a:r>
              <a:rPr>
                <a:solidFill>
                  <a:srgbClr val="3F6E74"/>
                </a:solidFill>
              </a:rPr>
              <a:t>element</a:t>
            </a:r>
            <a:r>
              <a:t> != </a:t>
            </a:r>
            <a:r>
              <a:rPr>
                <a:solidFill>
                  <a:srgbClr val="AA0D91"/>
                </a:solidFill>
              </a:rPr>
              <a:t>self</a:t>
            </a:r>
            <a:r>
              <a:t>.</a:t>
            </a:r>
            <a:r>
              <a:rPr>
                <a:solidFill>
                  <a:srgbClr val="3F6E74"/>
                </a:solidFill>
              </a:rPr>
              <a:t>first</a:t>
            </a:r>
            <a:r>
              <a:t> {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    </a:t>
            </a:r>
            <a:r>
              <a:rPr>
                <a:solidFill>
                  <a:srgbClr val="AA0D91"/>
                </a:solidFill>
              </a:rPr>
              <a:t>return</a:t>
            </a:r>
            <a:r>
              <a:t> </a:t>
            </a:r>
            <a:r>
              <a:rPr>
                <a:solidFill>
                  <a:srgbClr val="AA0D91"/>
                </a:solidFill>
              </a:rPr>
              <a:t>false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AA0D91"/>
                </a:solidFill>
              </a:rPr>
              <a:t>return</a:t>
            </a:r>
            <a:r>
              <a:t> </a:t>
            </a:r>
            <a:r>
              <a:rPr>
                <a:solidFill>
                  <a:srgbClr val="AA0D91"/>
                </a:solidFill>
              </a:rPr>
              <a:t>true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  <p:sp>
        <p:nvSpPr>
          <p:cNvPr id="848" name="let equalNumbers = [100, 100, 100, 100, 100]…"/>
          <p:cNvSpPr txBox="1"/>
          <p:nvPr/>
        </p:nvSpPr>
        <p:spPr>
          <a:xfrm>
            <a:off x="762931" y="3003771"/>
            <a:ext cx="386443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100"/>
              </a:lnSpc>
              <a:spcBef>
                <a:spcPts val="0"/>
              </a:spcBef>
              <a:buClr>
                <a:srgbClr val="AA0D91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equalNumbers</a:t>
            </a:r>
            <a:r>
              <a:rPr>
                <a:solidFill>
                  <a:srgbClr val="333333"/>
                </a:solidFill>
              </a:rPr>
              <a:t> = [</a:t>
            </a:r>
            <a:r>
              <a:rPr>
                <a:solidFill>
                  <a:srgbClr val="1C00CF"/>
                </a:solidFill>
              </a:rPr>
              <a:t>100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1C00CF"/>
                </a:solidFill>
              </a:rPr>
              <a:t>100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1C00CF"/>
                </a:solidFill>
              </a:rPr>
              <a:t>100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1C00CF"/>
                </a:solidFill>
              </a:rPr>
              <a:t>100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1C00CF"/>
                </a:solidFill>
              </a:rPr>
              <a:t>100</a:t>
            </a:r>
            <a:r>
              <a:rPr>
                <a:solidFill>
                  <a:srgbClr val="333333"/>
                </a:solidFill>
              </a:rPr>
              <a:t>]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100"/>
              </a:lnSpc>
              <a:spcBef>
                <a:spcPts val="0"/>
              </a:spcBef>
              <a:buClr>
                <a:srgbClr val="AA0D91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differentNumbers</a:t>
            </a:r>
            <a:r>
              <a:rPr>
                <a:solidFill>
                  <a:srgbClr val="333333"/>
                </a:solidFill>
              </a:rPr>
              <a:t> = [</a:t>
            </a:r>
            <a:r>
              <a:rPr>
                <a:solidFill>
                  <a:srgbClr val="1C00CF"/>
                </a:solidFill>
              </a:rPr>
              <a:t>100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1C00CF"/>
                </a:solidFill>
              </a:rPr>
              <a:t>100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1C00CF"/>
                </a:solidFill>
              </a:rPr>
              <a:t>200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1C00CF"/>
                </a:solidFill>
              </a:rPr>
              <a:t>100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1C00CF"/>
                </a:solidFill>
              </a:rPr>
              <a:t>200</a:t>
            </a:r>
            <a:r>
              <a:rPr>
                <a:solidFill>
                  <a:srgbClr val="333333"/>
                </a:solidFill>
              </a:rPr>
              <a:t>]</a:t>
            </a:r>
          </a:p>
        </p:txBody>
      </p:sp>
      <p:sp>
        <p:nvSpPr>
          <p:cNvPr id="849" name="print(equalNumbers.allEqual())…"/>
          <p:cNvSpPr txBox="1"/>
          <p:nvPr/>
        </p:nvSpPr>
        <p:spPr>
          <a:xfrm>
            <a:off x="767192" y="3655697"/>
            <a:ext cx="2969845" cy="713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equalNumbers</a:t>
            </a:r>
            <a:r>
              <a:rPr>
                <a:solidFill>
                  <a:srgbClr val="333333"/>
                </a:solidFill>
              </a:rPr>
              <a:t>.</a:t>
            </a:r>
            <a:r>
              <a:t>allEqual</a:t>
            </a:r>
            <a:r>
              <a:rPr>
                <a:solidFill>
                  <a:srgbClr val="333333"/>
                </a:solidFill>
              </a:rPr>
              <a:t>())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Prints "true"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differentNumbers</a:t>
            </a:r>
            <a:r>
              <a:rPr>
                <a:solidFill>
                  <a:srgbClr val="333333"/>
                </a:solidFill>
              </a:rPr>
              <a:t>.</a:t>
            </a:r>
            <a:r>
              <a:t>allEqual</a:t>
            </a:r>
            <a:r>
              <a:rPr>
                <a:solidFill>
                  <a:srgbClr val="333333"/>
                </a:solidFill>
              </a:rPr>
              <a:t>())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Prints "false"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1.協定的語法"/>
          <p:cNvSpPr txBox="1"/>
          <p:nvPr>
            <p:ph type="title"/>
          </p:nvPr>
        </p:nvSpPr>
        <p:spPr>
          <a:xfrm>
            <a:off x="457200" y="268259"/>
            <a:ext cx="8229600" cy="70788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1.協定的語法</a:t>
            </a:r>
          </a:p>
        </p:txBody>
      </p:sp>
      <p:sp>
        <p:nvSpPr>
          <p:cNvPr id="682" name="幻燈片編號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683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684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685" name="protocol SomeProtocol {…"/>
          <p:cNvSpPr txBox="1"/>
          <p:nvPr/>
        </p:nvSpPr>
        <p:spPr>
          <a:xfrm>
            <a:off x="640867" y="1105948"/>
            <a:ext cx="4521993" cy="1071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39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protocol</a:t>
            </a:r>
            <a:r>
              <a:rPr>
                <a:solidFill>
                  <a:srgbClr val="333333"/>
                </a:solidFill>
              </a:rPr>
              <a:t> </a:t>
            </a:r>
            <a:r>
              <a:t>SomeProtocol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39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// protocol definition goes here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39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  <p:sp>
        <p:nvSpPr>
          <p:cNvPr id="686" name="struct SomeStructure: FirstProtocol, AnotherProtocol {…"/>
          <p:cNvSpPr txBox="1"/>
          <p:nvPr/>
        </p:nvSpPr>
        <p:spPr>
          <a:xfrm>
            <a:off x="645128" y="2183968"/>
            <a:ext cx="6448796" cy="1071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39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>
                <a:solidFill>
                  <a:srgbClr val="5C269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struct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SomeStructure</a:t>
            </a:r>
            <a:r>
              <a:rPr>
                <a:solidFill>
                  <a:srgbClr val="333333"/>
                </a:solidFill>
              </a:rPr>
              <a:t>: </a:t>
            </a:r>
            <a:r>
              <a:t>FirstProtocol</a:t>
            </a:r>
            <a:r>
              <a:rPr>
                <a:solidFill>
                  <a:srgbClr val="333333"/>
                </a:solidFill>
              </a:rPr>
              <a:t>, </a:t>
            </a:r>
            <a:r>
              <a:t>AnotherProtocol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39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// structure definition goes here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39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  <p:sp>
        <p:nvSpPr>
          <p:cNvPr id="687" name="class SomeClass: SomeSuperclass, FirstProtocol, AnotherProtocol {…"/>
          <p:cNvSpPr txBox="1"/>
          <p:nvPr/>
        </p:nvSpPr>
        <p:spPr>
          <a:xfrm>
            <a:off x="645128" y="3351469"/>
            <a:ext cx="7626287" cy="13512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39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>
                <a:solidFill>
                  <a:srgbClr val="5C269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class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SomeClass</a:t>
            </a:r>
            <a:r>
              <a:rPr>
                <a:solidFill>
                  <a:srgbClr val="333333"/>
                </a:solidFill>
              </a:rPr>
              <a:t>: </a:t>
            </a:r>
            <a:r>
              <a:t>SomeSuperclass</a:t>
            </a:r>
            <a:r>
              <a:rPr>
                <a:solidFill>
                  <a:srgbClr val="333333"/>
                </a:solidFill>
              </a:rPr>
              <a:t>, </a:t>
            </a:r>
            <a:r>
              <a:t>FirstProtocol</a:t>
            </a:r>
            <a:r>
              <a:rPr>
                <a:solidFill>
                  <a:srgbClr val="333333"/>
                </a:solidFill>
              </a:rPr>
              <a:t>, </a:t>
            </a:r>
            <a:r>
              <a:t>AnotherProtocol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39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// class definition goes here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39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defTabSz="457200">
              <a:lnSpc>
                <a:spcPts val="4200"/>
              </a:lnSpc>
              <a:spcBef>
                <a:spcPts val="0"/>
              </a:spcBef>
              <a:defRPr b="0" sz="1800"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2.屬性需求"/>
          <p:cNvSpPr txBox="1"/>
          <p:nvPr>
            <p:ph type="title"/>
          </p:nvPr>
        </p:nvSpPr>
        <p:spPr>
          <a:xfrm>
            <a:off x="457200" y="268259"/>
            <a:ext cx="8229600" cy="70788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2.屬性需求</a:t>
            </a:r>
          </a:p>
        </p:txBody>
      </p:sp>
      <p:sp>
        <p:nvSpPr>
          <p:cNvPr id="690" name="幻燈片編號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691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692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693" name="protocol SomeProtocol {…"/>
          <p:cNvSpPr txBox="1"/>
          <p:nvPr/>
        </p:nvSpPr>
        <p:spPr>
          <a:xfrm>
            <a:off x="640867" y="1105948"/>
            <a:ext cx="5378350" cy="13563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39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protocol</a:t>
            </a:r>
            <a:r>
              <a:rPr>
                <a:solidFill>
                  <a:srgbClr val="333333"/>
                </a:solidFill>
              </a:rPr>
              <a:t> </a:t>
            </a:r>
            <a:r>
              <a:t>SomeProtocol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39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t>mustBeSettable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5C2699"/>
                </a:solidFill>
              </a:rPr>
              <a:t>Int</a:t>
            </a:r>
            <a:r>
              <a:rPr>
                <a:solidFill>
                  <a:srgbClr val="333333"/>
                </a:solidFill>
              </a:rPr>
              <a:t> { </a:t>
            </a:r>
            <a:r>
              <a:rPr>
                <a:solidFill>
                  <a:srgbClr val="AA0D91"/>
                </a:solidFill>
              </a:rPr>
              <a:t>get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AA0D91"/>
                </a:solidFill>
              </a:rPr>
              <a:t>set</a:t>
            </a:r>
            <a:r>
              <a:rPr>
                <a:solidFill>
                  <a:srgbClr val="333333"/>
                </a:solidFill>
              </a:rPr>
              <a:t> }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39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t>doesNotNeedToBeSettable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5C2699"/>
                </a:solidFill>
              </a:rPr>
              <a:t>Int</a:t>
            </a:r>
            <a:r>
              <a:rPr>
                <a:solidFill>
                  <a:srgbClr val="333333"/>
                </a:solidFill>
              </a:rPr>
              <a:t> { </a:t>
            </a:r>
            <a:r>
              <a:rPr>
                <a:solidFill>
                  <a:srgbClr val="AA0D91"/>
                </a:solidFill>
              </a:rPr>
              <a:t>get</a:t>
            </a:r>
            <a:r>
              <a:rPr>
                <a:solidFill>
                  <a:srgbClr val="333333"/>
                </a:solidFill>
              </a:rPr>
              <a:t> }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39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  <p:sp>
        <p:nvSpPr>
          <p:cNvPr id="694" name="protocol AnotherProtocol {…"/>
          <p:cNvSpPr txBox="1"/>
          <p:nvPr/>
        </p:nvSpPr>
        <p:spPr>
          <a:xfrm>
            <a:off x="640867" y="2333101"/>
            <a:ext cx="5806528" cy="1071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39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protocol</a:t>
            </a:r>
            <a:r>
              <a:rPr>
                <a:solidFill>
                  <a:srgbClr val="333333"/>
                </a:solidFill>
              </a:rPr>
              <a:t> </a:t>
            </a:r>
            <a:r>
              <a:t>AnotherProtocol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39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static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t>someTypeProperty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5C2699"/>
                </a:solidFill>
              </a:rPr>
              <a:t>Int</a:t>
            </a:r>
            <a:r>
              <a:rPr>
                <a:solidFill>
                  <a:srgbClr val="333333"/>
                </a:solidFill>
              </a:rPr>
              <a:t> { </a:t>
            </a:r>
            <a:r>
              <a:rPr>
                <a:solidFill>
                  <a:srgbClr val="AA0D91"/>
                </a:solidFill>
              </a:rPr>
              <a:t>get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AA0D91"/>
                </a:solidFill>
              </a:rPr>
              <a:t>set</a:t>
            </a:r>
            <a:r>
              <a:rPr>
                <a:solidFill>
                  <a:srgbClr val="333333"/>
                </a:solidFill>
              </a:rPr>
              <a:t> }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39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2.屬性需求"/>
          <p:cNvSpPr txBox="1"/>
          <p:nvPr>
            <p:ph type="title"/>
          </p:nvPr>
        </p:nvSpPr>
        <p:spPr>
          <a:xfrm>
            <a:off x="457200" y="268259"/>
            <a:ext cx="8229600" cy="70788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2.屬性需求</a:t>
            </a:r>
          </a:p>
        </p:txBody>
      </p:sp>
      <p:sp>
        <p:nvSpPr>
          <p:cNvPr id="697" name="幻燈片編號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698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699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00" name="protocol FullyNamed {…"/>
          <p:cNvSpPr txBox="1"/>
          <p:nvPr/>
        </p:nvSpPr>
        <p:spPr>
          <a:xfrm>
            <a:off x="764435" y="1131513"/>
            <a:ext cx="2832216" cy="713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AA0D9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protocol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FullyNamed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t>fullName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5C2699"/>
                </a:solidFill>
              </a:rPr>
              <a:t>String</a:t>
            </a:r>
            <a:r>
              <a:rPr>
                <a:solidFill>
                  <a:srgbClr val="333333"/>
                </a:solidFill>
              </a:rPr>
              <a:t> { </a:t>
            </a:r>
            <a:r>
              <a:rPr>
                <a:solidFill>
                  <a:srgbClr val="AA0D91"/>
                </a:solidFill>
              </a:rPr>
              <a:t>get</a:t>
            </a:r>
            <a:r>
              <a:rPr>
                <a:solidFill>
                  <a:srgbClr val="333333"/>
                </a:solidFill>
              </a:rPr>
              <a:t> }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  <p:sp>
        <p:nvSpPr>
          <p:cNvPr id="701" name="struct Person: FullyNamed {…"/>
          <p:cNvSpPr txBox="1"/>
          <p:nvPr/>
        </p:nvSpPr>
        <p:spPr>
          <a:xfrm>
            <a:off x="772957" y="2269187"/>
            <a:ext cx="3726803" cy="1107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4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5C269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struct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Person</a:t>
            </a:r>
            <a:r>
              <a:rPr>
                <a:solidFill>
                  <a:srgbClr val="333333"/>
                </a:solidFill>
              </a:rPr>
              <a:t>: </a:t>
            </a:r>
            <a:r>
              <a:t>FullyNamed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4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t>fullName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5C2699"/>
                </a:solidFill>
              </a:rPr>
              <a:t>String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4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457200" indent="-317500" defTabSz="457200">
              <a:lnSpc>
                <a:spcPts val="24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john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3F6E74"/>
                </a:solidFill>
              </a:rPr>
              <a:t>Person</a:t>
            </a:r>
            <a:r>
              <a:rPr>
                <a:solidFill>
                  <a:srgbClr val="333333"/>
                </a:solidFill>
              </a:rPr>
              <a:t>(</a:t>
            </a:r>
            <a:r>
              <a:rPr>
                <a:solidFill>
                  <a:srgbClr val="3F6E74"/>
                </a:solidFill>
              </a:rPr>
              <a:t>fullName</a:t>
            </a:r>
            <a:r>
              <a:rPr>
                <a:solidFill>
                  <a:srgbClr val="333333"/>
                </a:solidFill>
              </a:rPr>
              <a:t>: </a:t>
            </a:r>
            <a:r>
              <a:t>"John Appleseed"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4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john.fullName is "John Appleseed"</a:t>
            </a:r>
            <a:endParaRPr>
              <a:solidFill>
                <a:srgbClr val="333333"/>
              </a:solidFill>
            </a:endParaRPr>
          </a:p>
        </p:txBody>
      </p:sp>
      <p:sp>
        <p:nvSpPr>
          <p:cNvPr id="702" name="class Starship: FullyNamed {…"/>
          <p:cNvSpPr txBox="1"/>
          <p:nvPr/>
        </p:nvSpPr>
        <p:spPr>
          <a:xfrm>
            <a:off x="4465697" y="1171876"/>
            <a:ext cx="4621391" cy="2364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5C269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class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Starship</a:t>
            </a:r>
            <a:r>
              <a:rPr>
                <a:solidFill>
                  <a:srgbClr val="333333"/>
                </a:solidFill>
              </a:rPr>
              <a:t>: </a:t>
            </a:r>
            <a:r>
              <a:t>FullyNamed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var</a:t>
            </a:r>
            <a:r>
              <a:t> </a:t>
            </a:r>
            <a:r>
              <a:rPr>
                <a:solidFill>
                  <a:srgbClr val="3F6E74"/>
                </a:solidFill>
              </a:rPr>
              <a:t>prefix</a:t>
            </a:r>
            <a:r>
              <a:t>: </a:t>
            </a:r>
            <a:r>
              <a:rPr>
                <a:solidFill>
                  <a:srgbClr val="5C2699"/>
                </a:solidFill>
              </a:rPr>
              <a:t>String</a:t>
            </a:r>
            <a:r>
              <a:t>?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var</a:t>
            </a:r>
            <a:r>
              <a:t> </a:t>
            </a:r>
            <a:r>
              <a:rPr>
                <a:solidFill>
                  <a:srgbClr val="3F6E74"/>
                </a:solidFill>
              </a:rPr>
              <a:t>name</a:t>
            </a:r>
            <a:r>
              <a:t>: </a:t>
            </a:r>
            <a:r>
              <a:rPr>
                <a:solidFill>
                  <a:srgbClr val="5C2699"/>
                </a:solidFill>
              </a:rPr>
              <a:t>String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init</a:t>
            </a:r>
            <a:r>
              <a:t>(</a:t>
            </a:r>
            <a:r>
              <a:rPr>
                <a:solidFill>
                  <a:srgbClr val="3F6E74"/>
                </a:solidFill>
              </a:rPr>
              <a:t>name</a:t>
            </a:r>
            <a:r>
              <a:t>: </a:t>
            </a:r>
            <a:r>
              <a:rPr>
                <a:solidFill>
                  <a:srgbClr val="5C2699"/>
                </a:solidFill>
              </a:rPr>
              <a:t>String</a:t>
            </a:r>
            <a:r>
              <a:t>, </a:t>
            </a:r>
            <a:r>
              <a:rPr>
                <a:solidFill>
                  <a:srgbClr val="3F6E74"/>
                </a:solidFill>
              </a:rPr>
              <a:t>prefix</a:t>
            </a:r>
            <a:r>
              <a:t>: </a:t>
            </a:r>
            <a:r>
              <a:rPr>
                <a:solidFill>
                  <a:srgbClr val="5C2699"/>
                </a:solidFill>
              </a:rPr>
              <a:t>String</a:t>
            </a:r>
            <a:r>
              <a:t>? = </a:t>
            </a:r>
            <a:r>
              <a:rPr>
                <a:solidFill>
                  <a:srgbClr val="AA0D91"/>
                </a:solidFill>
              </a:rPr>
              <a:t>nil</a:t>
            </a:r>
            <a:r>
              <a:t>) {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AA0D91"/>
                </a:solidFill>
              </a:rPr>
              <a:t>self</a:t>
            </a:r>
            <a:r>
              <a:t>.</a:t>
            </a:r>
            <a:r>
              <a:rPr>
                <a:solidFill>
                  <a:srgbClr val="3F6E74"/>
                </a:solidFill>
              </a:rPr>
              <a:t>name</a:t>
            </a:r>
            <a:r>
              <a:t> = </a:t>
            </a:r>
            <a:r>
              <a:rPr>
                <a:solidFill>
                  <a:srgbClr val="3F6E74"/>
                </a:solidFill>
              </a:rPr>
              <a:t>name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AA0D91"/>
                </a:solidFill>
              </a:rPr>
              <a:t>self</a:t>
            </a:r>
            <a:r>
              <a:t>.</a:t>
            </a:r>
            <a:r>
              <a:rPr>
                <a:solidFill>
                  <a:srgbClr val="3F6E74"/>
                </a:solidFill>
              </a:rPr>
              <a:t>prefix</a:t>
            </a:r>
            <a:r>
              <a:t> = </a:t>
            </a:r>
            <a:r>
              <a:rPr>
                <a:solidFill>
                  <a:srgbClr val="3F6E74"/>
                </a:solidFill>
              </a:rPr>
              <a:t>prefix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t>fullName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5C2699"/>
                </a:solidFill>
              </a:rPr>
              <a:t>String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AA0D91"/>
                </a:solidFill>
              </a:rPr>
              <a:t>return</a:t>
            </a:r>
            <a:r>
              <a:t> (</a:t>
            </a:r>
            <a:r>
              <a:rPr>
                <a:solidFill>
                  <a:srgbClr val="3F6E74"/>
                </a:solidFill>
              </a:rPr>
              <a:t>prefix</a:t>
            </a:r>
            <a:r>
              <a:t> != </a:t>
            </a:r>
            <a:r>
              <a:rPr>
                <a:solidFill>
                  <a:srgbClr val="AA0D91"/>
                </a:solidFill>
              </a:rPr>
              <a:t>nil</a:t>
            </a:r>
            <a:r>
              <a:t> ? </a:t>
            </a:r>
            <a:r>
              <a:rPr>
                <a:solidFill>
                  <a:srgbClr val="3F6E74"/>
                </a:solidFill>
              </a:rPr>
              <a:t>prefix</a:t>
            </a:r>
            <a:r>
              <a:t>! + </a:t>
            </a:r>
            <a:r>
              <a:rPr>
                <a:solidFill>
                  <a:srgbClr val="C41A16"/>
                </a:solidFill>
              </a:rPr>
              <a:t>" "</a:t>
            </a:r>
            <a:r>
              <a:t> : </a:t>
            </a:r>
            <a:r>
              <a:rPr>
                <a:solidFill>
                  <a:srgbClr val="C41A16"/>
                </a:solidFill>
              </a:rPr>
              <a:t>""</a:t>
            </a:r>
            <a:r>
              <a:t>) + </a:t>
            </a:r>
            <a:r>
              <a:rPr>
                <a:solidFill>
                  <a:srgbClr val="3F6E74"/>
                </a:solidFill>
              </a:rPr>
              <a:t>name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ncc1701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3F6E74"/>
                </a:solidFill>
              </a:rPr>
              <a:t>Starship</a:t>
            </a:r>
            <a:r>
              <a:rPr>
                <a:solidFill>
                  <a:srgbClr val="333333"/>
                </a:solidFill>
              </a:rPr>
              <a:t>(</a:t>
            </a:r>
            <a:r>
              <a:rPr>
                <a:solidFill>
                  <a:srgbClr val="3F6E74"/>
                </a:solidFill>
              </a:rPr>
              <a:t>name</a:t>
            </a:r>
            <a:r>
              <a:rPr>
                <a:solidFill>
                  <a:srgbClr val="333333"/>
                </a:solidFill>
              </a:rPr>
              <a:t>: </a:t>
            </a:r>
            <a:r>
              <a:t>"Enterprise"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3F6E74"/>
                </a:solidFill>
              </a:rPr>
              <a:t>prefix</a:t>
            </a:r>
            <a:r>
              <a:rPr>
                <a:solidFill>
                  <a:srgbClr val="333333"/>
                </a:solidFill>
              </a:rPr>
              <a:t>: </a:t>
            </a:r>
            <a:r>
              <a:t>"USS"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ncc1701.fullName is "USS Enterprise"</a:t>
            </a:r>
            <a:endParaRPr>
              <a:solidFill>
                <a:srgbClr val="333333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3.方法需求"/>
          <p:cNvSpPr txBox="1"/>
          <p:nvPr>
            <p:ph type="title"/>
          </p:nvPr>
        </p:nvSpPr>
        <p:spPr>
          <a:xfrm>
            <a:off x="457200" y="268259"/>
            <a:ext cx="8229600" cy="70788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3.方法需求</a:t>
            </a:r>
          </a:p>
        </p:txBody>
      </p:sp>
      <p:sp>
        <p:nvSpPr>
          <p:cNvPr id="705" name="幻燈片編號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06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07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08" name="protocol SomeProtocol {…"/>
          <p:cNvSpPr txBox="1"/>
          <p:nvPr/>
        </p:nvSpPr>
        <p:spPr>
          <a:xfrm>
            <a:off x="764435" y="1131513"/>
            <a:ext cx="2832216" cy="548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protocol</a:t>
            </a:r>
            <a:r>
              <a:rPr>
                <a:solidFill>
                  <a:srgbClr val="333333"/>
                </a:solidFill>
              </a:rPr>
              <a:t> </a:t>
            </a:r>
            <a:r>
              <a:t>SomeProtocol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static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AA0D91"/>
                </a:solidFill>
              </a:rPr>
              <a:t>func</a:t>
            </a:r>
            <a:r>
              <a:rPr>
                <a:solidFill>
                  <a:srgbClr val="333333"/>
                </a:solidFill>
              </a:rPr>
              <a:t> </a:t>
            </a:r>
            <a:r>
              <a:t>someTypeMethod</a:t>
            </a:r>
            <a:r>
              <a:rPr>
                <a:solidFill>
                  <a:srgbClr val="333333"/>
                </a:solidFill>
              </a:rPr>
              <a:t>()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  <p:sp>
        <p:nvSpPr>
          <p:cNvPr id="709" name="protocol RandomNumberGenerator {…"/>
          <p:cNvSpPr txBox="1"/>
          <p:nvPr/>
        </p:nvSpPr>
        <p:spPr>
          <a:xfrm>
            <a:off x="764435" y="1835522"/>
            <a:ext cx="2832216" cy="548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protocol</a:t>
            </a:r>
            <a:r>
              <a:rPr>
                <a:solidFill>
                  <a:srgbClr val="333333"/>
                </a:solidFill>
              </a:rPr>
              <a:t> </a:t>
            </a:r>
            <a:r>
              <a:t>RandomNumberGenerator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func</a:t>
            </a:r>
            <a:r>
              <a:t> </a:t>
            </a:r>
            <a:r>
              <a:rPr>
                <a:solidFill>
                  <a:srgbClr val="3F6E74"/>
                </a:solidFill>
              </a:rPr>
              <a:t>random</a:t>
            </a:r>
            <a:r>
              <a:t>() -&gt; </a:t>
            </a:r>
            <a:r>
              <a:rPr>
                <a:solidFill>
                  <a:srgbClr val="5C2699"/>
                </a:solidFill>
              </a:rPr>
              <a:t>Double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  <p:sp>
        <p:nvSpPr>
          <p:cNvPr id="710" name="class LinearCongruentialGenerator: RandomNumberGenerator {…"/>
          <p:cNvSpPr txBox="1"/>
          <p:nvPr/>
        </p:nvSpPr>
        <p:spPr>
          <a:xfrm>
            <a:off x="3685943" y="1132131"/>
            <a:ext cx="5332473" cy="2682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2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8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class</a:t>
            </a:r>
            <a:r>
              <a:rPr>
                <a:solidFill>
                  <a:srgbClr val="333333"/>
                </a:solidFill>
              </a:rPr>
              <a:t> </a:t>
            </a:r>
            <a:r>
              <a:t>LinearCongruentialGenerator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5C2699"/>
                </a:solidFill>
              </a:rPr>
              <a:t>RandomNumberGenerator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2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8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t>lastRandom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1C00CF"/>
                </a:solidFill>
              </a:rPr>
              <a:t>42.0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2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800">
                <a:solidFill>
                  <a:srgbClr val="1C00C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m</a:t>
            </a:r>
            <a:r>
              <a:rPr>
                <a:solidFill>
                  <a:srgbClr val="333333"/>
                </a:solidFill>
              </a:rPr>
              <a:t> = </a:t>
            </a:r>
            <a:r>
              <a:t>139968.0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2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let</a:t>
            </a:r>
            <a:r>
              <a:t> </a:t>
            </a:r>
            <a:r>
              <a:rPr>
                <a:solidFill>
                  <a:srgbClr val="3F6E74"/>
                </a:solidFill>
              </a:rPr>
              <a:t>a</a:t>
            </a:r>
            <a:r>
              <a:t> = </a:t>
            </a:r>
            <a:r>
              <a:rPr>
                <a:solidFill>
                  <a:srgbClr val="1C00CF"/>
                </a:solidFill>
              </a:rPr>
              <a:t>3877.0</a:t>
            </a:r>
          </a:p>
          <a:p>
            <a:pPr marL="457200" indent="-317500" defTabSz="457200">
              <a:lnSpc>
                <a:spcPts val="22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let</a:t>
            </a:r>
            <a:r>
              <a:t> </a:t>
            </a:r>
            <a:r>
              <a:rPr>
                <a:solidFill>
                  <a:srgbClr val="3F6E74"/>
                </a:solidFill>
              </a:rPr>
              <a:t>c</a:t>
            </a:r>
            <a:r>
              <a:t> = </a:t>
            </a:r>
            <a:r>
              <a:rPr>
                <a:solidFill>
                  <a:srgbClr val="1C00CF"/>
                </a:solidFill>
              </a:rPr>
              <a:t>29573.0</a:t>
            </a:r>
          </a:p>
          <a:p>
            <a:pPr marL="457200" indent="-317500" defTabSz="457200">
              <a:lnSpc>
                <a:spcPts val="22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func</a:t>
            </a:r>
            <a:r>
              <a:t> </a:t>
            </a:r>
            <a:r>
              <a:rPr>
                <a:solidFill>
                  <a:srgbClr val="3F6E74"/>
                </a:solidFill>
              </a:rPr>
              <a:t>random</a:t>
            </a:r>
            <a:r>
              <a:t>() -&gt; </a:t>
            </a:r>
            <a:r>
              <a:rPr>
                <a:solidFill>
                  <a:srgbClr val="5C2699"/>
                </a:solidFill>
              </a:rPr>
              <a:t>Double</a:t>
            </a:r>
            <a:r>
              <a:t> {</a:t>
            </a:r>
          </a:p>
          <a:p>
            <a:pPr marL="457200" indent="-317500" defTabSz="457200">
              <a:lnSpc>
                <a:spcPts val="22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8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    </a:t>
            </a:r>
            <a:r>
              <a:t>lastRandom</a:t>
            </a:r>
            <a:r>
              <a:rPr>
                <a:solidFill>
                  <a:srgbClr val="333333"/>
                </a:solidFill>
              </a:rPr>
              <a:t> = ((</a:t>
            </a:r>
            <a:r>
              <a:t>lastRandom</a:t>
            </a:r>
            <a:r>
              <a:rPr>
                <a:solidFill>
                  <a:srgbClr val="333333"/>
                </a:solidFill>
              </a:rPr>
              <a:t> * </a:t>
            </a:r>
            <a:r>
              <a:t>a</a:t>
            </a:r>
            <a:r>
              <a:rPr>
                <a:solidFill>
                  <a:srgbClr val="333333"/>
                </a:solidFill>
              </a:rPr>
              <a:t> + </a:t>
            </a:r>
            <a:r>
              <a:t>c</a:t>
            </a:r>
            <a:r>
              <a:rPr>
                <a:solidFill>
                  <a:srgbClr val="333333"/>
                </a:solidFill>
              </a:rPr>
              <a:t>).</a:t>
            </a:r>
            <a:r>
              <a:t>truncatingRemainder</a:t>
            </a:r>
            <a:r>
              <a:rPr>
                <a:solidFill>
                  <a:srgbClr val="333333"/>
                </a:solidFill>
              </a:rPr>
              <a:t>(</a:t>
            </a:r>
            <a:r>
              <a:t>dividingBy</a:t>
            </a:r>
            <a:r>
              <a:rPr>
                <a:solidFill>
                  <a:srgbClr val="333333"/>
                </a:solidFill>
              </a:rPr>
              <a:t>:</a:t>
            </a:r>
            <a:r>
              <a:t>m</a:t>
            </a:r>
            <a:r>
              <a:rPr>
                <a:solidFill>
                  <a:srgbClr val="333333"/>
                </a:solidFill>
              </a:rPr>
              <a:t>))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2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AA0D91"/>
                </a:solidFill>
              </a:rPr>
              <a:t>return</a:t>
            </a:r>
            <a:r>
              <a:t> </a:t>
            </a:r>
            <a:r>
              <a:rPr>
                <a:solidFill>
                  <a:srgbClr val="3F6E74"/>
                </a:solidFill>
              </a:rPr>
              <a:t>lastRandom</a:t>
            </a:r>
            <a:r>
              <a:t> / </a:t>
            </a:r>
            <a:r>
              <a:rPr>
                <a:solidFill>
                  <a:srgbClr val="3F6E74"/>
                </a:solidFill>
              </a:rPr>
              <a:t>m</a:t>
            </a:r>
          </a:p>
          <a:p>
            <a:pPr marL="457200" indent="-317500" defTabSz="457200">
              <a:lnSpc>
                <a:spcPts val="22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marL="457200" indent="-317500" defTabSz="457200">
              <a:lnSpc>
                <a:spcPts val="22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457200" indent="-317500" defTabSz="457200">
              <a:lnSpc>
                <a:spcPts val="22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8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generator</a:t>
            </a:r>
            <a:r>
              <a:rPr>
                <a:solidFill>
                  <a:srgbClr val="333333"/>
                </a:solidFill>
              </a:rPr>
              <a:t> = </a:t>
            </a:r>
            <a:r>
              <a:t>LinearCongruentialGenerator</a:t>
            </a:r>
            <a:r>
              <a:rPr>
                <a:solidFill>
                  <a:srgbClr val="333333"/>
                </a:solidFill>
              </a:rPr>
              <a:t>()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2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80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"Here's a random number: </a:t>
            </a:r>
            <a:r>
              <a:rPr>
                <a:solidFill>
                  <a:srgbClr val="333333"/>
                </a:solidFill>
              </a:rPr>
              <a:t>\(</a:t>
            </a:r>
            <a:r>
              <a:rPr>
                <a:solidFill>
                  <a:srgbClr val="3F6E74"/>
                </a:solidFill>
              </a:rPr>
              <a:t>generator</a:t>
            </a:r>
            <a:r>
              <a:rPr>
                <a:solidFill>
                  <a:srgbClr val="333333"/>
                </a:solidFill>
              </a:rPr>
              <a:t>.</a:t>
            </a:r>
            <a:r>
              <a:rPr>
                <a:solidFill>
                  <a:srgbClr val="3F6E74"/>
                </a:solidFill>
              </a:rPr>
              <a:t>random</a:t>
            </a:r>
            <a:r>
              <a:rPr>
                <a:solidFill>
                  <a:srgbClr val="333333"/>
                </a:solidFill>
              </a:rPr>
              <a:t>())</a:t>
            </a:r>
            <a:r>
              <a:t>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2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8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Prints "Here's a random number: 0.3746499199817101"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2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80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"And another one: </a:t>
            </a:r>
            <a:r>
              <a:rPr>
                <a:solidFill>
                  <a:srgbClr val="333333"/>
                </a:solidFill>
              </a:rPr>
              <a:t>\(</a:t>
            </a:r>
            <a:r>
              <a:rPr>
                <a:solidFill>
                  <a:srgbClr val="3F6E74"/>
                </a:solidFill>
              </a:rPr>
              <a:t>generator</a:t>
            </a:r>
            <a:r>
              <a:rPr>
                <a:solidFill>
                  <a:srgbClr val="333333"/>
                </a:solidFill>
              </a:rPr>
              <a:t>.</a:t>
            </a:r>
            <a:r>
              <a:rPr>
                <a:solidFill>
                  <a:srgbClr val="3F6E74"/>
                </a:solidFill>
              </a:rPr>
              <a:t>random</a:t>
            </a:r>
            <a:r>
              <a:rPr>
                <a:solidFill>
                  <a:srgbClr val="333333"/>
                </a:solidFill>
              </a:rPr>
              <a:t>())</a:t>
            </a:r>
            <a:r>
              <a:t>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2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8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Prints "And another one: 0.729023776863283"</a:t>
            </a:r>
            <a:endParaRPr>
              <a:solidFill>
                <a:srgbClr val="333333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4.可修改方法需求"/>
          <p:cNvSpPr txBox="1"/>
          <p:nvPr>
            <p:ph type="title"/>
          </p:nvPr>
        </p:nvSpPr>
        <p:spPr>
          <a:xfrm>
            <a:off x="457200" y="268259"/>
            <a:ext cx="8229600" cy="70788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4.可修改方法需求</a:t>
            </a:r>
          </a:p>
        </p:txBody>
      </p:sp>
      <p:sp>
        <p:nvSpPr>
          <p:cNvPr id="713" name="幻燈片編號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14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15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16" name="protocol Togglable {…"/>
          <p:cNvSpPr txBox="1"/>
          <p:nvPr/>
        </p:nvSpPr>
        <p:spPr>
          <a:xfrm>
            <a:off x="764435" y="1131513"/>
            <a:ext cx="2419330" cy="548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AA0D9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protocol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Togglable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AA0D9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mutating</a:t>
            </a:r>
            <a:r>
              <a:rPr>
                <a:solidFill>
                  <a:srgbClr val="333333"/>
                </a:solidFill>
              </a:rPr>
              <a:t> </a:t>
            </a:r>
            <a:r>
              <a:t>func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toggle</a:t>
            </a:r>
            <a:r>
              <a:rPr>
                <a:solidFill>
                  <a:srgbClr val="333333"/>
                </a:solidFill>
              </a:rPr>
              <a:t>()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  <p:sp>
        <p:nvSpPr>
          <p:cNvPr id="717" name="enum OnOffSwitch: Togglable {…"/>
          <p:cNvSpPr txBox="1"/>
          <p:nvPr/>
        </p:nvSpPr>
        <p:spPr>
          <a:xfrm>
            <a:off x="771453" y="2009887"/>
            <a:ext cx="2969845" cy="2529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enum</a:t>
            </a:r>
            <a:r>
              <a:rPr>
                <a:solidFill>
                  <a:srgbClr val="333333"/>
                </a:solidFill>
              </a:rPr>
              <a:t> </a:t>
            </a:r>
            <a:r>
              <a:t>OnOffSwitch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5C2699"/>
                </a:solidFill>
              </a:rPr>
              <a:t>Togglable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case</a:t>
            </a:r>
            <a:r>
              <a:t> </a:t>
            </a:r>
            <a:r>
              <a:rPr>
                <a:solidFill>
                  <a:srgbClr val="3F6E74"/>
                </a:solidFill>
              </a:rPr>
              <a:t>off</a:t>
            </a:r>
            <a:r>
              <a:t>, </a:t>
            </a:r>
            <a:r>
              <a:rPr>
                <a:solidFill>
                  <a:srgbClr val="3F6E74"/>
                </a:solidFill>
              </a:rPr>
              <a:t>on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AA0D9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mutating</a:t>
            </a:r>
            <a:r>
              <a:rPr>
                <a:solidFill>
                  <a:srgbClr val="333333"/>
                </a:solidFill>
              </a:rPr>
              <a:t> </a:t>
            </a:r>
            <a:r>
              <a:t>func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toggle</a:t>
            </a:r>
            <a:r>
              <a:rPr>
                <a:solidFill>
                  <a:srgbClr val="333333"/>
                </a:solidFill>
              </a:rPr>
              <a:t>()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AA0D91"/>
                </a:solidFill>
              </a:rPr>
              <a:t>switch</a:t>
            </a:r>
            <a:r>
              <a:t> </a:t>
            </a:r>
            <a:r>
              <a:rPr>
                <a:solidFill>
                  <a:srgbClr val="AA0D91"/>
                </a:solidFill>
              </a:rPr>
              <a:t>self</a:t>
            </a:r>
            <a:r>
              <a:t> {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AA0D91"/>
                </a:solidFill>
              </a:rPr>
              <a:t>case</a:t>
            </a:r>
            <a:r>
              <a:t> .</a:t>
            </a:r>
            <a:r>
              <a:rPr>
                <a:solidFill>
                  <a:srgbClr val="3F6E74"/>
                </a:solidFill>
              </a:rPr>
              <a:t>off</a:t>
            </a:r>
            <a:r>
              <a:t>: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</a:t>
            </a:r>
            <a:r>
              <a:rPr>
                <a:solidFill>
                  <a:srgbClr val="AA0D91"/>
                </a:solidFill>
              </a:rPr>
              <a:t>self</a:t>
            </a:r>
            <a:r>
              <a:t> = .</a:t>
            </a:r>
            <a:r>
              <a:rPr>
                <a:solidFill>
                  <a:srgbClr val="3F6E74"/>
                </a:solidFill>
              </a:rPr>
              <a:t>on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AA0D91"/>
                </a:solidFill>
              </a:rPr>
              <a:t>case</a:t>
            </a:r>
            <a:r>
              <a:t> .</a:t>
            </a:r>
            <a:r>
              <a:rPr>
                <a:solidFill>
                  <a:srgbClr val="3F6E74"/>
                </a:solidFill>
              </a:rPr>
              <a:t>on</a:t>
            </a:r>
            <a:r>
              <a:t>: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</a:t>
            </a:r>
            <a:r>
              <a:rPr>
                <a:solidFill>
                  <a:srgbClr val="AA0D91"/>
                </a:solidFill>
              </a:rPr>
              <a:t>self</a:t>
            </a:r>
            <a:r>
              <a:t> = .</a:t>
            </a:r>
            <a:r>
              <a:rPr>
                <a:solidFill>
                  <a:srgbClr val="3F6E74"/>
                </a:solidFill>
              </a:rPr>
              <a:t>off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t>lightSwitch</a:t>
            </a:r>
            <a:r>
              <a:rPr>
                <a:solidFill>
                  <a:srgbClr val="333333"/>
                </a:solidFill>
              </a:rPr>
              <a:t> = </a:t>
            </a:r>
            <a:r>
              <a:t>OnOffSwitch</a:t>
            </a:r>
            <a:r>
              <a:rPr>
                <a:solidFill>
                  <a:srgbClr val="333333"/>
                </a:solidFill>
              </a:rPr>
              <a:t>.</a:t>
            </a:r>
            <a:r>
              <a:t>off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lightSwitch</a:t>
            </a:r>
            <a:r>
              <a:rPr>
                <a:solidFill>
                  <a:srgbClr val="333333"/>
                </a:solidFill>
              </a:rPr>
              <a:t>.</a:t>
            </a:r>
            <a:r>
              <a:t>toggle</a:t>
            </a:r>
            <a:r>
              <a:rPr>
                <a:solidFill>
                  <a:srgbClr val="333333"/>
                </a:solidFill>
              </a:rPr>
              <a:t>()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lightSwitch is now equal to .on</a:t>
            </a:r>
            <a:endParaRPr>
              <a:solidFill>
                <a:srgbClr val="333333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5.初始化需求"/>
          <p:cNvSpPr txBox="1"/>
          <p:nvPr>
            <p:ph type="title"/>
          </p:nvPr>
        </p:nvSpPr>
        <p:spPr>
          <a:xfrm>
            <a:off x="457200" y="268259"/>
            <a:ext cx="8229600" cy="70788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5.初始化需求</a:t>
            </a:r>
          </a:p>
        </p:txBody>
      </p:sp>
      <p:sp>
        <p:nvSpPr>
          <p:cNvPr id="720" name="幻燈片編號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21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22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23" name="protocol SomeProtocol {…"/>
          <p:cNvSpPr txBox="1"/>
          <p:nvPr/>
        </p:nvSpPr>
        <p:spPr>
          <a:xfrm>
            <a:off x="764435" y="1131513"/>
            <a:ext cx="3887370" cy="87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40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5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protocol</a:t>
            </a:r>
            <a:r>
              <a:rPr>
                <a:solidFill>
                  <a:srgbClr val="333333"/>
                </a:solidFill>
              </a:rPr>
              <a:t> </a:t>
            </a:r>
            <a:r>
              <a:t>SomeProtocol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40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5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init</a:t>
            </a:r>
            <a:r>
              <a:rPr>
                <a:solidFill>
                  <a:srgbClr val="333333"/>
                </a:solidFill>
              </a:rPr>
              <a:t>(</a:t>
            </a:r>
            <a:r>
              <a:t>someParameter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5C2699"/>
                </a:solidFill>
              </a:rPr>
              <a:t>Int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40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5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  <p:sp>
        <p:nvSpPr>
          <p:cNvPr id="724" name="class SomeClass: SomeProtocol {…"/>
          <p:cNvSpPr txBox="1"/>
          <p:nvPr/>
        </p:nvSpPr>
        <p:spPr>
          <a:xfrm>
            <a:off x="758670" y="2339376"/>
            <a:ext cx="5699483" cy="171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39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>
                <a:solidFill>
                  <a:srgbClr val="5C269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class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SomeClass</a:t>
            </a:r>
            <a:r>
              <a:rPr>
                <a:solidFill>
                  <a:srgbClr val="333333"/>
                </a:solidFill>
              </a:rPr>
              <a:t>: </a:t>
            </a:r>
            <a:r>
              <a:t>SomeProtocol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39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required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AA0D91"/>
                </a:solidFill>
              </a:rPr>
              <a:t>init</a:t>
            </a:r>
            <a:r>
              <a:rPr>
                <a:solidFill>
                  <a:srgbClr val="333333"/>
                </a:solidFill>
              </a:rPr>
              <a:t>(</a:t>
            </a:r>
            <a:r>
              <a:t>someParameter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5C2699"/>
                </a:solidFill>
              </a:rPr>
              <a:t>Int</a:t>
            </a:r>
            <a:r>
              <a:rPr>
                <a:solidFill>
                  <a:srgbClr val="333333"/>
                </a:solidFill>
              </a:rPr>
              <a:t>)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39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    </a:t>
            </a:r>
            <a:r>
              <a:t>// initializer implementation goes here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39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marL="457200" indent="-317500" defTabSz="457200">
              <a:lnSpc>
                <a:spcPts val="39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5.初始化需求"/>
          <p:cNvSpPr txBox="1"/>
          <p:nvPr>
            <p:ph type="title"/>
          </p:nvPr>
        </p:nvSpPr>
        <p:spPr>
          <a:xfrm>
            <a:off x="457200" y="268259"/>
            <a:ext cx="8229600" cy="70788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5.初始化需求</a:t>
            </a:r>
          </a:p>
        </p:txBody>
      </p:sp>
      <p:sp>
        <p:nvSpPr>
          <p:cNvPr id="727" name="幻燈片編號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28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29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30" name="protocol SomeProtocol {…"/>
          <p:cNvSpPr txBox="1"/>
          <p:nvPr/>
        </p:nvSpPr>
        <p:spPr>
          <a:xfrm>
            <a:off x="764435" y="1131513"/>
            <a:ext cx="6066493" cy="286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protocol</a:t>
            </a:r>
            <a:r>
              <a:rPr>
                <a:solidFill>
                  <a:srgbClr val="333333"/>
                </a:solidFill>
              </a:rPr>
              <a:t> </a:t>
            </a:r>
            <a:r>
              <a:t>SomeProtocol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init</a:t>
            </a:r>
            <a:r>
              <a:t>()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class</a:t>
            </a:r>
            <a:r>
              <a:rPr>
                <a:solidFill>
                  <a:srgbClr val="333333"/>
                </a:solidFill>
              </a:rPr>
              <a:t> </a:t>
            </a:r>
            <a:r>
              <a:t>SomeSuperClass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init</a:t>
            </a:r>
            <a:r>
              <a:t>() {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    </a:t>
            </a:r>
            <a:r>
              <a:t>// initializer implementation goes here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5C269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class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SomeSubClass</a:t>
            </a:r>
            <a:r>
              <a:rPr>
                <a:solidFill>
                  <a:srgbClr val="333333"/>
                </a:solidFill>
              </a:rPr>
              <a:t>: </a:t>
            </a:r>
            <a:r>
              <a:t>SomeSuperClass</a:t>
            </a:r>
            <a:r>
              <a:rPr>
                <a:solidFill>
                  <a:srgbClr val="333333"/>
                </a:solidFill>
              </a:rPr>
              <a:t>, </a:t>
            </a:r>
            <a:r>
              <a:t>SomeProtocol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// "required" from SomeProtocol conformance; "override" from SomeSuperClass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AA0D9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required</a:t>
            </a:r>
            <a:r>
              <a:rPr>
                <a:solidFill>
                  <a:srgbClr val="333333"/>
                </a:solidFill>
              </a:rPr>
              <a:t> </a:t>
            </a:r>
            <a:r>
              <a:t>override</a:t>
            </a:r>
            <a:r>
              <a:rPr>
                <a:solidFill>
                  <a:srgbClr val="333333"/>
                </a:solidFill>
              </a:rPr>
              <a:t> </a:t>
            </a:r>
            <a:r>
              <a:t>init</a:t>
            </a:r>
            <a:r>
              <a:rPr>
                <a:solidFill>
                  <a:srgbClr val="333333"/>
                </a:solidFill>
              </a:rPr>
              <a:t>()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    </a:t>
            </a:r>
            <a:r>
              <a:t>// initializer implementation goes here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佈景主題2">
  <a:themeElements>
    <a:clrScheme name="佈景主題2">
      <a:dk1>
        <a:srgbClr val="292929"/>
      </a:dk1>
      <a:lt1>
        <a:srgbClr val="FFFFFF"/>
      </a:lt1>
      <a:dk2>
        <a:srgbClr val="A7A7A7"/>
      </a:dk2>
      <a:lt2>
        <a:srgbClr val="535353"/>
      </a:lt2>
      <a:accent1>
        <a:srgbClr val="5E9A50"/>
      </a:accent1>
      <a:accent2>
        <a:srgbClr val="DB5161"/>
      </a:accent2>
      <a:accent3>
        <a:srgbClr val="A84076"/>
      </a:accent3>
      <a:accent4>
        <a:srgbClr val="0E78BA"/>
      </a:accent4>
      <a:accent5>
        <a:srgbClr val="E28A42"/>
      </a:accent5>
      <a:accent6>
        <a:srgbClr val="3BB6BF"/>
      </a:accent6>
      <a:hlink>
        <a:srgbClr val="0000FF"/>
      </a:hlink>
      <a:folHlink>
        <a:srgbClr val="FF00FF"/>
      </a:folHlink>
    </a:clrScheme>
    <a:fontScheme name="佈景主題2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佈景主題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92929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20000"/>
          </a:lnSpc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400" u="none" kumimoji="0" normalizeH="0">
            <a:ln>
              <a:noFill/>
            </a:ln>
            <a:solidFill>
              <a:srgbClr val="292929"/>
            </a:solidFill>
            <a:effectLst/>
            <a:uFillTx/>
            <a:latin typeface="微軟正黑體"/>
            <a:ea typeface="微軟正黑體"/>
            <a:cs typeface="微軟正黑體"/>
            <a:sym typeface="微軟正黑體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佈景主題2">
  <a:themeElements>
    <a:clrScheme name="佈景主題2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E9A50"/>
      </a:accent1>
      <a:accent2>
        <a:srgbClr val="DB5161"/>
      </a:accent2>
      <a:accent3>
        <a:srgbClr val="A84076"/>
      </a:accent3>
      <a:accent4>
        <a:srgbClr val="0E78BA"/>
      </a:accent4>
      <a:accent5>
        <a:srgbClr val="E28A42"/>
      </a:accent5>
      <a:accent6>
        <a:srgbClr val="3BB6BF"/>
      </a:accent6>
      <a:hlink>
        <a:srgbClr val="0000FF"/>
      </a:hlink>
      <a:folHlink>
        <a:srgbClr val="FF00FF"/>
      </a:folHlink>
    </a:clrScheme>
    <a:fontScheme name="佈景主題2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佈景主題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92929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20000"/>
          </a:lnSpc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400" u="none" kumimoji="0" normalizeH="0">
            <a:ln>
              <a:noFill/>
            </a:ln>
            <a:solidFill>
              <a:srgbClr val="292929"/>
            </a:solidFill>
            <a:effectLst/>
            <a:uFillTx/>
            <a:latin typeface="微軟正黑體"/>
            <a:ea typeface="微軟正黑體"/>
            <a:cs typeface="微軟正黑體"/>
            <a:sym typeface="微軟正黑體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