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自動記憶體管理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903384" y="1325841"/>
            <a:ext cx="3337232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ARC實作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類別實體間的互相參考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使用weak解決互相參考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使用Unowned解決互相參考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ARC實作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1.ARC實作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Person {…"/>
          <p:cNvSpPr txBox="1"/>
          <p:nvPr/>
        </p:nvSpPr>
        <p:spPr>
          <a:xfrm>
            <a:off x="615302" y="1105948"/>
            <a:ext cx="3864432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5" name="var reference1: Person?…"/>
          <p:cNvSpPr txBox="1"/>
          <p:nvPr/>
        </p:nvSpPr>
        <p:spPr>
          <a:xfrm>
            <a:off x="622320" y="3105191"/>
            <a:ext cx="221288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reference1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reference2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reference3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686" name="reference1 = Person(name: &quot;John Appleseed&quot;)…"/>
          <p:cNvSpPr txBox="1"/>
          <p:nvPr/>
        </p:nvSpPr>
        <p:spPr>
          <a:xfrm>
            <a:off x="566927" y="3830442"/>
            <a:ext cx="379561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reference1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 Appleseed is being initialized"</a:t>
            </a:r>
          </a:p>
        </p:txBody>
      </p:sp>
      <p:sp>
        <p:nvSpPr>
          <p:cNvPr id="687" name="reference2 = reference1…"/>
          <p:cNvSpPr txBox="1"/>
          <p:nvPr/>
        </p:nvSpPr>
        <p:spPr>
          <a:xfrm>
            <a:off x="5185798" y="1171609"/>
            <a:ext cx="221288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reference2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reference1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reference3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reference1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reference1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reference2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</p:txBody>
      </p:sp>
      <p:sp>
        <p:nvSpPr>
          <p:cNvPr id="688" name="reference3 = nil…"/>
          <p:cNvSpPr txBox="1"/>
          <p:nvPr/>
        </p:nvSpPr>
        <p:spPr>
          <a:xfrm>
            <a:off x="5194320" y="2019539"/>
            <a:ext cx="393324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reference3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 Appleseed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2.類別實體間的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2.類別實體間的互相參考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class Person {…"/>
          <p:cNvSpPr txBox="1"/>
          <p:nvPr/>
        </p:nvSpPr>
        <p:spPr>
          <a:xfrm>
            <a:off x="694756" y="1129000"/>
            <a:ext cx="5034277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tenant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"Apartment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unit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類別實體間的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2.類別實體間的互相參考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var john: Person?…"/>
          <p:cNvSpPr txBox="1"/>
          <p:nvPr/>
        </p:nvSpPr>
        <p:spPr>
          <a:xfrm>
            <a:off x="677712" y="1133261"/>
            <a:ext cx="317628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unit4A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unit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"4A"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01" name="john!.apartment = unit4A…"/>
          <p:cNvSpPr txBox="1"/>
          <p:nvPr/>
        </p:nvSpPr>
        <p:spPr>
          <a:xfrm>
            <a:off x="672694" y="2098969"/>
            <a:ext cx="22817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unit4A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!.</a:t>
            </a:r>
            <a:r>
              <a:t>tenant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</a:p>
        </p:txBody>
      </p:sp>
      <p:sp>
        <p:nvSpPr>
          <p:cNvPr id="702" name="john = nil…"/>
          <p:cNvSpPr txBox="1"/>
          <p:nvPr/>
        </p:nvSpPr>
        <p:spPr>
          <a:xfrm>
            <a:off x="660668" y="2696376"/>
            <a:ext cx="13871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3.使用weak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3.使用weak解決互相參考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class Person {…"/>
          <p:cNvSpPr txBox="1"/>
          <p:nvPr/>
        </p:nvSpPr>
        <p:spPr>
          <a:xfrm>
            <a:off x="656407" y="1124739"/>
            <a:ext cx="5034278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weak</a:t>
            </a:r>
            <a: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tenant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"Apartment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unit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3.使用weak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3.使用weak解決互相參考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var john: Person?…"/>
          <p:cNvSpPr txBox="1"/>
          <p:nvPr/>
        </p:nvSpPr>
        <p:spPr>
          <a:xfrm>
            <a:off x="656407" y="1124739"/>
            <a:ext cx="317628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unit4A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unit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"4A"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unit4A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!.</a:t>
            </a:r>
            <a:r>
              <a:t>tenant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</a:p>
        </p:txBody>
      </p:sp>
      <p:sp>
        <p:nvSpPr>
          <p:cNvPr id="715" name="john = nil…"/>
          <p:cNvSpPr txBox="1"/>
          <p:nvPr/>
        </p:nvSpPr>
        <p:spPr>
          <a:xfrm>
            <a:off x="639363" y="2837641"/>
            <a:ext cx="393324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 Appleseed is being deinitialized"</a:t>
            </a:r>
          </a:p>
        </p:txBody>
      </p:sp>
      <p:sp>
        <p:nvSpPr>
          <p:cNvPr id="716" name="unit4A = nil…"/>
          <p:cNvSpPr txBox="1"/>
          <p:nvPr/>
        </p:nvSpPr>
        <p:spPr>
          <a:xfrm>
            <a:off x="656407" y="3559943"/>
            <a:ext cx="379561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"Apartment 4A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4.使用Unowned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4.使用Unowned解決互相參考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class Customer {…"/>
          <p:cNvSpPr txBox="1"/>
          <p:nvPr/>
        </p:nvSpPr>
        <p:spPr>
          <a:xfrm>
            <a:off x="643624" y="1111956"/>
            <a:ext cx="4896649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CreditCard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CreditCard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: </a:t>
            </a:r>
            <a:r>
              <a:rPr>
                <a:solidFill>
                  <a:srgbClr val="5C2699"/>
                </a:solidFill>
              </a:rPr>
              <a:t>UInt64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unowned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Customer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UInt64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customer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"Card #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4.使用Unowned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4.使用Unowned解決互相參考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john = Customer(name: &quot;John Appleseed&quot;)…"/>
          <p:cNvSpPr txBox="1"/>
          <p:nvPr/>
        </p:nvSpPr>
        <p:spPr>
          <a:xfrm>
            <a:off x="643624" y="1111956"/>
            <a:ext cx="530953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1C00C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CreditCard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1234_5678_9012_3456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!)</a:t>
            </a:r>
          </a:p>
        </p:txBody>
      </p:sp>
      <p:sp>
        <p:nvSpPr>
          <p:cNvPr id="729" name="john = nil…"/>
          <p:cNvSpPr txBox="1"/>
          <p:nvPr/>
        </p:nvSpPr>
        <p:spPr>
          <a:xfrm>
            <a:off x="673451" y="1738316"/>
            <a:ext cx="44837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 Appleseed is being deinitialized"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"Card #1234567890123456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