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1pPr>
    <a:lvl2pPr marL="0" marR="0" indent="457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2pPr>
    <a:lvl3pPr marL="0" marR="0" indent="914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3pPr>
    <a:lvl4pPr marL="0" marR="0" indent="1371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4pPr>
    <a:lvl5pPr marL="0" marR="0" indent="18288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5pPr>
    <a:lvl6pPr marL="0" marR="0" indent="22860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6pPr>
    <a:lvl7pPr marL="0" marR="0" indent="27432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7pPr>
    <a:lvl8pPr marL="0" marR="0" indent="32004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8pPr>
    <a:lvl9pPr marL="0" marR="0" indent="3657600" algn="l" defTabSz="914400" rtl="0" fontAlgn="auto" latinLnBrk="0" hangingPunct="0">
      <a:lnSpc>
        <a:spcPct val="120000"/>
      </a:lnSpc>
      <a:spcBef>
        <a:spcPts val="500"/>
      </a:spcBef>
      <a:spcAft>
        <a:spcPts val="0"/>
      </a:spcAft>
      <a:buClrTx/>
      <a:buSzTx/>
      <a:buFontTx/>
      <a:buNone/>
      <a:tabLst/>
      <a:defRPr b="1" baseline="0" cap="none" i="0" spc="0" strike="noStrike" sz="1400" u="none" kumimoji="0" normalizeH="0">
        <a:ln>
          <a:noFill/>
        </a:ln>
        <a:solidFill>
          <a:srgbClr val="292929"/>
        </a:solidFill>
        <a:effectLst/>
        <a:uFillTx/>
        <a:latin typeface="微軟正黑體"/>
        <a:ea typeface="微軟正黑體"/>
        <a:cs typeface="微軟正黑體"/>
        <a:sym typeface="微軟正黑體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DCF"/>
          </a:solidFill>
        </a:fill>
      </a:tcStyle>
    </a:wholeTbl>
    <a:band2H>
      <a:tcTxStyle b="def" i="def"/>
      <a:tcStyle>
        <a:tcBdr/>
        <a:fill>
          <a:solidFill>
            <a:srgbClr val="E9EF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CDD5"/>
          </a:solidFill>
        </a:fill>
      </a:tcStyle>
    </a:wholeTbl>
    <a:band2H>
      <a:tcTxStyle b="def" i="def"/>
      <a:tcStyle>
        <a:tcBdr/>
        <a:fill>
          <a:solidFill>
            <a:srgbClr val="F1E8EB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5E8"/>
          </a:solidFill>
        </a:fill>
      </a:tcStyle>
    </a:wholeTbl>
    <a:band2H>
      <a:tcTxStyle b="def" i="def"/>
      <a:tcStyle>
        <a:tcBdr/>
        <a:fill>
          <a:solidFill>
            <a:srgbClr val="E7F2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9292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solidFill>
            <a:srgbClr val="292929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50800" cap="flat">
              <a:solidFill>
                <a:srgbClr val="292929"/>
              </a:solidFill>
              <a:prstDash val="solid"/>
              <a:round/>
            </a:ln>
          </a:top>
          <a:bottom>
            <a:ln w="127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292929"/>
      </a:tcTxStyle>
      <a:tcStyle>
        <a:tcBdr>
          <a:left>
            <a:ln w="12700" cap="flat">
              <a:solidFill>
                <a:srgbClr val="292929"/>
              </a:solidFill>
              <a:prstDash val="solid"/>
              <a:round/>
            </a:ln>
          </a:left>
          <a:right>
            <a:ln w="12700" cap="flat">
              <a:solidFill>
                <a:srgbClr val="292929"/>
              </a:solidFill>
              <a:prstDash val="solid"/>
              <a:round/>
            </a:ln>
          </a:right>
          <a:top>
            <a:ln w="12700" cap="flat">
              <a:solidFill>
                <a:srgbClr val="292929"/>
              </a:solidFill>
              <a:prstDash val="solid"/>
              <a:round/>
            </a:ln>
          </a:top>
          <a:bottom>
            <a:ln w="25400" cap="flat">
              <a:solidFill>
                <a:srgbClr val="292929"/>
              </a:solidFill>
              <a:prstDash val="solid"/>
              <a:round/>
            </a:ln>
          </a:bottom>
          <a:insideH>
            <a:ln w="12700" cap="flat">
              <a:solidFill>
                <a:srgbClr val="292929"/>
              </a:solidFill>
              <a:prstDash val="solid"/>
              <a:round/>
            </a:ln>
          </a:insideH>
          <a:insideV>
            <a:ln w="12700" cap="flat">
              <a:solidFill>
                <a:srgbClr val="292929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5" name="Shape 6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0" name="Shape 6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使用目的：正式進入各堂講課前的區段標題，主要讓學員知道今天是第幾堂課。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編修方式：灰色字是「課程名稱」，黑色字是第幾堂與堂名（堂名必須與課程大綱中的同步）。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7" name="Shape 6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5" name="Shape 6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Font typeface="Arial"/>
              <a:buChar char="•"/>
            </a:pPr>
            <a:r>
              <a:t>使用目的：讓學員知道該堂課的教學重點有哪些。其他授課講師也可以從該頁看出種子講師對該堂的教學安排。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  <a:r>
              <a:t>出現時機：會出現在每一堂課。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  <a:defRPr>
                <a:solidFill>
                  <a:srgbClr val="FF0000"/>
                </a:solidFill>
              </a:defRPr>
            </a:pPr>
            <a:r>
              <a:t>編修方式</a:t>
            </a:r>
            <a:r>
              <a:rPr>
                <a:solidFill>
                  <a:srgbClr val="000000"/>
                </a:solidFill>
              </a:rPr>
              <a:t>：以此頁範例來看，黑字表示該堂有六個重點，每一個重點再分別列出小重點。藍字部份表示有設計與學員互動的「問題回答」（</a:t>
            </a:r>
            <a:r>
              <a:rPr>
                <a:solidFill>
                  <a:srgbClr val="000000"/>
                </a:solidFill>
              </a:rPr>
              <a:t>Q&amp;A) </a:t>
            </a:r>
            <a:r>
              <a:rPr>
                <a:solidFill>
                  <a:srgbClr val="000000"/>
                </a:solidFill>
              </a:rPr>
              <a:t>或 「自我練習」（學員實機操作練習）。問題回答（</a:t>
            </a:r>
            <a:r>
              <a:rPr>
                <a:solidFill>
                  <a:srgbClr val="000000"/>
                </a:solidFill>
              </a:rPr>
              <a:t>Q&amp;A</a:t>
            </a:r>
            <a:r>
              <a:rPr>
                <a:solidFill>
                  <a:srgbClr val="000000"/>
                </a:solidFill>
              </a:rPr>
              <a:t>）的題型可以：選擇題，是非題，配合題。</a:t>
            </a:r>
          </a:p>
          <a:p>
            <a:pPr>
              <a:buSzPct val="100000"/>
              <a:buFont typeface="Arial"/>
              <a:buChar char="•"/>
            </a:pPr>
          </a:p>
          <a:p>
            <a:pPr>
              <a:buSzPct val="100000"/>
              <a:buFont typeface="Arial"/>
              <a:buChar char="•"/>
            </a:pPr>
          </a:p>
          <a:p>
            <a:pPr>
              <a:lnSpc>
                <a:spcPct val="150000"/>
              </a:lnSpc>
              <a:buSzPct val="100000"/>
              <a:buFont typeface="Arial"/>
              <a:buChar char="•"/>
            </a:pPr>
            <a:r>
              <a:t>補充說明：一堂課要設計多少個「問題回答」或「自我練習」，由種子講師決定即可。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733425" y="1905000"/>
            <a:ext cx="7677150" cy="1571625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 anchor="ctr"/>
          <a:lstStyle>
            <a:lvl1pPr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371600" y="3467100"/>
            <a:ext cx="6400800" cy="6000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DC660E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2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2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2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2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31" name="文字方塊 54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40" name="群組 55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3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38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48" name="群組 7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4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4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4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4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46" name="文字方塊 8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56" name="群組 9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5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53" name="文字方塊 10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5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4" name="群組 10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6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61" name="文字方塊 10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6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6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文字方塊 6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375" name="群組 67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367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8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74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3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73" name="文字方塊 7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83" name="群組 7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376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8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7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7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1" name="文字方塊 8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391" name="群組 8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389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3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88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0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9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39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39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39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39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396" name="文字方塊 10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398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00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0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10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9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28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0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1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27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2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2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2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26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36" name="群組 5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29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3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34" name="文字方塊 6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44" name="群組 6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42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4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3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3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1" name="文字方塊 6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43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2" name="群組 7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5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4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4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49" name="文字方塊 7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51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53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文字方塊 40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463" name="群組 41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55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6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62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6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5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1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1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464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0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68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65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6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7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69" name="文字方塊 6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479" name="群組 8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477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47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7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7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76" name="文字方塊 8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78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7" name="群組 8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485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483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80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1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82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4" name="文字方塊 9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486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8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497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5" name="文字方塊 43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14" name="群組 44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06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7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13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1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0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0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12" name="文字方塊 4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22" name="群組 53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5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2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1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1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1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0" name="文字方塊 5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30" name="群組 61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28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2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2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27" name="文字方塊 6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29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38" name="群組 69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3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3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3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35" name="文字方塊 7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37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9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文字方塊 3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49" name="群組 4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541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2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48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546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43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4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5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47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57" name="群組 6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50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56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55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65" name="群組 8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563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561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58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59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0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2" name="文字方塊 8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64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3" name="群組 8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571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6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6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6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70" name="文字方塊 9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572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74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上課須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圓角矩形 80"/>
          <p:cNvSpPr/>
          <p:nvPr/>
        </p:nvSpPr>
        <p:spPr>
          <a:xfrm>
            <a:off x="1328715" y="1357303"/>
            <a:ext cx="6572296" cy="3071835"/>
          </a:xfrm>
          <a:prstGeom prst="roundRect">
            <a:avLst>
              <a:gd name="adj" fmla="val 2667"/>
            </a:avLst>
          </a:prstGeom>
          <a:solidFill>
            <a:srgbClr val="E6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3" name="Freeform 7"/>
          <p:cNvSpPr/>
          <p:nvPr/>
        </p:nvSpPr>
        <p:spPr>
          <a:xfrm>
            <a:off x="1328715" y="857237"/>
            <a:ext cx="6572295" cy="554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7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5605"/>
                </a:lnTo>
                <a:cubicBezTo>
                  <a:pt x="0" y="2509"/>
                  <a:pt x="212" y="0"/>
                  <a:pt x="473" y="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4" name="矩形 83"/>
          <p:cNvSpPr txBox="1"/>
          <p:nvPr/>
        </p:nvSpPr>
        <p:spPr>
          <a:xfrm>
            <a:off x="2844051" y="903602"/>
            <a:ext cx="3541624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同學，歡迎你參加本課程 </a:t>
            </a:r>
          </a:p>
        </p:txBody>
      </p:sp>
      <p:sp>
        <p:nvSpPr>
          <p:cNvPr id="585" name="Text Box 15"/>
          <p:cNvSpPr txBox="1"/>
          <p:nvPr/>
        </p:nvSpPr>
        <p:spPr>
          <a:xfrm>
            <a:off x="1685905" y="2598867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隨時準備好，老師</a:t>
            </a:r>
            <a:r>
              <a:rPr>
                <a:solidFill>
                  <a:srgbClr val="BE651D"/>
                </a:solidFill>
              </a:rPr>
              <a:t>會呼叫你的名字進行互動</a:t>
            </a:r>
            <a:r>
              <a:t>，鼓勵用麥克風提問。</a:t>
            </a:r>
          </a:p>
        </p:txBody>
      </p:sp>
      <p:sp>
        <p:nvSpPr>
          <p:cNvPr id="586" name="Text Box 13"/>
          <p:cNvSpPr txBox="1"/>
          <p:nvPr/>
        </p:nvSpPr>
        <p:spPr>
          <a:xfrm>
            <a:off x="1685905" y="1552568"/>
            <a:ext cx="49131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請</a:t>
            </a:r>
            <a:r>
              <a:rPr>
                <a:solidFill>
                  <a:srgbClr val="BE651D"/>
                </a:solidFill>
              </a:rPr>
              <a:t>關閉你的</a:t>
            </a:r>
            <a:r>
              <a:rPr>
                <a:solidFill>
                  <a:srgbClr val="BE651D"/>
                </a:solidFill>
              </a:rPr>
              <a:t>FB </a:t>
            </a:r>
            <a:r>
              <a:rPr>
                <a:solidFill>
                  <a:srgbClr val="BE651D"/>
                </a:solidFill>
              </a:rPr>
              <a:t>、</a:t>
            </a:r>
            <a:r>
              <a:rPr>
                <a:solidFill>
                  <a:srgbClr val="BE651D"/>
                </a:solidFill>
              </a:rPr>
              <a:t>Line</a:t>
            </a:r>
            <a:r>
              <a:rPr>
                <a:solidFill>
                  <a:srgbClr val="BE651D"/>
                </a:solidFill>
              </a:rPr>
              <a:t>等溝通工具</a:t>
            </a:r>
            <a:r>
              <a:t>，以免影響你上課。</a:t>
            </a:r>
          </a:p>
        </p:txBody>
      </p:sp>
      <p:sp>
        <p:nvSpPr>
          <p:cNvPr id="587" name="Text Box 15"/>
          <p:cNvSpPr txBox="1"/>
          <p:nvPr/>
        </p:nvSpPr>
        <p:spPr>
          <a:xfrm>
            <a:off x="1685905" y="3891386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BE651D"/>
                </a:solidFill>
              </a:defRPr>
            </a:pPr>
            <a:r>
              <a:t>軟體安裝</a:t>
            </a:r>
            <a:r>
              <a:rPr>
                <a:solidFill>
                  <a:srgbClr val="595959"/>
                </a:solidFill>
              </a:rPr>
              <a:t>請在上課前安裝完成，未完成的同學，請盡快進行安裝。</a:t>
            </a:r>
          </a:p>
        </p:txBody>
      </p:sp>
      <p:sp>
        <p:nvSpPr>
          <p:cNvPr id="588" name="Text Box 13"/>
          <p:cNvSpPr txBox="1"/>
          <p:nvPr/>
        </p:nvSpPr>
        <p:spPr>
          <a:xfrm>
            <a:off x="1685905" y="3122017"/>
            <a:ext cx="5929355" cy="706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如果有緊急事情，你必需離開線上教室，請用</a:t>
            </a:r>
            <a:r>
              <a:rPr>
                <a:solidFill>
                  <a:srgbClr val="BE651D"/>
                </a:solidFill>
              </a:rPr>
              <a:t>聊天室私訊</a:t>
            </a:r>
            <a:r>
              <a:t>給老師，以免老師癡癡呼喚你的名字。</a:t>
            </a:r>
          </a:p>
        </p:txBody>
      </p:sp>
      <p:sp>
        <p:nvSpPr>
          <p:cNvPr id="589" name="Freeform 5"/>
          <p:cNvSpPr/>
          <p:nvPr/>
        </p:nvSpPr>
        <p:spPr>
          <a:xfrm>
            <a:off x="1454300" y="16218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Freeform 5"/>
          <p:cNvSpPr/>
          <p:nvPr/>
        </p:nvSpPr>
        <p:spPr>
          <a:xfrm>
            <a:off x="1454300" y="2668134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Freeform 5"/>
          <p:cNvSpPr/>
          <p:nvPr/>
        </p:nvSpPr>
        <p:spPr>
          <a:xfrm>
            <a:off x="1454300" y="331439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Freeform 5"/>
          <p:cNvSpPr/>
          <p:nvPr/>
        </p:nvSpPr>
        <p:spPr>
          <a:xfrm>
            <a:off x="1454300" y="3960652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矩形 102"/>
          <p:cNvSpPr/>
          <p:nvPr/>
        </p:nvSpPr>
        <p:spPr>
          <a:xfrm flipH="1">
            <a:off x="1757342" y="250022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矩形 103"/>
          <p:cNvSpPr/>
          <p:nvPr/>
        </p:nvSpPr>
        <p:spPr>
          <a:xfrm flipH="1">
            <a:off x="1757342" y="30233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矩形 104"/>
          <p:cNvSpPr/>
          <p:nvPr/>
        </p:nvSpPr>
        <p:spPr>
          <a:xfrm flipH="1">
            <a:off x="1757342" y="379274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矩形 105"/>
          <p:cNvSpPr/>
          <p:nvPr/>
        </p:nvSpPr>
        <p:spPr>
          <a:xfrm flipH="1">
            <a:off x="1799013" y="1977070"/>
            <a:ext cx="5887685" cy="12701"/>
          </a:xfrm>
          <a:prstGeom prst="rect">
            <a:avLst/>
          </a:prstGeom>
          <a:gradFill>
            <a:gsLst>
              <a:gs pos="0">
                <a:srgbClr val="5F6062">
                  <a:alpha val="0"/>
                </a:srgbClr>
              </a:gs>
              <a:gs pos="50000">
                <a:srgbClr val="919A9E"/>
              </a:gs>
              <a:gs pos="100000">
                <a:srgbClr val="5F6062">
                  <a:alpha val="5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Text Box 13"/>
          <p:cNvSpPr txBox="1"/>
          <p:nvPr/>
        </p:nvSpPr>
        <p:spPr>
          <a:xfrm>
            <a:off x="1693670" y="2075718"/>
            <a:ext cx="59969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</a:defRPr>
            </a:pPr>
            <a:r>
              <a:t>考量頻寬、雜音，請預設</a:t>
            </a:r>
            <a:r>
              <a:rPr>
                <a:solidFill>
                  <a:srgbClr val="BE651D"/>
                </a:solidFill>
              </a:rPr>
              <a:t>關閉攝影機、麥克風</a:t>
            </a:r>
            <a:r>
              <a:t>，若有需要再打開。</a:t>
            </a:r>
          </a:p>
        </p:txBody>
      </p:sp>
      <p:sp>
        <p:nvSpPr>
          <p:cNvPr id="598" name="Freeform 5"/>
          <p:cNvSpPr/>
          <p:nvPr/>
        </p:nvSpPr>
        <p:spPr>
          <a:xfrm>
            <a:off x="1462065" y="2144983"/>
            <a:ext cx="231605" cy="2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327" y="17053"/>
                </a:moveTo>
                <a:lnTo>
                  <a:pt x="18000" y="18568"/>
                </a:lnTo>
                <a:lnTo>
                  <a:pt x="17345" y="20084"/>
                </a:lnTo>
                <a:lnTo>
                  <a:pt x="16036" y="21221"/>
                </a:lnTo>
                <a:lnTo>
                  <a:pt x="14400" y="21600"/>
                </a:lnTo>
                <a:lnTo>
                  <a:pt x="3600" y="21600"/>
                </a:lnTo>
                <a:lnTo>
                  <a:pt x="2291" y="21221"/>
                </a:lnTo>
                <a:lnTo>
                  <a:pt x="982" y="20084"/>
                </a:lnTo>
                <a:lnTo>
                  <a:pt x="327" y="18568"/>
                </a:lnTo>
                <a:lnTo>
                  <a:pt x="0" y="17053"/>
                </a:lnTo>
                <a:lnTo>
                  <a:pt x="0" y="4547"/>
                </a:lnTo>
                <a:lnTo>
                  <a:pt x="327" y="2653"/>
                </a:lnTo>
                <a:lnTo>
                  <a:pt x="982" y="1516"/>
                </a:lnTo>
                <a:lnTo>
                  <a:pt x="2291" y="379"/>
                </a:lnTo>
                <a:lnTo>
                  <a:pt x="3600" y="0"/>
                </a:lnTo>
                <a:lnTo>
                  <a:pt x="14400" y="0"/>
                </a:lnTo>
                <a:lnTo>
                  <a:pt x="16036" y="379"/>
                </a:lnTo>
                <a:lnTo>
                  <a:pt x="16364" y="758"/>
                </a:lnTo>
                <a:lnTo>
                  <a:pt x="16364" y="1137"/>
                </a:lnTo>
                <a:lnTo>
                  <a:pt x="15382" y="2274"/>
                </a:lnTo>
                <a:lnTo>
                  <a:pt x="15055" y="2274"/>
                </a:lnTo>
                <a:lnTo>
                  <a:pt x="14400" y="1895"/>
                </a:lnTo>
                <a:lnTo>
                  <a:pt x="3600" y="1895"/>
                </a:lnTo>
                <a:lnTo>
                  <a:pt x="2291" y="2653"/>
                </a:lnTo>
                <a:lnTo>
                  <a:pt x="1636" y="3411"/>
                </a:lnTo>
                <a:lnTo>
                  <a:pt x="1636" y="17811"/>
                </a:lnTo>
                <a:lnTo>
                  <a:pt x="2291" y="18947"/>
                </a:lnTo>
                <a:lnTo>
                  <a:pt x="2945" y="19326"/>
                </a:lnTo>
                <a:lnTo>
                  <a:pt x="15382" y="19326"/>
                </a:lnTo>
                <a:lnTo>
                  <a:pt x="16036" y="18947"/>
                </a:lnTo>
                <a:lnTo>
                  <a:pt x="16364" y="17811"/>
                </a:lnTo>
                <a:lnTo>
                  <a:pt x="16691" y="17053"/>
                </a:lnTo>
                <a:lnTo>
                  <a:pt x="16691" y="12884"/>
                </a:lnTo>
                <a:lnTo>
                  <a:pt x="17673" y="11747"/>
                </a:lnTo>
                <a:lnTo>
                  <a:pt x="18000" y="11747"/>
                </a:lnTo>
                <a:lnTo>
                  <a:pt x="18327" y="12126"/>
                </a:lnTo>
                <a:lnTo>
                  <a:pt x="18327" y="17053"/>
                </a:lnTo>
                <a:close/>
                <a:moveTo>
                  <a:pt x="10800" y="17053"/>
                </a:moveTo>
                <a:lnTo>
                  <a:pt x="9818" y="17432"/>
                </a:lnTo>
                <a:lnTo>
                  <a:pt x="9164" y="17053"/>
                </a:lnTo>
                <a:lnTo>
                  <a:pt x="3600" y="10611"/>
                </a:lnTo>
                <a:lnTo>
                  <a:pt x="3273" y="9853"/>
                </a:lnTo>
                <a:lnTo>
                  <a:pt x="3600" y="9095"/>
                </a:lnTo>
                <a:lnTo>
                  <a:pt x="4909" y="7200"/>
                </a:lnTo>
                <a:lnTo>
                  <a:pt x="5891" y="6821"/>
                </a:lnTo>
                <a:lnTo>
                  <a:pt x="6545" y="7200"/>
                </a:lnTo>
                <a:lnTo>
                  <a:pt x="9818" y="11368"/>
                </a:lnTo>
                <a:lnTo>
                  <a:pt x="18327" y="1516"/>
                </a:lnTo>
                <a:lnTo>
                  <a:pt x="19309" y="1137"/>
                </a:lnTo>
                <a:lnTo>
                  <a:pt x="19964" y="1516"/>
                </a:lnTo>
                <a:lnTo>
                  <a:pt x="21273" y="3032"/>
                </a:lnTo>
                <a:lnTo>
                  <a:pt x="21600" y="3789"/>
                </a:lnTo>
                <a:lnTo>
                  <a:pt x="21273" y="4926"/>
                </a:lnTo>
                <a:lnTo>
                  <a:pt x="10800" y="17053"/>
                </a:lnTo>
                <a:close/>
              </a:path>
            </a:pathLst>
          </a:custGeom>
          <a:solidFill>
            <a:srgbClr val="BE651D"/>
          </a:solidFill>
          <a:ln w="12700">
            <a:miter lim="400000"/>
          </a:ln>
        </p:spPr>
        <p:txBody>
          <a:bodyPr lIns="45719" rIns="45719"/>
          <a:lstStyle/>
          <a:p>
            <a:pPr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課程檔案下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20" y="928675"/>
            <a:ext cx="8643967" cy="3645360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7" name="流程圖: 程序 83"/>
          <p:cNvSpPr/>
          <p:nvPr/>
        </p:nvSpPr>
        <p:spPr>
          <a:xfrm>
            <a:off x="5237824" y="2987670"/>
            <a:ext cx="825219" cy="142878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0" name="語音泡泡: 矩形 6"/>
          <p:cNvGrpSpPr/>
          <p:nvPr/>
        </p:nvGrpSpPr>
        <p:grpSpPr>
          <a:xfrm>
            <a:off x="5863035" y="2403473"/>
            <a:ext cx="1569662" cy="549142"/>
            <a:chOff x="0" y="19804"/>
            <a:chExt cx="1569661" cy="549140"/>
          </a:xfrm>
        </p:grpSpPr>
        <p:sp>
          <p:nvSpPr>
            <p:cNvPr id="608" name="形狀"/>
            <p:cNvSpPr/>
            <p:nvPr/>
          </p:nvSpPr>
          <p:spPr>
            <a:xfrm>
              <a:off x="0" y="19804"/>
              <a:ext cx="1569662" cy="54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527"/>
                  </a:lnTo>
                  <a:lnTo>
                    <a:pt x="9000" y="14527"/>
                  </a:lnTo>
                  <a:lnTo>
                    <a:pt x="1685" y="21600"/>
                  </a:lnTo>
                  <a:lnTo>
                    <a:pt x="3600" y="14527"/>
                  </a:lnTo>
                  <a:lnTo>
                    <a:pt x="0" y="14527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chemeClr val="accent5"/>
            </a:solidFill>
            <a:ln w="25400" cap="flat">
              <a:solidFill>
                <a:srgbClr val="BE651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9" name="課程檔案下載"/>
            <p:cNvSpPr txBox="1"/>
            <p:nvPr/>
          </p:nvSpPr>
          <p:spPr>
            <a:xfrm>
              <a:off x="199360" y="31750"/>
              <a:ext cx="1170941" cy="345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課程檔案下載</a:t>
              </a:r>
            </a:p>
          </p:txBody>
        </p:sp>
      </p:grpSp>
      <p:sp>
        <p:nvSpPr>
          <p:cNvPr id="611" name="文字方塊 91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/>
            </a:lvl1pPr>
          </a:lstStyle>
          <a:p>
            <a:pPr/>
            <a:r>
              <a:t>課程檔案下載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OOM 學員操作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9" name="文字方塊 80"/>
          <p:cNvSpPr txBox="1"/>
          <p:nvPr/>
        </p:nvSpPr>
        <p:spPr>
          <a:xfrm>
            <a:off x="428595" y="281987"/>
            <a:ext cx="8286810" cy="662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/>
            </a:pPr>
            <a:r>
              <a:t>ZOOM </a:t>
            </a:r>
            <a:r>
              <a:t>學員操作說明</a:t>
            </a:r>
          </a:p>
        </p:txBody>
      </p:sp>
      <p:pic>
        <p:nvPicPr>
          <p:cNvPr id="620" name="圖片 81" descr="圖片 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4638" y="857237"/>
            <a:ext cx="6688102" cy="3763045"/>
          </a:xfrm>
          <a:prstGeom prst="rect">
            <a:avLst/>
          </a:prstGeom>
          <a:ln w="12700">
            <a:miter lim="400000"/>
          </a:ln>
        </p:spPr>
      </p:pic>
      <p:sp>
        <p:nvSpPr>
          <p:cNvPr id="621" name="矩形 83"/>
          <p:cNvSpPr txBox="1"/>
          <p:nvPr/>
        </p:nvSpPr>
        <p:spPr>
          <a:xfrm>
            <a:off x="5727186" y="1282008"/>
            <a:ext cx="2501638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查看選項</a:t>
            </a:r>
            <a:r>
              <a:t>/</a:t>
            </a:r>
            <a:r>
              <a:t>共同註記</a:t>
            </a:r>
            <a:r>
              <a:t>/</a:t>
            </a:r>
            <a:r>
              <a:t>筆</a:t>
            </a:r>
            <a:r>
              <a:rPr b="0" sz="1100">
                <a:solidFill>
                  <a:srgbClr val="808080"/>
                </a:solidFill>
              </a:rPr>
              <a:t>（連連看）</a:t>
            </a:r>
          </a:p>
        </p:txBody>
      </p:sp>
      <p:sp>
        <p:nvSpPr>
          <p:cNvPr id="622" name="流程圖: 程序 88"/>
          <p:cNvSpPr/>
          <p:nvPr/>
        </p:nvSpPr>
        <p:spPr>
          <a:xfrm>
            <a:off x="4698974" y="1306196"/>
            <a:ext cx="785819" cy="190249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流程圖: 程序 89"/>
          <p:cNvSpPr/>
          <p:nvPr/>
        </p:nvSpPr>
        <p:spPr>
          <a:xfrm>
            <a:off x="3747168" y="1758342"/>
            <a:ext cx="378200" cy="357192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流程圖: 程序 91"/>
          <p:cNvSpPr/>
          <p:nvPr/>
        </p:nvSpPr>
        <p:spPr>
          <a:xfrm>
            <a:off x="5392344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27" name="橢圓 97"/>
          <p:cNvGrpSpPr/>
          <p:nvPr/>
        </p:nvGrpSpPr>
        <p:grpSpPr>
          <a:xfrm>
            <a:off x="5484791" y="3965090"/>
            <a:ext cx="297405" cy="297405"/>
            <a:chOff x="0" y="0"/>
            <a:chExt cx="297403" cy="297403"/>
          </a:xfrm>
        </p:grpSpPr>
        <p:sp>
          <p:nvSpPr>
            <p:cNvPr id="625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6" name="1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30" name="橢圓 98"/>
          <p:cNvGrpSpPr/>
          <p:nvPr/>
        </p:nvGrpSpPr>
        <p:grpSpPr>
          <a:xfrm>
            <a:off x="4947649" y="3095941"/>
            <a:ext cx="297405" cy="297405"/>
            <a:chOff x="0" y="0"/>
            <a:chExt cx="297403" cy="297403"/>
          </a:xfrm>
        </p:grpSpPr>
        <p:sp>
          <p:nvSpPr>
            <p:cNvPr id="628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9" name="2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3" name="橢圓 99"/>
          <p:cNvGrpSpPr/>
          <p:nvPr/>
        </p:nvGrpSpPr>
        <p:grpSpPr>
          <a:xfrm>
            <a:off x="4238542" y="4643844"/>
            <a:ext cx="297405" cy="297405"/>
            <a:chOff x="0" y="0"/>
            <a:chExt cx="297403" cy="297403"/>
          </a:xfrm>
        </p:grpSpPr>
        <p:sp>
          <p:nvSpPr>
            <p:cNvPr id="631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2" name="3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36" name="橢圓 100"/>
          <p:cNvGrpSpPr/>
          <p:nvPr/>
        </p:nvGrpSpPr>
        <p:grpSpPr>
          <a:xfrm>
            <a:off x="1333558" y="4643844"/>
            <a:ext cx="297405" cy="297405"/>
            <a:chOff x="0" y="0"/>
            <a:chExt cx="297403" cy="297403"/>
          </a:xfrm>
        </p:grpSpPr>
        <p:sp>
          <p:nvSpPr>
            <p:cNvPr id="634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4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39" name="橢圓 101"/>
          <p:cNvGrpSpPr/>
          <p:nvPr/>
        </p:nvGrpSpPr>
        <p:grpSpPr>
          <a:xfrm>
            <a:off x="5499548" y="1268721"/>
            <a:ext cx="297405" cy="297405"/>
            <a:chOff x="0" y="0"/>
            <a:chExt cx="297403" cy="297403"/>
          </a:xfrm>
        </p:grpSpPr>
        <p:sp>
          <p:nvSpPr>
            <p:cNvPr id="637" name="圓形"/>
            <p:cNvSpPr/>
            <p:nvPr/>
          </p:nvSpPr>
          <p:spPr>
            <a:xfrm>
              <a:off x="0" y="0"/>
              <a:ext cx="297404" cy="297404"/>
            </a:xfrm>
            <a:prstGeom prst="ellipse">
              <a:avLst/>
            </a:prstGeom>
            <a:solidFill>
              <a:srgbClr val="F57B17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0" dir="0">
                <a:srgbClr val="292929">
                  <a:alpha val="5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8" name="5"/>
            <p:cNvSpPr txBox="1"/>
            <p:nvPr/>
          </p:nvSpPr>
          <p:spPr>
            <a:xfrm>
              <a:off x="85201" y="43554"/>
              <a:ext cx="127001" cy="210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40" name="流程圖: 程序 102"/>
          <p:cNvSpPr/>
          <p:nvPr/>
        </p:nvSpPr>
        <p:spPr>
          <a:xfrm>
            <a:off x="3673131" y="3798241"/>
            <a:ext cx="617854" cy="214315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1" name="矩形 103"/>
          <p:cNvSpPr txBox="1"/>
          <p:nvPr/>
        </p:nvSpPr>
        <p:spPr>
          <a:xfrm>
            <a:off x="5199040" y="3083860"/>
            <a:ext cx="3143273" cy="970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共享螢幕</a:t>
            </a:r>
            <a:r>
              <a:rPr b="0" sz="1100">
                <a:solidFill>
                  <a:srgbClr val="808080"/>
                </a:solidFill>
              </a:rPr>
              <a:t>（指導演練；點評作品）</a:t>
            </a:r>
            <a:endParaRPr sz="1100">
              <a:solidFill>
                <a:srgbClr val="808080"/>
              </a:solidFill>
            </a:endParaRP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老師須先停止共享螢幕</a:t>
            </a:r>
          </a:p>
          <a:p>
            <a:pPr>
              <a:defRPr sz="1100">
                <a:solidFill>
                  <a:srgbClr val="808080"/>
                </a:solidFill>
              </a:defRPr>
            </a:pPr>
            <a:r>
              <a:t>才能請學生共享螢幕</a:t>
            </a:r>
          </a:p>
        </p:txBody>
      </p:sp>
      <p:cxnSp>
        <p:nvCxnSpPr>
          <p:cNvPr id="642" name="圖案 104"/>
          <p:cNvCxnSpPr>
            <a:stCxn id="622" idx="0"/>
            <a:endCxn id="623" idx="0"/>
          </p:cNvCxnSpPr>
          <p:nvPr/>
        </p:nvCxnSpPr>
        <p:spPr>
          <a:xfrm flipH="1">
            <a:off x="3937000" y="1397000"/>
            <a:ext cx="1155700" cy="546100"/>
          </a:xfrm>
          <a:prstGeom prst="bentConnector2">
            <a:avLst/>
          </a:prstGeom>
          <a:ln w="19050">
            <a:solidFill>
              <a:srgbClr val="F57B17"/>
            </a:solidFill>
            <a:tailEnd type="triangle"/>
          </a:ln>
        </p:spPr>
      </p:cxnSp>
      <p:cxnSp>
        <p:nvCxnSpPr>
          <p:cNvPr id="643" name="圖案 28"/>
          <p:cNvCxnSpPr>
            <a:stCxn id="646" idx="0"/>
            <a:endCxn id="640" idx="0"/>
          </p:cNvCxnSpPr>
          <p:nvPr/>
        </p:nvCxnSpPr>
        <p:spPr>
          <a:xfrm flipH="1" flipV="1">
            <a:off x="3987800" y="3911600"/>
            <a:ext cx="558800" cy="533400"/>
          </a:xfrm>
          <a:prstGeom prst="bentConnector5">
            <a:avLst>
              <a:gd name="adj1" fmla="val 90909"/>
              <a:gd name="adj2" fmla="val 57142"/>
              <a:gd name="adj3" fmla="val -2272"/>
            </a:avLst>
          </a:prstGeom>
          <a:ln w="19050">
            <a:solidFill>
              <a:srgbClr val="F57B17"/>
            </a:solidFill>
            <a:tailEnd type="triangle"/>
          </a:ln>
        </p:spPr>
      </p:cxnSp>
      <p:sp>
        <p:nvSpPr>
          <p:cNvPr id="656" name="直線接點 106"/>
          <p:cNvSpPr/>
          <p:nvPr/>
        </p:nvSpPr>
        <p:spPr>
          <a:xfrm>
            <a:off x="5096352" y="3393494"/>
            <a:ext cx="1" cy="868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57B17"/>
            </a:solidFill>
          </a:ln>
        </p:spPr>
        <p:txBody>
          <a:bodyPr/>
          <a:lstStyle/>
          <a:p>
            <a:pPr/>
          </a:p>
        </p:txBody>
      </p:sp>
      <p:sp>
        <p:nvSpPr>
          <p:cNvPr id="645" name="流程圖: 程序 107"/>
          <p:cNvSpPr/>
          <p:nvPr/>
        </p:nvSpPr>
        <p:spPr>
          <a:xfrm>
            <a:off x="4841849" y="4275168"/>
            <a:ext cx="509008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6" name="流程圖: 程序 108"/>
          <p:cNvSpPr/>
          <p:nvPr/>
        </p:nvSpPr>
        <p:spPr>
          <a:xfrm>
            <a:off x="4310967" y="4275168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47" name="矩形 109"/>
          <p:cNvSpPr txBox="1"/>
          <p:nvPr/>
        </p:nvSpPr>
        <p:spPr>
          <a:xfrm>
            <a:off x="4463822" y="4633454"/>
            <a:ext cx="10425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與會者</a:t>
            </a:r>
            <a:r>
              <a:t>/</a:t>
            </a:r>
            <a:r>
              <a:t>舉手</a:t>
            </a:r>
          </a:p>
        </p:txBody>
      </p:sp>
      <p:sp>
        <p:nvSpPr>
          <p:cNvPr id="648" name="矩形 110"/>
          <p:cNvSpPr txBox="1"/>
          <p:nvPr/>
        </p:nvSpPr>
        <p:spPr>
          <a:xfrm>
            <a:off x="5726870" y="3958726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聊天</a:t>
            </a:r>
          </a:p>
        </p:txBody>
      </p:sp>
      <p:sp>
        <p:nvSpPr>
          <p:cNvPr id="649" name="矩形 111"/>
          <p:cNvSpPr txBox="1"/>
          <p:nvPr/>
        </p:nvSpPr>
        <p:spPr>
          <a:xfrm>
            <a:off x="1579918" y="4633454"/>
            <a:ext cx="815340" cy="345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解除靜音</a:t>
            </a:r>
          </a:p>
        </p:txBody>
      </p:sp>
      <p:sp>
        <p:nvSpPr>
          <p:cNvPr id="650" name="流程圖: 程序 112"/>
          <p:cNvSpPr/>
          <p:nvPr/>
        </p:nvSpPr>
        <p:spPr>
          <a:xfrm>
            <a:off x="1285852" y="4266624"/>
            <a:ext cx="459445" cy="349007"/>
          </a:xfrm>
          <a:prstGeom prst="rect">
            <a:avLst/>
          </a:prstGeom>
          <a:ln w="25400">
            <a:solidFill>
              <a:srgbClr val="F57B17"/>
            </a:solidFill>
          </a:ln>
        </p:spPr>
        <p:txBody>
          <a:bodyPr lIns="45719" rIns="45719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b="0" sz="1800"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封底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堂標題頁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  <a:effectLst>
            <a:outerShdw sx="100000" sy="100000" kx="0" ky="0" algn="b" rotWithShape="0" blurRad="50800" dist="25400" dir="0">
              <a:srgbClr val="000000">
                <a:alpha val="20000"/>
              </a:srgbClr>
            </a:outerShdw>
          </a:effectLst>
        </p:spPr>
        <p:txBody>
          <a:bodyPr/>
          <a:lstStyle>
            <a:lvl1pPr>
              <a:lnSpc>
                <a:spcPct val="120000"/>
              </a:lnSpc>
              <a:defRPr sz="4000">
                <a:solidFill>
                  <a:srgbClr val="333333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sz="quarter" idx="1"/>
          </p:nvPr>
        </p:nvSpPr>
        <p:spPr>
          <a:xfrm>
            <a:off x="1371600" y="1847850"/>
            <a:ext cx="6400800" cy="495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400">
                <a:solidFill>
                  <a:srgbClr val="80808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xfrm>
            <a:off x="54864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2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文字方塊 36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50" name="群組 12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42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48" name="文字方塊 5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58" name="群組 136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51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57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55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2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3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54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56" name="文字方塊 13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66" name="群組 144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64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63" name="文字方塊 13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65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4" name="群組 152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72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70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67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8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69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71" name="文字方塊 1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73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8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7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86" name="群組 48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8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8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85" name="文字方塊 5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95" name="群組 58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8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9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8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93" name="文字方塊 6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03" name="群組 66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0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9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9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9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0" name="文字方塊 70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0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11" name="群組 74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0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0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0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0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08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1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20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區段標題_無ic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xfrm>
            <a:off x="722312" y="1751932"/>
            <a:ext cx="7772401" cy="161991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400"/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sz="quarter" idx="1"/>
          </p:nvPr>
        </p:nvSpPr>
        <p:spPr>
          <a:xfrm>
            <a:off x="722312" y="1240096"/>
            <a:ext cx="7772401" cy="65686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3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文字方塊 7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42" name="群組 7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34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5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3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3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3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0" name="文字方塊 7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0" name="群組 8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43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4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4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4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48" name="文字方塊 8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58" name="群組 9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5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5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5" name="文字方塊 9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57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6" name="群組 9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6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6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5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6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63" name="文字方塊 10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65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67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文字方塊 41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177" name="群組 42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169" name="圖片版面配置區 36" descr="圖片版面配置區 3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0" name="圖片版面配置區 35" descr="圖片版面配置區 3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17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7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75" name="文字方塊 47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85" name="群組 51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178" name="圖片版面配置區 30" descr="圖片版面配置區 30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8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7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83" name="文字方塊 5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193" name="群組 59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19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18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8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8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0" name="文字方塊 6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192" name="圖片版面配置區 34" descr="圖片版面配置區 3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1" name="群組 67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19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19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19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9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98" name="文字方塊 7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00" name="圖片版面配置區 36" descr="圖片版面配置區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02" name="圖片版面配置區 38" descr="圖片版面配置區 38"/>
          <p:cNvPicPr>
            <a:picLocks noChangeAspect="1"/>
          </p:cNvPicPr>
          <p:nvPr/>
        </p:nvPicPr>
        <p:blipFill>
          <a:blip r:embed="rId8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2" name="圖片版面配置區 10"/>
          <p:cNvSpPr/>
          <p:nvPr>
            <p:ph type="pic" sz="quarter" idx="13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3" name="圖片版面配置區 13"/>
          <p:cNvSpPr/>
          <p:nvPr>
            <p:ph type="pic" sz="quarter" idx="14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項物件_無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大標題文字"/>
          <p:cNvSpPr txBox="1"/>
          <p:nvPr>
            <p:ph type="title"/>
          </p:nvPr>
        </p:nvSpPr>
        <p:spPr>
          <a:xfrm>
            <a:off x="457200" y="284400"/>
            <a:ext cx="8229600" cy="707887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2" name="內文層級一…"/>
          <p:cNvSpPr txBox="1"/>
          <p:nvPr>
            <p:ph type="body" sz="half" idx="1"/>
          </p:nvPr>
        </p:nvSpPr>
        <p:spPr>
          <a:xfrm>
            <a:off x="457200" y="1169999"/>
            <a:ext cx="4038600" cy="3600002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800"/>
            </a:lvl1pPr>
            <a:lvl2pPr marL="733425" indent="-342900">
              <a:lnSpc>
                <a:spcPct val="120000"/>
              </a:lnSpc>
              <a:defRPr sz="1800"/>
            </a:lvl2pPr>
            <a:lvl3pPr marL="1015092" indent="-281667">
              <a:lnSpc>
                <a:spcPct val="120000"/>
              </a:lnSpc>
              <a:defRPr sz="1800"/>
            </a:lvl3pPr>
            <a:lvl4pPr marL="1310367" indent="-281667">
              <a:lnSpc>
                <a:spcPct val="120000"/>
              </a:lnSpc>
              <a:defRPr sz="1800"/>
            </a:lvl4pPr>
            <a:lvl5pPr marL="1559378" indent="-244928">
              <a:lnSpc>
                <a:spcPct val="120000"/>
              </a:lnSpc>
              <a:defRPr sz="1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3" name="文字方塊 89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32" name="群組 90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24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1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2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2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2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0" name="文字方塊 95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0" name="群組 99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33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3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3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3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38" name="文字方塊 103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48" name="群組 107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46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4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4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45" name="文字方塊 111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47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6" name="群組 115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5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5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4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5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53" name="文字方塊 119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55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7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文字方塊 42"/>
          <p:cNvSpPr txBox="1"/>
          <p:nvPr/>
        </p:nvSpPr>
        <p:spPr>
          <a:xfrm>
            <a:off x="9215470" y="2500311"/>
            <a:ext cx="235745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請到母片複製</a:t>
            </a:r>
            <a:r>
              <a:t>icon</a:t>
            </a:r>
          </a:p>
        </p:txBody>
      </p:sp>
      <p:grpSp>
        <p:nvGrpSpPr>
          <p:cNvPr id="267" name="群組 43"/>
          <p:cNvGrpSpPr/>
          <p:nvPr/>
        </p:nvGrpSpPr>
        <p:grpSpPr>
          <a:xfrm>
            <a:off x="9605998" y="2114467"/>
            <a:ext cx="1977843" cy="338639"/>
            <a:chOff x="0" y="0"/>
            <a:chExt cx="1977842" cy="338638"/>
          </a:xfrm>
        </p:grpSpPr>
        <p:pic>
          <p:nvPicPr>
            <p:cNvPr id="259" name="圖片版面配置區 36" descr="圖片版面配置區 3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7492" r="0" b="7492"/>
            <a:stretch>
              <a:fillRect/>
            </a:stretch>
          </p:blipFill>
          <p:spPr>
            <a:xfrm>
              <a:off x="1427043" y="0"/>
              <a:ext cx="550800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0" name="圖片版面配置區 35" descr="圖片版面配置區 3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7595" r="0" b="7595"/>
            <a:stretch>
              <a:fillRect/>
            </a:stretch>
          </p:blipFill>
          <p:spPr>
            <a:xfrm>
              <a:off x="752481" y="0"/>
              <a:ext cx="552054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66" name="群組 75"/>
            <p:cNvGrpSpPr/>
            <p:nvPr/>
          </p:nvGrpSpPr>
          <p:grpSpPr>
            <a:xfrm>
              <a:off x="0" y="30393"/>
              <a:ext cx="787305" cy="308246"/>
              <a:chOff x="0" y="0"/>
              <a:chExt cx="787303" cy="308244"/>
            </a:xfrm>
          </p:grpSpPr>
          <p:grpSp>
            <p:nvGrpSpPr>
              <p:cNvPr id="264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1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2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63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b="0"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65" name="文字方塊 48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75" name="群組 52"/>
          <p:cNvGrpSpPr/>
          <p:nvPr/>
        </p:nvGrpSpPr>
        <p:grpSpPr>
          <a:xfrm>
            <a:off x="10144190" y="1571618"/>
            <a:ext cx="1428734" cy="330688"/>
            <a:chOff x="0" y="0"/>
            <a:chExt cx="1428732" cy="330687"/>
          </a:xfrm>
        </p:grpSpPr>
        <p:pic>
          <p:nvPicPr>
            <p:cNvPr id="268" name="圖片版面配置區 30" descr="圖片版面配置區 30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1887" r="0" b="1887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74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72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69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0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1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73" name="文字方塊 56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5</a:t>
                </a:r>
                <a:r>
                  <a:t> 分鐘</a:t>
                </a:r>
              </a:p>
            </p:txBody>
          </p:sp>
        </p:grpSp>
      </p:grpSp>
      <p:grpSp>
        <p:nvGrpSpPr>
          <p:cNvPr id="283" name="群組 60"/>
          <p:cNvGrpSpPr/>
          <p:nvPr/>
        </p:nvGrpSpPr>
        <p:grpSpPr>
          <a:xfrm>
            <a:off x="10144190" y="1071552"/>
            <a:ext cx="1428734" cy="330688"/>
            <a:chOff x="0" y="0"/>
            <a:chExt cx="1428732" cy="330687"/>
          </a:xfrm>
        </p:grpSpPr>
        <p:grpSp>
          <p:nvGrpSpPr>
            <p:cNvPr id="281" name="群組 75"/>
            <p:cNvGrpSpPr/>
            <p:nvPr/>
          </p:nvGrpSpPr>
          <p:grpSpPr>
            <a:xfrm>
              <a:off x="0" y="22442"/>
              <a:ext cx="787305" cy="308245"/>
              <a:chOff x="0" y="0"/>
              <a:chExt cx="787303" cy="308244"/>
            </a:xfrm>
          </p:grpSpPr>
          <p:grpSp>
            <p:nvGrpSpPr>
              <p:cNvPr id="279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76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7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78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0" name="文字方塊 64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82" name="圖片版面配置區 34" descr="圖片版面配置區 3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501" r="0" b="850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91" name="群組 68"/>
          <p:cNvGrpSpPr/>
          <p:nvPr/>
        </p:nvGrpSpPr>
        <p:grpSpPr>
          <a:xfrm>
            <a:off x="10144190" y="571485"/>
            <a:ext cx="1428734" cy="330689"/>
            <a:chOff x="0" y="0"/>
            <a:chExt cx="1428732" cy="330687"/>
          </a:xfrm>
        </p:grpSpPr>
        <p:grpSp>
          <p:nvGrpSpPr>
            <p:cNvPr id="289" name="群組 75"/>
            <p:cNvGrpSpPr/>
            <p:nvPr/>
          </p:nvGrpSpPr>
          <p:grpSpPr>
            <a:xfrm>
              <a:off x="0" y="22442"/>
              <a:ext cx="787305" cy="308246"/>
              <a:chOff x="0" y="0"/>
              <a:chExt cx="787303" cy="308244"/>
            </a:xfrm>
          </p:grpSpPr>
          <p:grpSp>
            <p:nvGrpSpPr>
              <p:cNvPr id="287" name="群組 60"/>
              <p:cNvGrpSpPr/>
              <p:nvPr/>
            </p:nvGrpSpPr>
            <p:grpSpPr>
              <a:xfrm>
                <a:off x="0" y="0"/>
                <a:ext cx="745427" cy="279243"/>
                <a:chOff x="0" y="0"/>
                <a:chExt cx="745426" cy="279242"/>
              </a:xfrm>
            </p:grpSpPr>
            <p:sp>
              <p:nvSpPr>
                <p:cNvPr id="284" name="Freeform 5"/>
                <p:cNvSpPr/>
                <p:nvPr/>
              </p:nvSpPr>
              <p:spPr>
                <a:xfrm>
                  <a:off x="99312" y="2336"/>
                  <a:ext cx="646115" cy="2745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6493"/>
                      </a:moveTo>
                      <a:cubicBezTo>
                        <a:pt x="21600" y="19298"/>
                        <a:pt x="20621" y="21600"/>
                        <a:pt x="19428" y="21600"/>
                      </a:cubicBezTo>
                      <a:cubicBezTo>
                        <a:pt x="2172" y="21600"/>
                        <a:pt x="2172" y="21600"/>
                        <a:pt x="2172" y="21600"/>
                      </a:cubicBezTo>
                      <a:cubicBezTo>
                        <a:pt x="979" y="21600"/>
                        <a:pt x="0" y="19298"/>
                        <a:pt x="0" y="16493"/>
                      </a:cubicBezTo>
                      <a:cubicBezTo>
                        <a:pt x="0" y="5107"/>
                        <a:pt x="0" y="5107"/>
                        <a:pt x="0" y="5107"/>
                      </a:cubicBezTo>
                      <a:cubicBezTo>
                        <a:pt x="0" y="2302"/>
                        <a:pt x="979" y="0"/>
                        <a:pt x="2172" y="0"/>
                      </a:cubicBezTo>
                      <a:cubicBezTo>
                        <a:pt x="19428" y="0"/>
                        <a:pt x="19428" y="0"/>
                        <a:pt x="19428" y="0"/>
                      </a:cubicBezTo>
                      <a:cubicBezTo>
                        <a:pt x="20621" y="0"/>
                        <a:pt x="21600" y="2302"/>
                        <a:pt x="21600" y="5107"/>
                      </a:cubicBezTo>
                      <a:lnTo>
                        <a:pt x="21600" y="1649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A1396F"/>
                    </a:gs>
                    <a:gs pos="50000">
                      <a:srgbClr val="A1396F"/>
                    </a:gs>
                    <a:gs pos="100000">
                      <a:srgbClr val="BD4584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5" name="Oval 14"/>
                <p:cNvSpPr/>
                <p:nvPr/>
              </p:nvSpPr>
              <p:spPr>
                <a:xfrm>
                  <a:off x="12852" y="12851"/>
                  <a:ext cx="253539" cy="253539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286" name="Freeform 15"/>
                <p:cNvSpPr/>
                <p:nvPr/>
              </p:nvSpPr>
              <p:spPr>
                <a:xfrm>
                  <a:off x="0" y="-1"/>
                  <a:ext cx="278075" cy="2792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21600"/>
                      </a:moveTo>
                      <a:cubicBezTo>
                        <a:pt x="4841" y="21600"/>
                        <a:pt x="0" y="16759"/>
                        <a:pt x="0" y="10800"/>
                      </a:cubicBezTo>
                      <a:cubicBezTo>
                        <a:pt x="0" y="4841"/>
                        <a:pt x="4841" y="0"/>
                        <a:pt x="10800" y="0"/>
                      </a:cubicBezTo>
                      <a:cubicBezTo>
                        <a:pt x="16759" y="0"/>
                        <a:pt x="21600" y="4841"/>
                        <a:pt x="21600" y="10800"/>
                      </a:cubicBezTo>
                      <a:cubicBezTo>
                        <a:pt x="21600" y="16759"/>
                        <a:pt x="16759" y="21600"/>
                        <a:pt x="10800" y="21600"/>
                      </a:cubicBezTo>
                      <a:close/>
                      <a:moveTo>
                        <a:pt x="10800" y="3145"/>
                      </a:moveTo>
                      <a:cubicBezTo>
                        <a:pt x="6579" y="3145"/>
                        <a:pt x="3145" y="6579"/>
                        <a:pt x="3145" y="10800"/>
                      </a:cubicBezTo>
                      <a:cubicBezTo>
                        <a:pt x="3145" y="15021"/>
                        <a:pt x="6579" y="18455"/>
                        <a:pt x="10800" y="18455"/>
                      </a:cubicBezTo>
                      <a:cubicBezTo>
                        <a:pt x="15021" y="18455"/>
                        <a:pt x="18455" y="15021"/>
                        <a:pt x="18455" y="10800"/>
                      </a:cubicBezTo>
                      <a:cubicBezTo>
                        <a:pt x="18455" y="6579"/>
                        <a:pt x="15021" y="3145"/>
                        <a:pt x="10800" y="3145"/>
                      </a:cubicBezTo>
                      <a:close/>
                      <a:moveTo>
                        <a:pt x="12579" y="12166"/>
                      </a:moveTo>
                      <a:cubicBezTo>
                        <a:pt x="12579" y="12414"/>
                        <a:pt x="12372" y="12621"/>
                        <a:pt x="12124" y="12621"/>
                      </a:cubicBezTo>
                      <a:cubicBezTo>
                        <a:pt x="7655" y="12621"/>
                        <a:pt x="7655" y="12621"/>
                        <a:pt x="7655" y="12621"/>
                      </a:cubicBezTo>
                      <a:cubicBezTo>
                        <a:pt x="7366" y="12621"/>
                        <a:pt x="7200" y="12414"/>
                        <a:pt x="7200" y="12166"/>
                      </a:cubicBezTo>
                      <a:cubicBezTo>
                        <a:pt x="7200" y="11255"/>
                        <a:pt x="7200" y="11255"/>
                        <a:pt x="7200" y="11255"/>
                      </a:cubicBezTo>
                      <a:cubicBezTo>
                        <a:pt x="7200" y="11007"/>
                        <a:pt x="7366" y="10800"/>
                        <a:pt x="7655" y="10800"/>
                      </a:cubicBezTo>
                      <a:cubicBezTo>
                        <a:pt x="10800" y="10800"/>
                        <a:pt x="10800" y="10800"/>
                        <a:pt x="10800" y="10800"/>
                      </a:cubicBezTo>
                      <a:cubicBezTo>
                        <a:pt x="10800" y="5834"/>
                        <a:pt x="10800" y="5834"/>
                        <a:pt x="10800" y="5834"/>
                      </a:cubicBezTo>
                      <a:cubicBezTo>
                        <a:pt x="10800" y="5586"/>
                        <a:pt x="10966" y="5421"/>
                        <a:pt x="11255" y="5421"/>
                      </a:cubicBezTo>
                      <a:cubicBezTo>
                        <a:pt x="12124" y="5421"/>
                        <a:pt x="12124" y="5421"/>
                        <a:pt x="12124" y="5421"/>
                      </a:cubicBezTo>
                      <a:cubicBezTo>
                        <a:pt x="12372" y="5421"/>
                        <a:pt x="12579" y="5586"/>
                        <a:pt x="12579" y="5834"/>
                      </a:cubicBezTo>
                      <a:lnTo>
                        <a:pt x="12579" y="12166"/>
                      </a:lnTo>
                      <a:close/>
                    </a:path>
                  </a:pathLst>
                </a:custGeom>
                <a:solidFill>
                  <a:srgbClr val="A1396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ts val="0"/>
                    </a:spcBef>
                    <a:def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288" name="文字方塊 72"/>
              <p:cNvSpPr txBox="1"/>
              <p:nvPr/>
            </p:nvSpPr>
            <p:spPr>
              <a:xfrm>
                <a:off x="206263" y="13604"/>
                <a:ext cx="581042" cy="29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 sz="1100">
                    <a:solidFill>
                      <a:srgbClr val="FFFFFF"/>
                    </a:solidFill>
                  </a:defRPr>
                </a:pPr>
                <a:r>
                  <a:t>2</a:t>
                </a:r>
                <a:r>
                  <a:t> 分鐘</a:t>
                </a:r>
              </a:p>
            </p:txBody>
          </p:sp>
        </p:grpSp>
        <p:pic>
          <p:nvPicPr>
            <p:cNvPr id="290" name="圖片版面配置區 36" descr="圖片版面配置區 36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9019" r="0" b="9020"/>
            <a:stretch>
              <a:fillRect/>
            </a:stretch>
          </p:blipFill>
          <p:spPr>
            <a:xfrm>
              <a:off x="870732" y="0"/>
              <a:ext cx="558001" cy="306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92" name="圖片版面配置區 38" descr="圖片版面配置區 38"/>
          <p:cNvPicPr>
            <a:picLocks noChangeAspect="1"/>
          </p:cNvPicPr>
          <p:nvPr/>
        </p:nvPicPr>
        <p:blipFill>
          <a:blip r:embed="rId7">
            <a:extLst/>
          </a:blip>
          <a:srcRect l="0" t="8986" r="0" b="8985"/>
          <a:stretch>
            <a:fillRect/>
          </a:stretch>
        </p:blipFill>
        <p:spPr>
          <a:xfrm>
            <a:off x="11001447" y="142857"/>
            <a:ext cx="558001" cy="30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大標題文字"/>
          <p:cNvSpPr txBox="1"/>
          <p:nvPr>
            <p:ph type="title"/>
          </p:nvPr>
        </p:nvSpPr>
        <p:spPr>
          <a:xfrm>
            <a:off x="457200" y="284400"/>
            <a:ext cx="8229600" cy="709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00" name="內文層級一…"/>
          <p:cNvSpPr txBox="1"/>
          <p:nvPr>
            <p:ph type="body" sz="quarter" idx="1"/>
          </p:nvPr>
        </p:nvSpPr>
        <p:spPr>
          <a:xfrm>
            <a:off x="457200" y="1119599"/>
            <a:ext cx="4040188" cy="47148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1pPr>
            <a:lvl2pPr marL="0" indent="4572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2pPr>
            <a:lvl3pPr marL="0" indent="9144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3pPr>
            <a:lvl4pPr marL="0" indent="13716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4pPr>
            <a:lvl5pPr marL="0" indent="182880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01" name="文字版面配置區 4"/>
          <p:cNvSpPr/>
          <p:nvPr>
            <p:ph type="body" sz="quarter" idx="13"/>
          </p:nvPr>
        </p:nvSpPr>
        <p:spPr>
          <a:xfrm>
            <a:off x="4645026" y="1119599"/>
            <a:ext cx="4041776" cy="471481"/>
          </a:xfrm>
          <a:prstGeom prst="rect">
            <a:avLst/>
          </a:prstGeom>
        </p:spPr>
        <p:txBody>
          <a:bodyPr anchor="ctr"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1" sz="2200">
                <a:solidFill>
                  <a:schemeClr val="accent5"/>
                </a:solidFill>
              </a:defRPr>
            </a:pPr>
          </a:p>
        </p:txBody>
      </p:sp>
      <p:sp>
        <p:nvSpPr>
          <p:cNvPr id="30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06" name="群組 10"/>
          <p:cNvGrpSpPr/>
          <p:nvPr/>
        </p:nvGrpSpPr>
        <p:grpSpPr>
          <a:xfrm>
            <a:off x="908580" y="1605599"/>
            <a:ext cx="3135840" cy="91161"/>
            <a:chOff x="0" y="0"/>
            <a:chExt cx="3135839" cy="91160"/>
          </a:xfrm>
        </p:grpSpPr>
        <p:sp>
          <p:nvSpPr>
            <p:cNvPr id="303" name="＞形箭號 1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4" name="矩形 12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5" name="矩形 13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10" name="群組 20"/>
          <p:cNvGrpSpPr/>
          <p:nvPr/>
        </p:nvGrpSpPr>
        <p:grpSpPr>
          <a:xfrm>
            <a:off x="5097993" y="1605599"/>
            <a:ext cx="3135840" cy="91161"/>
            <a:chOff x="0" y="0"/>
            <a:chExt cx="3135839" cy="91160"/>
          </a:xfrm>
        </p:grpSpPr>
        <p:sp>
          <p:nvSpPr>
            <p:cNvPr id="307" name="＞形箭號 21"/>
            <p:cNvSpPr/>
            <p:nvPr/>
          </p:nvSpPr>
          <p:spPr>
            <a:xfrm rot="5400000">
              <a:off x="1522211" y="-102587"/>
              <a:ext cx="91161" cy="296334"/>
            </a:xfrm>
            <a:prstGeom prst="chevron">
              <a:avLst>
                <a:gd name="adj" fmla="val 76445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矩形 26"/>
            <p:cNvSpPr/>
            <p:nvPr/>
          </p:nvSpPr>
          <p:spPr>
            <a:xfrm>
              <a:off x="1714797" y="4204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矩形 27"/>
            <p:cNvSpPr/>
            <p:nvPr/>
          </p:nvSpPr>
          <p:spPr>
            <a:xfrm rot="10800000">
              <a:off x="0" y="4202"/>
              <a:ext cx="1421043" cy="18000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b="0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311" name="圖片版面配置區 10"/>
          <p:cNvSpPr/>
          <p:nvPr>
            <p:ph type="pic" sz="quarter" idx="14"/>
          </p:nvPr>
        </p:nvSpPr>
        <p:spPr>
          <a:xfrm>
            <a:off x="8586005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12" name="圖片版面配置區 13"/>
          <p:cNvSpPr/>
          <p:nvPr>
            <p:ph type="pic" sz="quarter" idx="15"/>
          </p:nvPr>
        </p:nvSpPr>
        <p:spPr>
          <a:xfrm>
            <a:off x="7930222" y="0"/>
            <a:ext cx="558001" cy="306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/>
          <p:nvPr>
            <p:ph type="body" idx="1"/>
          </p:nvPr>
        </p:nvSpPr>
        <p:spPr>
          <a:xfrm>
            <a:off x="457200" y="1071552"/>
            <a:ext cx="8229600" cy="3737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幻燈片編號"/>
          <p:cNvSpPr txBox="1"/>
          <p:nvPr>
            <p:ph type="sldNum" sz="quarter" idx="2"/>
          </p:nvPr>
        </p:nvSpPr>
        <p:spPr>
          <a:xfrm>
            <a:off x="8747907" y="4841390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b="0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大標題文字"/>
          <p:cNvSpPr txBox="1"/>
          <p:nvPr>
            <p:ph type="title"/>
          </p:nvPr>
        </p:nvSpPr>
        <p:spPr>
          <a:xfrm>
            <a:off x="457200" y="285733"/>
            <a:ext cx="8229600" cy="70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2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61950" marR="0" indent="-36195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1pPr>
      <a:lvl2pPr marL="729191" marR="0" indent="-338666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◈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2pPr>
      <a:lvl3pPr marL="998537" marR="0" indent="-277812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90000"/>
        <a:buFontTx/>
        <a:buChar char="●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3pPr>
      <a:lvl4pPr marL="1313089" marR="0" indent="-312964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80000"/>
        <a:buFontTx/>
        <a:buChar char="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4pPr>
      <a:lvl5pPr marL="1564821" marR="0" indent="-326571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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l" defTabSz="914400" latinLnBrk="0">
        <a:lnSpc>
          <a:spcPct val="150000"/>
        </a:lnSpc>
        <a:spcBef>
          <a:spcPts val="500"/>
        </a:spcBef>
        <a:spcAft>
          <a:spcPts val="0"/>
        </a:spcAft>
        <a:buClr>
          <a:schemeClr val="accent5"/>
        </a:buClr>
        <a:buSzPct val="100000"/>
        <a:buFontTx/>
        <a:buChar char="•"/>
        <a:tabLst/>
        <a:defRPr b="0" baseline="0" cap="none" i="0" spc="0" strike="noStrike" sz="2000" u="none">
          <a:ln>
            <a:noFill/>
          </a:ln>
          <a:solidFill>
            <a:srgbClr val="292929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標題 3"/>
          <p:cNvSpPr txBox="1"/>
          <p:nvPr>
            <p:ph type="title"/>
          </p:nvPr>
        </p:nvSpPr>
        <p:spPr>
          <a:xfrm>
            <a:off x="733425" y="2381248"/>
            <a:ext cx="7677150" cy="1619252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第二十六堂 </a:t>
            </a:r>
            <a:r>
              <a:t>:TabBarController和WebPage</a:t>
            </a:r>
          </a:p>
        </p:txBody>
      </p:sp>
      <p:sp>
        <p:nvSpPr>
          <p:cNvPr id="668" name="副標題 2"/>
          <p:cNvSpPr txBox="1"/>
          <p:nvPr>
            <p:ph type="body" sz="quarter" idx="1"/>
          </p:nvPr>
        </p:nvSpPr>
        <p:spPr>
          <a:xfrm>
            <a:off x="1371600" y="1853230"/>
            <a:ext cx="6400800" cy="495299"/>
          </a:xfrm>
          <a:prstGeom prst="rect">
            <a:avLst/>
          </a:prstGeom>
        </p:spPr>
        <p:txBody>
          <a:bodyPr/>
          <a:lstStyle>
            <a:lvl1pPr defTabSz="877823">
              <a:lnSpc>
                <a:spcPct val="108000"/>
              </a:lnSpc>
              <a:defRPr sz="2304"/>
            </a:lvl1pPr>
          </a:lstStyle>
          <a:p>
            <a:pPr/>
            <a:r>
              <a:t>iOS行動程式基礎開發上架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作品影片展示</a:t>
            </a:r>
          </a:p>
        </p:txBody>
      </p:sp>
      <p:sp>
        <p:nvSpPr>
          <p:cNvPr id="673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74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75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標題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1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本堂教學重點</a:t>
            </a:r>
          </a:p>
        </p:txBody>
      </p:sp>
      <p:sp>
        <p:nvSpPr>
          <p:cNvPr id="680" name="投影片編號版面配置區 2"/>
          <p:cNvSpPr txBox="1"/>
          <p:nvPr>
            <p:ph type="sldNum" sz="quarter" idx="2"/>
          </p:nvPr>
        </p:nvSpPr>
        <p:spPr>
          <a:xfrm>
            <a:off x="8783223" y="4841390"/>
            <a:ext cx="174772" cy="22698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1" name="圖片版面配置區 32" descr="圖片版面配置區 32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82" name="圖片版面配置區 33" descr="圖片版面配置區 33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83" name="內容版面配置區 5"/>
          <p:cNvSpPr txBox="1"/>
          <p:nvPr/>
        </p:nvSpPr>
        <p:spPr>
          <a:xfrm>
            <a:off x="1897686" y="1333500"/>
            <a:ext cx="4851881" cy="167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733425" indent="-342900">
              <a:buClr>
                <a:schemeClr val="accent5"/>
              </a:buClr>
              <a:buSzPct val="100000"/>
              <a:buAutoNum type="arabicPeriod" startAt="1"/>
            </a:pPr>
            <a:r>
              <a:t>手動建立UITabViewController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使用UIStoryboard建立實體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依五大洲來搜尋城市</a:t>
            </a:r>
          </a:p>
          <a:p>
            <a:pPr lvl="1" marL="733425" indent="-342900">
              <a:spcBef>
                <a:spcPts val="1100"/>
              </a:spcBef>
              <a:buClr>
                <a:schemeClr val="accent5"/>
              </a:buClr>
              <a:buSzPct val="100000"/>
              <a:buAutoNum type="arabicPeriod" startAt="1"/>
            </a:pPr>
            <a:r>
              <a:t>使用WKWebView顯示網頁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292929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佈景主題2">
  <a:themeElements>
    <a:clrScheme name="佈景主題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E9A50"/>
      </a:accent1>
      <a:accent2>
        <a:srgbClr val="DB5161"/>
      </a:accent2>
      <a:accent3>
        <a:srgbClr val="A84076"/>
      </a:accent3>
      <a:accent4>
        <a:srgbClr val="0E78BA"/>
      </a:accent4>
      <a:accent5>
        <a:srgbClr val="E28A42"/>
      </a:accent5>
      <a:accent6>
        <a:srgbClr val="3BB6BF"/>
      </a:accent6>
      <a:hlink>
        <a:srgbClr val="0000FF"/>
      </a:hlink>
      <a:folHlink>
        <a:srgbClr val="FF00FF"/>
      </a:folHlink>
    </a:clrScheme>
    <a:fontScheme name="佈景主題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佈景主題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400" u="none" kumimoji="0" normalizeH="0">
            <a:ln>
              <a:noFill/>
            </a:ln>
            <a:solidFill>
              <a:srgbClr val="292929"/>
            </a:solidFill>
            <a:effectLst/>
            <a:uFillTx/>
            <a:latin typeface="微軟正黑體"/>
            <a:ea typeface="微軟正黑體"/>
            <a:cs typeface="微軟正黑體"/>
            <a:sym typeface="微軟正黑體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