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結構和類別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6.識別運算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6.識別運算子</a:t>
            </a:r>
          </a:p>
        </p:txBody>
      </p:sp>
      <p:sp>
        <p:nvSpPr>
          <p:cNvPr id="73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6" name="if tenEighty === alsoTenEighty {…"/>
          <p:cNvSpPr txBox="1"/>
          <p:nvPr/>
        </p:nvSpPr>
        <p:spPr>
          <a:xfrm>
            <a:off x="917166" y="1306830"/>
            <a:ext cx="5997679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tenEighty</a:t>
            </a:r>
            <a:r>
              <a:rPr>
                <a:solidFill>
                  <a:srgbClr val="333333"/>
                </a:solidFill>
              </a:rPr>
              <a:t> === </a:t>
            </a:r>
            <a:r>
              <a:t>alsoTenEighty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"tenEighty and alsoTenEighty refer to the same VideoMode instance."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"tenEighty and alsoTenEighty refer to the same VideoMode instance."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397324" y="1695170"/>
            <a:ext cx="2717464" cy="145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結構和類別的語法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結構實體和類別實體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存取屬性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結構的智慧型初始化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432852" y="1695170"/>
            <a:ext cx="3099828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結構和列舉是值類型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類別是參考類型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識別運算子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結構和類別的語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1.結構和類別的語法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struct SomeStructure {…"/>
          <p:cNvSpPr txBox="1"/>
          <p:nvPr/>
        </p:nvSpPr>
        <p:spPr>
          <a:xfrm>
            <a:off x="576953" y="1101687"/>
            <a:ext cx="317628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SomeStructure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structure definition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class definition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6" name="struct Resolution {…"/>
          <p:cNvSpPr txBox="1"/>
          <p:nvPr/>
        </p:nvSpPr>
        <p:spPr>
          <a:xfrm>
            <a:off x="581630" y="2495504"/>
            <a:ext cx="2901031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VideoMode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interlaced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false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frameRate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?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2.建立結構和類別的實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2.建立結構和類別的實體</a:t>
            </a:r>
          </a:p>
        </p:txBody>
      </p:sp>
      <p:sp>
        <p:nvSpPr>
          <p:cNvPr id="68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2" name="let someResolution = Resolution()…"/>
          <p:cNvSpPr txBox="1"/>
          <p:nvPr/>
        </p:nvSpPr>
        <p:spPr>
          <a:xfrm>
            <a:off x="576953" y="1101687"/>
            <a:ext cx="4200858" cy="57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someResolution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someVideoMode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VideoMode</a:t>
            </a:r>
            <a:r>
              <a:rPr>
                <a:solidFill>
                  <a:srgbClr val="333333"/>
                </a:solidFill>
              </a:rP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3.存取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3.存取屬性</a:t>
            </a:r>
          </a:p>
        </p:txBody>
      </p:sp>
      <p:sp>
        <p:nvSpPr>
          <p:cNvPr id="69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8" name="print(&quot;The width of someResolution is \(someResolution.width)&quot;)…"/>
          <p:cNvSpPr txBox="1"/>
          <p:nvPr/>
        </p:nvSpPr>
        <p:spPr>
          <a:xfrm>
            <a:off x="576953" y="1101687"/>
            <a:ext cx="496546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width of someResolution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someResolution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width of someResolution is 0"</a:t>
            </a:r>
          </a:p>
        </p:txBody>
      </p:sp>
      <p:sp>
        <p:nvSpPr>
          <p:cNvPr id="699" name="print(&quot;The width of someVideoMode is \(someVideoMode.resolution.width)&quot;)…"/>
          <p:cNvSpPr txBox="1"/>
          <p:nvPr/>
        </p:nvSpPr>
        <p:spPr>
          <a:xfrm>
            <a:off x="576953" y="1672310"/>
            <a:ext cx="558479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width of someVideoMode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someVideoMode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resolution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width of someVideoMode is 0"</a:t>
            </a:r>
          </a:p>
        </p:txBody>
      </p:sp>
      <p:sp>
        <p:nvSpPr>
          <p:cNvPr id="700" name="someVideoMode.resolution.width = 1280…"/>
          <p:cNvSpPr txBox="1"/>
          <p:nvPr/>
        </p:nvSpPr>
        <p:spPr>
          <a:xfrm>
            <a:off x="642434" y="2331800"/>
            <a:ext cx="586005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someVideoMode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.</a:t>
            </a:r>
            <a:r>
              <a:t>width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1280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width of someVideoMode is now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someVideoMode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resolution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width of someVideoMode is now 1280"</a:t>
            </a:r>
          </a:p>
        </p:txBody>
      </p:sp>
      <p:sp>
        <p:nvSpPr>
          <p:cNvPr id="701" name="let vga = Resolution(width: 640, height: 480)"/>
          <p:cNvSpPr txBox="1"/>
          <p:nvPr/>
        </p:nvSpPr>
        <p:spPr>
          <a:xfrm>
            <a:off x="1119513" y="3276603"/>
            <a:ext cx="320078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300"/>
              </a:lnSpc>
              <a:spcBef>
                <a:spcPts val="0"/>
              </a:spcBef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vga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width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640</a:t>
            </a:r>
            <a:r>
              <a:rPr>
                <a:solidFill>
                  <a:srgbClr val="333333"/>
                </a:solidFill>
              </a:rPr>
              <a:t>, </a:t>
            </a:r>
            <a:r>
              <a:t>height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480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4.結構的智慧型初始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4.結構的智慧型初始化</a:t>
            </a:r>
          </a:p>
        </p:txBody>
      </p:sp>
      <p:sp>
        <p:nvSpPr>
          <p:cNvPr id="70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7" name="let hd = Resolution(width: 1920, height: 1080)…"/>
          <p:cNvSpPr txBox="1"/>
          <p:nvPr/>
        </p:nvSpPr>
        <p:spPr>
          <a:xfrm>
            <a:off x="913714" y="1313910"/>
            <a:ext cx="5592439" cy="57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hd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width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1920</a:t>
            </a:r>
            <a:r>
              <a:rPr>
                <a:solidFill>
                  <a:srgbClr val="333333"/>
                </a:solidFill>
              </a:rPr>
              <a:t>, </a:t>
            </a:r>
            <a:r>
              <a:t>height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1080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cinema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hd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4.結構的智慧型初始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4.結構的智慧型初始化</a:t>
            </a:r>
          </a:p>
        </p:txBody>
      </p:sp>
      <p:sp>
        <p:nvSpPr>
          <p:cNvPr id="71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3" name="let hd = Resolution(width: 1920, height: 1080)…"/>
          <p:cNvSpPr txBox="1"/>
          <p:nvPr/>
        </p:nvSpPr>
        <p:spPr>
          <a:xfrm>
            <a:off x="895862" y="1286378"/>
            <a:ext cx="559243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hd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width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1920</a:t>
            </a:r>
            <a:r>
              <a:rPr>
                <a:solidFill>
                  <a:srgbClr val="333333"/>
                </a:solidFill>
              </a:rPr>
              <a:t>, </a:t>
            </a:r>
            <a:r>
              <a:t>height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1080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cinema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hd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14" name="print(&quot;cinema is now \(cinema.width) pixels wide&quot;)…"/>
          <p:cNvSpPr txBox="1"/>
          <p:nvPr/>
        </p:nvSpPr>
        <p:spPr>
          <a:xfrm>
            <a:off x="903747" y="2694425"/>
            <a:ext cx="60206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"cinema is now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cinema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rPr>
                <a:solidFill>
                  <a:srgbClr val="333333"/>
                </a:solidFill>
              </a:rPr>
              <a:t>)</a:t>
            </a:r>
            <a:r>
              <a:t> pixels wide"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"cinema is now 2048 pixels wide"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15" name="print(&quot;hd is still \(hd.width) pixels wide&quot;)…"/>
          <p:cNvSpPr txBox="1"/>
          <p:nvPr/>
        </p:nvSpPr>
        <p:spPr>
          <a:xfrm>
            <a:off x="898458" y="3615620"/>
            <a:ext cx="537834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"hd is still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hd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rPr>
                <a:solidFill>
                  <a:srgbClr val="333333"/>
                </a:solidFill>
              </a:rPr>
              <a:t>)</a:t>
            </a:r>
            <a:r>
              <a:t> pixels wide"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"hd is still 1920 pixels wide"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16" name="cinema.width = 2048"/>
          <p:cNvSpPr txBox="1"/>
          <p:nvPr/>
        </p:nvSpPr>
        <p:spPr>
          <a:xfrm>
            <a:off x="1359464" y="2156633"/>
            <a:ext cx="213798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200"/>
              </a:lnSpc>
              <a:spcBef>
                <a:spcPts val="0"/>
              </a:spcBef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cinema</a:t>
            </a:r>
            <a:r>
              <a:rPr>
                <a:solidFill>
                  <a:srgbClr val="333333"/>
                </a:solidFill>
              </a:rPr>
              <a:t>.</a:t>
            </a:r>
            <a:r>
              <a:t>width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2048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4.結構的智慧型初始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4.結構的智慧型初始化</a:t>
            </a:r>
          </a:p>
        </p:txBody>
      </p:sp>
      <p:sp>
        <p:nvSpPr>
          <p:cNvPr id="71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2" name="enum CompassPoint {…"/>
          <p:cNvSpPr txBox="1"/>
          <p:nvPr/>
        </p:nvSpPr>
        <p:spPr>
          <a:xfrm>
            <a:off x="917166" y="1306830"/>
            <a:ext cx="4690206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CompassPoint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north</a:t>
            </a:r>
            <a:r>
              <a:t>, </a:t>
            </a:r>
            <a:r>
              <a:rPr>
                <a:solidFill>
                  <a:srgbClr val="3F6E74"/>
                </a:solidFill>
              </a:rPr>
              <a:t>south</a:t>
            </a:r>
            <a:r>
              <a:t>, </a:t>
            </a:r>
            <a:r>
              <a:rPr>
                <a:solidFill>
                  <a:srgbClr val="3F6E74"/>
                </a:solidFill>
              </a:rPr>
              <a:t>east</a:t>
            </a:r>
            <a:r>
              <a:t>, </a:t>
            </a:r>
            <a:r>
              <a:rPr>
                <a:solidFill>
                  <a:srgbClr val="3F6E74"/>
                </a:solidFill>
              </a:rPr>
              <a:t>west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turnNorth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= .</a:t>
            </a:r>
            <a:r>
              <a:rPr>
                <a:solidFill>
                  <a:srgbClr val="3F6E74"/>
                </a:solidFill>
              </a:rPr>
              <a:t>north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currentDirection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CompassPoint</a:t>
            </a:r>
            <a:r>
              <a:rPr>
                <a:solidFill>
                  <a:srgbClr val="333333"/>
                </a:solidFill>
              </a:rPr>
              <a:t>.</a:t>
            </a:r>
            <a:r>
              <a:t>west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rememberedDirection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currentDirection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currentDirection</a:t>
            </a:r>
            <a:r>
              <a:rPr>
                <a:solidFill>
                  <a:srgbClr val="333333"/>
                </a:solidFill>
              </a:rPr>
              <a:t>.</a:t>
            </a:r>
            <a:r>
              <a:t>turnNorth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current direction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currentDirection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remembered direction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rememberedDirection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current direction is north"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remembered direction is west"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5.類別是參考類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5.類別是參考類型</a:t>
            </a:r>
          </a:p>
        </p:txBody>
      </p:sp>
      <p:sp>
        <p:nvSpPr>
          <p:cNvPr id="72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8" name="let tenEighty = VideoMode()…"/>
          <p:cNvSpPr txBox="1"/>
          <p:nvPr/>
        </p:nvSpPr>
        <p:spPr>
          <a:xfrm>
            <a:off x="917166" y="1306830"/>
            <a:ext cx="2488145" cy="135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tenEighty</a:t>
            </a:r>
            <a:r>
              <a:rPr>
                <a:solidFill>
                  <a:srgbClr val="333333"/>
                </a:solidFill>
              </a:rPr>
              <a:t> = </a:t>
            </a:r>
            <a:r>
              <a:t>VideoMode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tenEighty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hd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tenEighty</a:t>
            </a:r>
            <a:r>
              <a:rPr>
                <a:solidFill>
                  <a:srgbClr val="333333"/>
                </a:solidFill>
              </a:rPr>
              <a:t>.</a:t>
            </a:r>
            <a:r>
              <a:t>interlaced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tenEighty</a:t>
            </a:r>
            <a:r>
              <a:rPr>
                <a:solidFill>
                  <a:srgbClr val="333333"/>
                </a:solidFill>
              </a:rPr>
              <a:t>.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"1080i"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tenEighty</a:t>
            </a:r>
            <a:r>
              <a:rPr>
                <a:solidFill>
                  <a:srgbClr val="333333"/>
                </a:solidFill>
              </a:rPr>
              <a:t>.</a:t>
            </a:r>
            <a:r>
              <a:t>frameRate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25.0</a:t>
            </a:r>
          </a:p>
        </p:txBody>
      </p:sp>
      <p:sp>
        <p:nvSpPr>
          <p:cNvPr id="729" name="let alsoTenEighty = tenEighty…"/>
          <p:cNvSpPr txBox="1"/>
          <p:nvPr/>
        </p:nvSpPr>
        <p:spPr>
          <a:xfrm>
            <a:off x="916325" y="2977733"/>
            <a:ext cx="262577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alsoTenEighty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tenEighty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alsoTenEighty</a:t>
            </a:r>
            <a:r>
              <a:rPr>
                <a:solidFill>
                  <a:srgbClr val="333333"/>
                </a:solidFill>
              </a:rPr>
              <a:t>.</a:t>
            </a:r>
            <a:r>
              <a:t>frameRate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30.0</a:t>
            </a:r>
          </a:p>
        </p:txBody>
      </p:sp>
      <p:sp>
        <p:nvSpPr>
          <p:cNvPr id="730" name="print(&quot;The frameRate property of tenEighty is now \(tenEighty.frameRate)&quot;)…"/>
          <p:cNvSpPr txBox="1"/>
          <p:nvPr/>
        </p:nvSpPr>
        <p:spPr>
          <a:xfrm>
            <a:off x="920586" y="3626183"/>
            <a:ext cx="572242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frameRate property of tenEighty is now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tenEighty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frameRate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frameRate property of tenEighty is now 30.0"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