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swift的屬性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類型屬性語法"/>
          <p:cNvSpPr txBox="1"/>
          <p:nvPr/>
        </p:nvSpPr>
        <p:spPr>
          <a:xfrm>
            <a:off x="1089113" y="976074"/>
            <a:ext cx="1323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類型屬性語法</a:t>
            </a:r>
          </a:p>
        </p:txBody>
      </p:sp>
      <p:sp>
        <p:nvSpPr>
          <p:cNvPr id="732" name="struct SomeStructure {…"/>
          <p:cNvSpPr txBox="1"/>
          <p:nvPr/>
        </p:nvSpPr>
        <p:spPr>
          <a:xfrm>
            <a:off x="873716" y="1359358"/>
            <a:ext cx="3864432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"Some value."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SomeEnumeration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"Some value."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6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"Some value."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27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overrideableComputedTypeProperty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1C00CF"/>
                </a:solidFill>
              </a:rPr>
              <a:t>107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2100"/>
              </a:lnSpc>
              <a:spcBef>
                <a:spcPts val="0"/>
              </a:spcBef>
              <a:defRPr b="0" sz="8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35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8" name="類型屬性的存取1"/>
          <p:cNvSpPr txBox="1"/>
          <p:nvPr/>
        </p:nvSpPr>
        <p:spPr>
          <a:xfrm>
            <a:off x="1089113" y="976074"/>
            <a:ext cx="1639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類型屬性的存取1</a:t>
            </a:r>
          </a:p>
        </p:txBody>
      </p:sp>
      <p:sp>
        <p:nvSpPr>
          <p:cNvPr id="739" name="print(SomeStructure.storedTypeProperty)…"/>
          <p:cNvSpPr txBox="1"/>
          <p:nvPr/>
        </p:nvSpPr>
        <p:spPr>
          <a:xfrm>
            <a:off x="865194" y="1444577"/>
            <a:ext cx="5332473" cy="27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.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"Some value."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SomeStructure</a:t>
            </a:r>
            <a:r>
              <a:rPr>
                <a:solidFill>
                  <a:srgbClr val="333333"/>
                </a:solidFill>
              </a:rPr>
              <a:t>.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"Another value."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.</a:t>
            </a:r>
            <a:r>
              <a:t>storedTypeProperty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"Another value."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SomeEnumeration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"6"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.</a:t>
            </a:r>
            <a:r>
              <a:t>computedTypeProperty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"27"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5" name="類型屬性的存取2"/>
          <p:cNvSpPr txBox="1"/>
          <p:nvPr/>
        </p:nvSpPr>
        <p:spPr>
          <a:xfrm>
            <a:off x="1089113" y="976074"/>
            <a:ext cx="1639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類型屬性的存取2</a:t>
            </a:r>
          </a:p>
        </p:txBody>
      </p:sp>
      <p:sp>
        <p:nvSpPr>
          <p:cNvPr id="746" name="struct AudioChannel {…"/>
          <p:cNvSpPr txBox="1"/>
          <p:nvPr/>
        </p:nvSpPr>
        <p:spPr>
          <a:xfrm>
            <a:off x="1210331" y="1602232"/>
            <a:ext cx="5584792" cy="286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thresholdLevel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didSet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currentLevel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AudioChannel</a:t>
            </a:r>
            <a:r>
              <a:t>.</a:t>
            </a:r>
            <a:r>
              <a:rPr>
                <a:solidFill>
                  <a:srgbClr val="3F6E74"/>
                </a:solidFill>
              </a:rPr>
              <a:t>thresholdLevel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t>// cap the new audio level to the threshold level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currentLevel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AudioChannel</a:t>
            </a:r>
            <a:r>
              <a:t>.</a:t>
            </a:r>
            <a:r>
              <a:rPr>
                <a:solidFill>
                  <a:srgbClr val="3F6E74"/>
                </a:solidFill>
              </a:rPr>
              <a:t>thresholdLevel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t>// store this as the new overall maximum input level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currentLevel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4.型別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4.型別屬性</a:t>
            </a:r>
          </a:p>
        </p:txBody>
      </p:sp>
      <p:sp>
        <p:nvSpPr>
          <p:cNvPr id="7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2" name="類型屬性的存取3"/>
          <p:cNvSpPr txBox="1"/>
          <p:nvPr/>
        </p:nvSpPr>
        <p:spPr>
          <a:xfrm>
            <a:off x="1089113" y="976074"/>
            <a:ext cx="1639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類型屬性的存取3</a:t>
            </a:r>
          </a:p>
        </p:txBody>
      </p:sp>
      <p:sp>
        <p:nvSpPr>
          <p:cNvPr id="753" name="var leftChannel = AudioChannel()…"/>
          <p:cNvSpPr txBox="1"/>
          <p:nvPr/>
        </p:nvSpPr>
        <p:spPr>
          <a:xfrm>
            <a:off x="890759" y="1534057"/>
            <a:ext cx="283221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leftChannel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rightChannel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754" name="leftChannel.currentLevel = 7…"/>
          <p:cNvSpPr txBox="1"/>
          <p:nvPr/>
        </p:nvSpPr>
        <p:spPr>
          <a:xfrm>
            <a:off x="886498" y="2174755"/>
            <a:ext cx="386443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leftChannel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7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leftChannel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"7"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"7"</a:t>
            </a:r>
          </a:p>
        </p:txBody>
      </p:sp>
      <p:sp>
        <p:nvSpPr>
          <p:cNvPr id="755" name="rightChannel.currentLevel = 11…"/>
          <p:cNvSpPr txBox="1"/>
          <p:nvPr/>
        </p:nvSpPr>
        <p:spPr>
          <a:xfrm>
            <a:off x="886498" y="3434072"/>
            <a:ext cx="3864433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rightChannel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rightChannel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currentLevel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"10"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AudioChannel</a:t>
            </a:r>
            <a:r>
              <a:rPr>
                <a:solidFill>
                  <a:srgbClr val="333333"/>
                </a:solidFill>
              </a:rPr>
              <a:t>.</a:t>
            </a:r>
            <a:r>
              <a:t>maxInputLevelForAllChannels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"10"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860024" y="1695170"/>
            <a:ext cx="2564380" cy="147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存值屬性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實體的常數存值屬性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延遲建立的存值屬性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計算屬性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定義簡式版的Setter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唯讀的計算屬性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555519" y="1695170"/>
            <a:ext cx="2564380" cy="118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3"/>
            </a:pPr>
            <a:r>
              <a:t>觀測屬性存入值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3"/>
            </a:pPr>
            <a:r>
              <a:t>型別屬性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類型屬性語法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類型屬性的存取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存值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1.存值屬性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struct FixedLengthRange {…"/>
          <p:cNvSpPr txBox="1"/>
          <p:nvPr/>
        </p:nvSpPr>
        <p:spPr>
          <a:xfrm>
            <a:off x="576953" y="1101687"/>
            <a:ext cx="5171906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FixedLengthRange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length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rangeOfThreeItems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FixedLengthRange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length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range represents integer values 0, 1, and 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rangeOfThreeItems</a:t>
            </a:r>
            <a:r>
              <a:rPr>
                <a:solidFill>
                  <a:srgbClr val="333333"/>
                </a:solidFill>
              </a:rPr>
              <a:t>.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range now represents integer values 6, 7, and 8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1.存值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1.存值屬性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實體的常數存值屬性"/>
          <p:cNvSpPr txBox="1"/>
          <p:nvPr/>
        </p:nvSpPr>
        <p:spPr>
          <a:xfrm>
            <a:off x="1076330" y="1144382"/>
            <a:ext cx="1932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實體的常數存值屬性</a:t>
            </a:r>
          </a:p>
        </p:txBody>
      </p:sp>
      <p:sp>
        <p:nvSpPr>
          <p:cNvPr id="692" name="let rangeOfFourItems = FixedLengthRange(firstValue: 0, length: 4)…"/>
          <p:cNvSpPr txBox="1"/>
          <p:nvPr/>
        </p:nvSpPr>
        <p:spPr>
          <a:xfrm>
            <a:off x="850609" y="1667318"/>
            <a:ext cx="7442782" cy="11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rangeOfFourItems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FixedLengthRange</a:t>
            </a:r>
            <a:r>
              <a:rPr>
                <a:solidFill>
                  <a:srgbClr val="333333"/>
                </a:solidFill>
              </a:rPr>
              <a:t>(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length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range represents integer values 0, 1, 2, and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rangeOfFourItems</a:t>
            </a:r>
            <a:r>
              <a:rPr>
                <a:solidFill>
                  <a:srgbClr val="333333"/>
                </a:solidFill>
              </a:rPr>
              <a:t>.</a:t>
            </a:r>
            <a:r>
              <a:t>firstValue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will report an error, even though firstValue is a variable property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1.存值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1.存值屬性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延遲建立的存值屬性"/>
          <p:cNvSpPr txBox="1"/>
          <p:nvPr/>
        </p:nvSpPr>
        <p:spPr>
          <a:xfrm>
            <a:off x="1072069" y="1082598"/>
            <a:ext cx="1932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延遲建立的存值屬性</a:t>
            </a:r>
          </a:p>
        </p:txBody>
      </p:sp>
      <p:sp>
        <p:nvSpPr>
          <p:cNvPr id="699" name="class DataImporter {…"/>
          <p:cNvSpPr txBox="1"/>
          <p:nvPr/>
        </p:nvSpPr>
        <p:spPr>
          <a:xfrm>
            <a:off x="871914" y="1543751"/>
            <a:ext cx="6066493" cy="335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DataImporter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400"/>
                </a:solidFill>
              </a:rPr>
              <a:t>/*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DataImporter is a class to import data from an external file.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The class is assumed to take a nontrivial amount of time to initialize.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*/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filename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"data.txt"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the DataImporter class would provide data importing functionality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DataManager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lazy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importer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DataImporter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data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the DataManager class would provide data management functionality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manager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DataManager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manager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data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data"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manager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data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more data"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DataImporter instance for the importer property has not yet been created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2.計算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2.計算屬性</a:t>
            </a:r>
          </a:p>
        </p:txBody>
      </p:sp>
      <p:sp>
        <p:nvSpPr>
          <p:cNvPr id="70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5" name="struct Point {…"/>
          <p:cNvSpPr txBox="1"/>
          <p:nvPr/>
        </p:nvSpPr>
        <p:spPr>
          <a:xfrm>
            <a:off x="893219" y="1109134"/>
            <a:ext cx="3956185" cy="360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rPr>
                <a:solidFill>
                  <a:srgbClr val="5C2699"/>
                </a:solidFill>
              </a:rPr>
              <a:t>Point</a:t>
            </a:r>
            <a:r>
              <a:t> {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(</a:t>
            </a:r>
            <a:r>
              <a:rPr>
                <a:solidFill>
                  <a:srgbClr val="3F6E74"/>
                </a:solidFill>
              </a:rPr>
              <a:t>newCenter</a:t>
            </a:r>
            <a:r>
              <a:t>) {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10.0</a:t>
            </a:r>
            <a:r>
              <a:t>))</a:t>
            </a: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initialSquareCenter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t>center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t>center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15.0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15.0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"square.origin is now at 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"square.origin is now at (10.0, 10.0)"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2.計算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2.計算屬性</a:t>
            </a:r>
          </a:p>
        </p:txBody>
      </p:sp>
      <p:sp>
        <p:nvSpPr>
          <p:cNvPr id="70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1" name="定義簡式版的Setter"/>
          <p:cNvSpPr txBox="1"/>
          <p:nvPr/>
        </p:nvSpPr>
        <p:spPr>
          <a:xfrm>
            <a:off x="1072069" y="1082598"/>
            <a:ext cx="18654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定義簡式版的Setter</a:t>
            </a:r>
          </a:p>
        </p:txBody>
      </p:sp>
      <p:sp>
        <p:nvSpPr>
          <p:cNvPr id="712" name="struct AlternativeRect {…"/>
          <p:cNvSpPr txBox="1"/>
          <p:nvPr/>
        </p:nvSpPr>
        <p:spPr>
          <a:xfrm>
            <a:off x="886499" y="1543751"/>
            <a:ext cx="4346133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AlternativeRect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rPr>
                <a:solidFill>
                  <a:srgbClr val="5C2699"/>
                </a:solidFill>
              </a:rPr>
              <a:t>Point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+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centerY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newValue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newValue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2.計算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2.計算屬性</a:t>
            </a:r>
          </a:p>
        </p:txBody>
      </p:sp>
      <p:sp>
        <p:nvSpPr>
          <p:cNvPr id="71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8" name="唯讀的計算屬性"/>
          <p:cNvSpPr txBox="1"/>
          <p:nvPr/>
        </p:nvSpPr>
        <p:spPr>
          <a:xfrm>
            <a:off x="1072069" y="1082598"/>
            <a:ext cx="1526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600"/>
            </a:pPr>
            <a:r>
              <a:t>唯讀的計算屬性</a:t>
            </a:r>
          </a:p>
        </p:txBody>
      </p:sp>
      <p:sp>
        <p:nvSpPr>
          <p:cNvPr id="719" name="struct Cuboid {…"/>
          <p:cNvSpPr txBox="1"/>
          <p:nvPr/>
        </p:nvSpPr>
        <p:spPr>
          <a:xfrm>
            <a:off x="886499" y="1543751"/>
            <a:ext cx="6800513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Cuboid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depth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volume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</a:t>
            </a: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*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* </a:t>
            </a:r>
            <a:r>
              <a:rPr>
                <a:solidFill>
                  <a:srgbClr val="3F6E74"/>
                </a:solidFill>
              </a:rPr>
              <a:t>depth</a:t>
            </a: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fourByFiveByTwo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Cuboid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depth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volume of fourByFiveByTwo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fourByFiveByTwo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volume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volume of fourByFiveByTwo is 40.0"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3.觀測屬性存入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3.觀測屬性存入值</a:t>
            </a:r>
          </a:p>
        </p:txBody>
      </p:sp>
      <p:sp>
        <p:nvSpPr>
          <p:cNvPr id="72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5" name="class StepCounter {…"/>
          <p:cNvSpPr txBox="1"/>
          <p:nvPr/>
        </p:nvSpPr>
        <p:spPr>
          <a:xfrm>
            <a:off x="890760" y="1040959"/>
            <a:ext cx="5034277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StepCounter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willSet</a:t>
            </a:r>
            <a:r>
              <a:rPr>
                <a:solidFill>
                  <a:srgbClr val="333333"/>
                </a:solidFill>
              </a:rPr>
              <a:t>(</a:t>
            </a:r>
            <a:r>
              <a:t>newTotalSteps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"About to set totalSteps to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newTotalSteps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didSet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totalSteps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t> 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"Added </a:t>
            </a:r>
            <a:r>
              <a:t>\(</a:t>
            </a:r>
            <a:r>
              <a:rPr>
                <a:solidFill>
                  <a:srgbClr val="3F6E74"/>
                </a:solidFill>
              </a:rPr>
              <a:t>totalSteps</a:t>
            </a:r>
            <a:r>
              <a:t> - 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t>)</a:t>
            </a:r>
            <a:r>
              <a:rPr>
                <a:solidFill>
                  <a:srgbClr val="C41A16"/>
                </a:solidFill>
              </a:rPr>
              <a:t> steps"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stepCounter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StepCounter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stepCounter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200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About to set totalSteps to 200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Added 200 steps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stepCounter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360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About to set totalSteps to 360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Added 160 steps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stepCounter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totalSteps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896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About to set totalSteps to 896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Added 536 steps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