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swift的方法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var player = Player(name: &quot;Argyrios&quot;)…"/>
          <p:cNvSpPr txBox="1"/>
          <p:nvPr/>
        </p:nvSpPr>
        <p:spPr>
          <a:xfrm>
            <a:off x="883069" y="1048760"/>
            <a:ext cx="63723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"Argyrios"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player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complete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"highest unlocked level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highestUnlockedLevel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"highest unlocked level is now 2"</a:t>
            </a:r>
          </a:p>
        </p:txBody>
      </p:sp>
      <p:sp>
        <p:nvSpPr>
          <p:cNvPr id="734" name="player = Player(name: &quot;Beto&quot;)…"/>
          <p:cNvSpPr txBox="1"/>
          <p:nvPr/>
        </p:nvSpPr>
        <p:spPr>
          <a:xfrm>
            <a:off x="883069" y="2283414"/>
            <a:ext cx="415498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player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"Beto"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advance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 is now on level 6"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"level 6 has not yet been unlocked"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"level 6 has not yet been unlocked"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58884" y="1619847"/>
            <a:ext cx="2841714" cy="165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實體方法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self屬性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修改值類型屬性的方法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在mutating 方法內，使用self接收值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類型方法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定義簡式版的Setter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唯讀的計算屬性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Counter {…"/>
          <p:cNvSpPr txBox="1"/>
          <p:nvPr/>
        </p:nvSpPr>
        <p:spPr>
          <a:xfrm>
            <a:off x="576953" y="1101687"/>
            <a:ext cx="310747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reset</a:t>
            </a:r>
            <a:r>
              <a:t>()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5" name="let counter = Counter()…"/>
          <p:cNvSpPr txBox="1"/>
          <p:nvPr/>
        </p:nvSpPr>
        <p:spPr>
          <a:xfrm>
            <a:off x="4978192" y="1032451"/>
            <a:ext cx="2901031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initial counter value is 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counter's value is now 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counter's value is now 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reset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counter's value is now 0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self屬性"/>
          <p:cNvSpPr txBox="1"/>
          <p:nvPr/>
        </p:nvSpPr>
        <p:spPr>
          <a:xfrm>
            <a:off x="1093666" y="1043212"/>
            <a:ext cx="78158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self屬性</a:t>
            </a:r>
          </a:p>
        </p:txBody>
      </p:sp>
      <p:sp>
        <p:nvSpPr>
          <p:cNvPr id="692" name="func increment() {…"/>
          <p:cNvSpPr txBox="1"/>
          <p:nvPr/>
        </p:nvSpPr>
        <p:spPr>
          <a:xfrm>
            <a:off x="856936" y="1468418"/>
            <a:ext cx="209055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3" name="truct Point {…"/>
          <p:cNvSpPr txBox="1"/>
          <p:nvPr/>
        </p:nvSpPr>
        <p:spPr>
          <a:xfrm>
            <a:off x="866928" y="2418828"/>
            <a:ext cx="5684191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isToTheRightOf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x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isToTheRightOf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"This point is to the right of the line where x == 1.0"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"This point is to the right of the line where x == 1.0"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修改值類型屬性的方法"/>
          <p:cNvSpPr txBox="1"/>
          <p:nvPr/>
        </p:nvSpPr>
        <p:spPr>
          <a:xfrm>
            <a:off x="1072145" y="1043212"/>
            <a:ext cx="200914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修改值類型屬性的方法</a:t>
            </a:r>
          </a:p>
        </p:txBody>
      </p:sp>
      <p:sp>
        <p:nvSpPr>
          <p:cNvPr id="700" name="struct Point {…"/>
          <p:cNvSpPr txBox="1"/>
          <p:nvPr/>
        </p:nvSpPr>
        <p:spPr>
          <a:xfrm>
            <a:off x="877689" y="1468418"/>
            <a:ext cx="489664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x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deltaX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y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deltaY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point is now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point is now at (3.0, 4.0)"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1" name="let fixedPoint = Point(x: 3.0, y: 3.0)…"/>
          <p:cNvSpPr txBox="1"/>
          <p:nvPr/>
        </p:nvSpPr>
        <p:spPr>
          <a:xfrm>
            <a:off x="869662" y="3908979"/>
            <a:ext cx="324510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fixedPoint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will report an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在mutating 方法內，使用self接收值"/>
          <p:cNvSpPr txBox="1"/>
          <p:nvPr/>
        </p:nvSpPr>
        <p:spPr>
          <a:xfrm>
            <a:off x="1072145" y="1043212"/>
            <a:ext cx="308916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在mutating 方法內，使用self接收值</a:t>
            </a:r>
          </a:p>
        </p:txBody>
      </p:sp>
      <p:sp>
        <p:nvSpPr>
          <p:cNvPr id="708" name="struct Point {…"/>
          <p:cNvSpPr txBox="1"/>
          <p:nvPr/>
        </p:nvSpPr>
        <p:spPr>
          <a:xfrm>
            <a:off x="877689" y="1468418"/>
            <a:ext cx="489664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9" name="enum TriStateSwitch {…"/>
          <p:cNvSpPr txBox="1"/>
          <p:nvPr/>
        </p:nvSpPr>
        <p:spPr>
          <a:xfrm>
            <a:off x="5953979" y="1484943"/>
            <a:ext cx="2969846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TriStateSwitch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off</a:t>
            </a:r>
            <a:r>
              <a:t>, </a:t>
            </a:r>
            <a:r>
              <a:rPr>
                <a:solidFill>
                  <a:srgbClr val="3F6E74"/>
                </a:solidFill>
              </a:rPr>
              <a:t>low</a:t>
            </a:r>
            <a:r>
              <a:t>, </a:t>
            </a:r>
            <a:r>
              <a:rPr>
                <a:solidFill>
                  <a:srgbClr val="3F6E74"/>
                </a:solidFill>
              </a:rPr>
              <a:t>high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off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low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low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high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high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off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ovenLight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TriStateSwitch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low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ovenLight</a:t>
            </a:r>
            <a:r>
              <a:rPr>
                <a:solidFill>
                  <a:srgbClr val="333333"/>
                </a:solidFill>
              </a:rPr>
              <a:t>.</a:t>
            </a:r>
            <a:r>
              <a:t>next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ovenLight is now equal to .high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ovenLight</a:t>
            </a:r>
            <a:r>
              <a:rPr>
                <a:solidFill>
                  <a:srgbClr val="333333"/>
                </a:solidFill>
              </a:rPr>
              <a:t>.</a:t>
            </a:r>
            <a:r>
              <a:t>next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ovenLight is now equal to .off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class SomeClass {…"/>
          <p:cNvSpPr txBox="1"/>
          <p:nvPr/>
        </p:nvSpPr>
        <p:spPr>
          <a:xfrm>
            <a:off x="877689" y="1468418"/>
            <a:ext cx="5699483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type method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SomeClass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1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1" name="struct LevelTracker {…"/>
          <p:cNvSpPr txBox="1"/>
          <p:nvPr/>
        </p:nvSpPr>
        <p:spPr>
          <a:xfrm>
            <a:off x="883069" y="1048760"/>
            <a:ext cx="5584792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unlock</a:t>
            </a:r>
            <a: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{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isUnlocked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t>highestUnlockedLevel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@discardableResult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advance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to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isUnlocked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level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true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class Player {…"/>
          <p:cNvSpPr txBox="1"/>
          <p:nvPr/>
        </p:nvSpPr>
        <p:spPr>
          <a:xfrm>
            <a:off x="883069" y="1048760"/>
            <a:ext cx="4736081" cy="342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complete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unlock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tracker</a:t>
            </a:r>
            <a:r>
              <a:t>.</a:t>
            </a:r>
            <a:r>
              <a:rPr>
                <a:solidFill>
                  <a:srgbClr val="3F6E74"/>
                </a:solidFill>
              </a:rPr>
              <a:t>advance</a:t>
            </a:r>
            <a:r>
              <a:t>(</a:t>
            </a:r>
            <a:r>
              <a:rPr>
                <a:solidFill>
                  <a:srgbClr val="3F6E74"/>
                </a:solidFill>
              </a:rPr>
              <a:t>to</a:t>
            </a:r>
            <a:r>
              <a:t>: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playerName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