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9" name="Shape 6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使用目的：顯示課程名稱，課程名稱需與課表中的相同。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編修方式：直接將現有文字改成正式授課的課程名稱。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7" name="Shape 7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3" name="Shape 6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使用目的：上課前老師用來提醒學員關閉不必要的程式，以免影響上課。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使用目的：上課前老師用來提醒學員，下載上課講義、素材。</a:t>
            </a:r>
          </a:p>
          <a:p>
            <a:pPr/>
            <a:r>
              <a:t>  每堂課上課前</a:t>
            </a:r>
            <a:r>
              <a:t>7</a:t>
            </a:r>
            <a:r>
              <a:t>天，官網即開放下載。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1" name="Shape 6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使用目的：上課前老師用來告知學員會用到</a:t>
            </a:r>
            <a:r>
              <a:t>zoom</a:t>
            </a:r>
            <a:r>
              <a:t>的功能在那裡。</a:t>
            </a:r>
            <a:br/>
            <a:r>
              <a:t>　　　　　學員上課前，技服都會跟學員說明</a:t>
            </a:r>
            <a:r>
              <a:t>zoom</a:t>
            </a:r>
            <a:r>
              <a:t>的使用方式，如果有學員忘記，老師可以用這一頁做提醒。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9" name="Shape 6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7" name="Shape 6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Shape 7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8" name="Shape 7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BE651D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383669"/>
            <a:ext cx="1569662" cy="568946"/>
            <a:chOff x="0" y="0"/>
            <a:chExt cx="1569661" cy="568944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46960" y="0"/>
              <a:ext cx="147574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軟正黑體"/>
                  <a:ea typeface="微軟正黑體"/>
                  <a:cs typeface="微軟正黑體"/>
                  <a:sym typeface="微軟正黑體"/>
                </a:rP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/>
            </a:pPr>
            <a:r>
              <a:t>ZOOM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查看選項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共同註記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筆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共享螢幕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與會者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721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4" name="內容版面配置區 5"/>
          <p:cNvSpPr txBox="1"/>
          <p:nvPr/>
        </p:nvSpPr>
        <p:spPr>
          <a:xfrm>
            <a:off x="457200" y="1000113"/>
            <a:ext cx="4038600" cy="3173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SzPct val="100000"/>
              <a:buAutoNum type="arabicPeriod" startAt="1"/>
              <a:defRPr b="1" sz="1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常數和變數</a:t>
            </a:r>
            <a:endParaRPr sz="1200">
              <a:solidFill>
                <a:srgbClr val="0000FF"/>
              </a:solidFill>
            </a:endParaRPr>
          </a:p>
          <a:p>
            <a:pPr lvl="1" marL="733425" indent="-3429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SzPct val="100000"/>
              <a:buAutoNum type="arabicPeriod" startAt="1"/>
              <a:defRPr b="1" sz="1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資料類型註解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33425" indent="-3429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SzPct val="100000"/>
              <a:buAutoNum type="arabicPeriod" startAt="1"/>
              <a:defRPr b="1" sz="1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輸出常數和變數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33425" indent="-3429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SzPct val="100000"/>
              <a:buAutoNum type="arabicPeriod" startAt="1"/>
              <a:defRPr b="1" sz="1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註解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33425" indent="-3429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SzPct val="100000"/>
              <a:buAutoNum type="arabicPeriod" startAt="1"/>
              <a:defRPr b="1" sz="1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2" marL="995680" indent="-2286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SzPct val="100000"/>
              <a:buChar char="•"/>
              <a:defRPr b="1" sz="1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整數的範圍</a:t>
            </a:r>
            <a:r>
              <a:t>							</a:t>
            </a:r>
          </a:p>
          <a:p>
            <a:pPr lvl="2" marL="995680" indent="-2286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SzPct val="100000"/>
              <a:buChar char="•"/>
              <a:defRPr b="1" sz="1400"/>
            </a:pPr>
            <a:r>
              <a:t>Int</a:t>
            </a:r>
          </a:p>
          <a:p>
            <a:pPr lvl="2" marL="995680" indent="-2286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SzPct val="100000"/>
              <a:buChar char="•"/>
              <a:defRPr b="1" sz="1400"/>
            </a:pPr>
            <a:r>
              <a:t>UInt</a:t>
            </a:r>
          </a:p>
          <a:p>
            <a:pPr lvl="1" marL="733425" indent="-3429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SzPct val="100000"/>
              <a:buAutoNum type="arabicPeriod" startAt="1"/>
              <a:defRPr b="1" sz="1400"/>
            </a:pPr>
            <a:r>
              <a:t>浮點數</a:t>
            </a:r>
          </a:p>
        </p:txBody>
      </p:sp>
      <p:sp>
        <p:nvSpPr>
          <p:cNvPr id="725" name="內容版面配置區 8"/>
          <p:cNvSpPr txBox="1"/>
          <p:nvPr/>
        </p:nvSpPr>
        <p:spPr>
          <a:xfrm>
            <a:off x="4648200" y="1000113"/>
            <a:ext cx="4038600" cy="344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marL="707110" indent="-332613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SzPct val="100000"/>
              <a:buAutoNum type="arabicPeriod" startAt="7"/>
              <a:defRPr b="1" sz="126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資料型別安全和型別推測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07110" indent="-332613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SzPct val="100000"/>
              <a:buAutoNum type="arabicPeriod" startAt="7"/>
              <a:defRPr b="1" sz="126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數值表示法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07110" indent="-332613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SzPct val="100000"/>
              <a:buAutoNum type="arabicPeriod" startAt="7"/>
              <a:defRPr b="1" sz="126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數值類型的轉換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2" marL="965809" indent="-221741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SzPct val="100000"/>
              <a:buChar char="•"/>
              <a:defRPr b="1" sz="126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整數類型轉換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2" marL="965809" indent="-221741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SzPct val="100000"/>
              <a:buChar char="•"/>
              <a:defRPr b="1" sz="126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整數和浮點數間的轉換</a:t>
            </a:r>
            <a:endParaRPr sz="2134"/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SzPct val="100000"/>
              <a:buAutoNum type="arabicPeriod" startAt="7"/>
              <a:defRPr b="1" sz="1358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資料類型的小名</a:t>
            </a:r>
            <a:endParaRPr sz="1164">
              <a:solidFill>
                <a:srgbClr val="0000FF"/>
              </a:solidFill>
            </a:endParaRPr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SzPct val="100000"/>
              <a:buAutoNum type="arabicPeriod" startAt="7"/>
              <a:defRPr b="1" sz="1358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布林值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SzPct val="100000"/>
              <a:buAutoNum type="arabicPeriod" startAt="7"/>
              <a:defRPr b="1" sz="1358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Tuple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SzPct val="100000"/>
              <a:buAutoNum type="arabicPeriod" startAt="7"/>
              <a:defRPr b="1" sz="1358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SzPct val="100000"/>
              <a:buAutoNum type="arabicPeriod" startAt="7"/>
              <a:defRPr b="1" sz="1358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錯誤處理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1常數和變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1常數和變數</a:t>
            </a:r>
          </a:p>
        </p:txBody>
      </p:sp>
      <p:sp>
        <p:nvSpPr>
          <p:cNvPr id="73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3" name="let maximumNumberOfLoginAttempts = 10…"/>
          <p:cNvSpPr txBox="1"/>
          <p:nvPr/>
        </p:nvSpPr>
        <p:spPr>
          <a:xfrm>
            <a:off x="493269" y="1408446"/>
            <a:ext cx="4859795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 defTabSz="457200">
              <a:lnSpc>
                <a:spcPts val="4400"/>
              </a:lnSpc>
              <a:defRPr sz="1600">
                <a:solidFill>
                  <a:srgbClr val="AAAAAA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44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006FE0"/>
                </a:solidFill>
              </a:rPr>
              <a:t> </a:t>
            </a:r>
            <a:r>
              <a:t>maximumNumberOfLoginAttempts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=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10</a:t>
            </a:r>
            <a:r>
              <a:rPr>
                <a:solidFill>
                  <a:srgbClr val="006FE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44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006FE0"/>
                </a:solidFill>
              </a:rPr>
              <a:t> </a:t>
            </a:r>
            <a:r>
              <a:t>currentLoginAttempt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=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4" name="var x = 0.0, y = 0.0, z = 0.0"/>
          <p:cNvSpPr txBox="1"/>
          <p:nvPr/>
        </p:nvSpPr>
        <p:spPr>
          <a:xfrm>
            <a:off x="435449" y="2824534"/>
            <a:ext cx="37623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 defTabSz="457200">
              <a:lnSpc>
                <a:spcPts val="4400"/>
              </a:lnSpc>
              <a:defRPr sz="1600">
                <a:solidFill>
                  <a:srgbClr val="AAAA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x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=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y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=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z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=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0.0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資料類型註解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資料類型註解</a:t>
            </a:r>
          </a:p>
        </p:txBody>
      </p:sp>
      <p:sp>
        <p:nvSpPr>
          <p:cNvPr id="73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0" name="var welcomeMessage: String…"/>
          <p:cNvSpPr txBox="1"/>
          <p:nvPr/>
        </p:nvSpPr>
        <p:spPr>
          <a:xfrm>
            <a:off x="459167" y="1258774"/>
            <a:ext cx="4446636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457200">
              <a:lnSpc>
                <a:spcPts val="3700"/>
              </a:lnSpc>
              <a:defRPr sz="1600">
                <a:solidFill>
                  <a:srgbClr val="AAAAAA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7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006FE0"/>
                </a:solidFill>
              </a:rPr>
              <a:t> </a:t>
            </a:r>
            <a:r>
              <a:t>welcomeMessage</a:t>
            </a:r>
            <a:r>
              <a:rPr>
                <a:solidFill>
                  <a:srgbClr val="2E0D6E"/>
                </a:solidFill>
              </a:rPr>
              <a:t>:</a:t>
            </a:r>
            <a:r>
              <a:rPr>
                <a:solidFill>
                  <a:srgbClr val="006FE0"/>
                </a:solidFill>
              </a:rPr>
              <a:t> </a:t>
            </a:r>
            <a:r>
              <a:t>String</a:t>
            </a:r>
          </a:p>
          <a:p>
            <a:pPr algn="r" defTabSz="457200">
              <a:lnSpc>
                <a:spcPts val="3700"/>
              </a:lnSpc>
              <a:defRPr sz="1600">
                <a:solidFill>
                  <a:srgbClr val="AAAAAA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7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welcomeMessage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=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“Hello"</a:t>
            </a:r>
            <a:endParaRPr>
              <a:solidFill>
                <a:srgbClr val="C41A16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C41A16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輸出常數和變數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輸出常數和變數</a:t>
            </a:r>
          </a:p>
        </p:txBody>
      </p:sp>
      <p:sp>
        <p:nvSpPr>
          <p:cNvPr id="7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6" name="let π = 3.14159…"/>
          <p:cNvSpPr txBox="1"/>
          <p:nvPr/>
        </p:nvSpPr>
        <p:spPr>
          <a:xfrm>
            <a:off x="505940" y="1138563"/>
            <a:ext cx="2963275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let π = 3.14159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let 你好 = "你好世界"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let 🐶🦊 = "dogcow"</a:t>
            </a:r>
          </a:p>
        </p:txBody>
      </p:sp>
      <p:sp>
        <p:nvSpPr>
          <p:cNvPr id="747" name="var friendlyWelcome = &quot;Hello!&quot;…"/>
          <p:cNvSpPr txBox="1"/>
          <p:nvPr/>
        </p:nvSpPr>
        <p:spPr>
          <a:xfrm>
            <a:off x="487231" y="2893485"/>
            <a:ext cx="4551909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var friendlyWelcome = "Hello!"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friendlyWelcome = "Bonjour!"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// friendlyWelcome 现在是 "Bonjour!"</a:t>
            </a:r>
            <a:endParaRPr>
              <a:solidFill>
                <a:srgbClr val="AA0D91"/>
              </a:solidFill>
            </a:endParaRPr>
          </a:p>
        </p:txBody>
      </p:sp>
      <p:sp>
        <p:nvSpPr>
          <p:cNvPr id="748" name="let languageName = &quot;Swift&quot;…"/>
          <p:cNvSpPr txBox="1"/>
          <p:nvPr/>
        </p:nvSpPr>
        <p:spPr>
          <a:xfrm>
            <a:off x="5010394" y="1137163"/>
            <a:ext cx="4430027" cy="165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let languageName = "Swift"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languageName = "Swift++"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// this is a compile-time error - languageName cannot be changed</a:t>
            </a:r>
            <a:endParaRPr>
              <a:solidFill>
                <a:srgbClr val="AA0D9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註解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註解</a:t>
            </a:r>
          </a:p>
        </p:txBody>
      </p:sp>
      <p:sp>
        <p:nvSpPr>
          <p:cNvPr id="75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4" name="// This is a comment."/>
          <p:cNvSpPr txBox="1"/>
          <p:nvPr/>
        </p:nvSpPr>
        <p:spPr>
          <a:xfrm>
            <a:off x="562067" y="1073926"/>
            <a:ext cx="29632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lnSpc>
                <a:spcPts val="4500"/>
              </a:lnSpc>
              <a:defRPr sz="1600">
                <a:solidFill>
                  <a:srgbClr val="AA0D9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5C2699"/>
                </a:solidFill>
              </a:defRPr>
            </a:pPr>
            <a:r>
              <a:rPr>
                <a:solidFill>
                  <a:srgbClr val="AA0D91"/>
                </a:solidFill>
              </a:rPr>
              <a:t>// This is a comment.</a:t>
            </a:r>
          </a:p>
        </p:txBody>
      </p:sp>
      <p:sp>
        <p:nvSpPr>
          <p:cNvPr id="755" name="/* This is also a comment…"/>
          <p:cNvSpPr txBox="1"/>
          <p:nvPr/>
        </p:nvSpPr>
        <p:spPr>
          <a:xfrm>
            <a:off x="487231" y="1836429"/>
            <a:ext cx="4551909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/* This is also a comment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but is written over multiple lines. */</a:t>
            </a:r>
            <a:endParaRPr>
              <a:solidFill>
                <a:srgbClr val="AA0D91"/>
              </a:solidFill>
            </a:endParaRPr>
          </a:p>
        </p:txBody>
      </p:sp>
      <p:sp>
        <p:nvSpPr>
          <p:cNvPr id="756" name="/* This is the start of the first multiline comment.…"/>
          <p:cNvSpPr txBox="1"/>
          <p:nvPr/>
        </p:nvSpPr>
        <p:spPr>
          <a:xfrm>
            <a:off x="548035" y="3366081"/>
            <a:ext cx="7481742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/* This is the start of the first multiline comment.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 /* This is the second, nested multiline comment. */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500"/>
              </a:lnSpc>
              <a:defRPr sz="16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This is the end of the first multiline comment.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整數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</a:t>
            </a:r>
          </a:p>
        </p:txBody>
      </p:sp>
      <p:sp>
        <p:nvSpPr>
          <p:cNvPr id="75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2" name="let minValue = UInt8.min  // minValue is equal to 0, and is of type UInt8…"/>
          <p:cNvSpPr txBox="1"/>
          <p:nvPr/>
        </p:nvSpPr>
        <p:spPr>
          <a:xfrm>
            <a:off x="576396" y="1135282"/>
            <a:ext cx="8372494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lnSpc>
                <a:spcPts val="4200"/>
              </a:lnSpc>
              <a:defRPr sz="14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let minValue = UInt8.min  // minValue is equal to 0, and is of type UInt8</a:t>
            </a:r>
            <a:endParaRPr>
              <a:solidFill>
                <a:srgbClr val="AA0D91"/>
              </a:solidFill>
            </a:endParaRPr>
          </a:p>
          <a:p>
            <a:pPr defTabSz="457200">
              <a:lnSpc>
                <a:spcPts val="4200"/>
              </a:lnSpc>
              <a:defRPr sz="1400">
                <a:solidFill>
                  <a:srgbClr val="5C26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A0D91"/>
                </a:solidFill>
              </a:rPr>
              <a:t>let maxValue = UInt8.max  // maxValue is equal to 255, and is of type UInt8</a:t>
            </a:r>
            <a:endParaRPr>
              <a:solidFill>
                <a:srgbClr val="AA0D9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浮點數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浮點數</a:t>
            </a:r>
          </a:p>
        </p:txBody>
      </p:sp>
      <p:sp>
        <p:nvSpPr>
          <p:cNvPr id="7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8" name="let pi = 3.14159"/>
          <p:cNvSpPr txBox="1"/>
          <p:nvPr/>
        </p:nvSpPr>
        <p:spPr>
          <a:xfrm>
            <a:off x="567042" y="1376614"/>
            <a:ext cx="262859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lnSpc>
                <a:spcPts val="4200"/>
              </a:lnSpc>
              <a:defRPr sz="1400">
                <a:solidFill>
                  <a:srgbClr val="AA0D9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5C2699"/>
                </a:solidFill>
              </a:defRPr>
            </a:pPr>
            <a:r>
              <a:rPr>
                <a:solidFill>
                  <a:srgbClr val="AA0D91"/>
                </a:solidFill>
              </a:rPr>
              <a:t>let pi = 3.14159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資料型別安全和型別推測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資料型別安全和型別推測</a:t>
            </a:r>
          </a:p>
        </p:txBody>
      </p:sp>
      <p:sp>
        <p:nvSpPr>
          <p:cNvPr id="77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4" name="let meaningOfLife = 42…"/>
          <p:cNvSpPr txBox="1"/>
          <p:nvPr/>
        </p:nvSpPr>
        <p:spPr>
          <a:xfrm>
            <a:off x="417370" y="1207984"/>
            <a:ext cx="6782525" cy="57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meaningOfLife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meaningOfLife is inferred to be of type Int</a:t>
            </a:r>
          </a:p>
        </p:txBody>
      </p:sp>
      <p:sp>
        <p:nvSpPr>
          <p:cNvPr id="775" name="let pi = 3.14159…"/>
          <p:cNvSpPr txBox="1"/>
          <p:nvPr/>
        </p:nvSpPr>
        <p:spPr>
          <a:xfrm>
            <a:off x="417370" y="2115368"/>
            <a:ext cx="6782525" cy="57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1C00C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pi</a:t>
            </a:r>
            <a:r>
              <a:rPr>
                <a:solidFill>
                  <a:srgbClr val="333333"/>
                </a:solidFill>
              </a:rPr>
              <a:t> = </a:t>
            </a:r>
            <a:r>
              <a:t>3.14159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pi is inferred to be of type Double</a:t>
            </a:r>
          </a:p>
        </p:txBody>
      </p:sp>
      <p:sp>
        <p:nvSpPr>
          <p:cNvPr id="776" name="let anotherPi = 3 + 0.14159…"/>
          <p:cNvSpPr txBox="1"/>
          <p:nvPr/>
        </p:nvSpPr>
        <p:spPr>
          <a:xfrm>
            <a:off x="417370" y="3022752"/>
            <a:ext cx="6782525" cy="57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anotherPi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0.14159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anotherPi is also inferred to be of type Double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數值表示法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數值表示法</a:t>
            </a:r>
          </a:p>
        </p:txBody>
      </p:sp>
      <p:sp>
        <p:nvSpPr>
          <p:cNvPr id="77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2" name="let decimalInteger = 17…"/>
          <p:cNvSpPr txBox="1"/>
          <p:nvPr/>
        </p:nvSpPr>
        <p:spPr>
          <a:xfrm>
            <a:off x="464142" y="1319146"/>
            <a:ext cx="7409568" cy="143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decimalInteger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17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binaryInteger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0b10001</a:t>
            </a:r>
            <a:r>
              <a:rPr>
                <a:solidFill>
                  <a:srgbClr val="333333"/>
                </a:solidFill>
              </a:rPr>
              <a:t>       </a:t>
            </a:r>
            <a:r>
              <a:t>// 17 in binary notation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octalInteger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0o21</a:t>
            </a:r>
            <a:r>
              <a:rPr>
                <a:solidFill>
                  <a:srgbClr val="333333"/>
                </a:solidFill>
              </a:rPr>
              <a:t>           </a:t>
            </a:r>
            <a:r>
              <a:t>// 17 in octal notation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hexadecimalInteger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0x11</a:t>
            </a:r>
            <a:r>
              <a:rPr>
                <a:solidFill>
                  <a:srgbClr val="333333"/>
                </a:solidFill>
              </a:rPr>
              <a:t>     </a:t>
            </a:r>
            <a:r>
              <a:t>// 17 in hexadecimal notation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83" name="let paddedDouble = 000123.456…"/>
          <p:cNvSpPr txBox="1"/>
          <p:nvPr/>
        </p:nvSpPr>
        <p:spPr>
          <a:xfrm>
            <a:off x="464142" y="2850526"/>
            <a:ext cx="7409568" cy="114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paddedDouble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000123.456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oneMillion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1_000_000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1C00C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justOverOneMillion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1_000_000.000_000_1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數值類型的轉換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數值類型的轉換</a:t>
            </a:r>
          </a:p>
        </p:txBody>
      </p:sp>
      <p:sp>
        <p:nvSpPr>
          <p:cNvPr id="7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9" name="let twoThousand: UInt16 = 2_000…"/>
          <p:cNvSpPr txBox="1"/>
          <p:nvPr/>
        </p:nvSpPr>
        <p:spPr>
          <a:xfrm>
            <a:off x="721390" y="1498676"/>
            <a:ext cx="7409568" cy="114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twoThousand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UInt16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2_000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one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UInt8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twoThousandAndOne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twoThousand</a:t>
            </a:r>
            <a:r>
              <a:rPr>
                <a:solidFill>
                  <a:srgbClr val="333333"/>
                </a:solidFill>
              </a:rPr>
              <a:t> + </a:t>
            </a:r>
            <a:r>
              <a:t>UInt16</a:t>
            </a:r>
            <a:r>
              <a:rPr>
                <a:solidFill>
                  <a:srgbClr val="333333"/>
                </a:solidFill>
              </a:rPr>
              <a:t>(</a:t>
            </a:r>
            <a:r>
              <a:t>one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90" name="整數和浮點數間的轉換"/>
          <p:cNvSpPr txBox="1"/>
          <p:nvPr/>
        </p:nvSpPr>
        <p:spPr>
          <a:xfrm>
            <a:off x="631391" y="2693079"/>
            <a:ext cx="2390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整數和浮點數間的轉換</a:t>
            </a:r>
          </a:p>
        </p:txBody>
      </p:sp>
      <p:sp>
        <p:nvSpPr>
          <p:cNvPr id="791" name="整數和浮點數間的轉換"/>
          <p:cNvSpPr txBox="1"/>
          <p:nvPr/>
        </p:nvSpPr>
        <p:spPr>
          <a:xfrm>
            <a:off x="631391" y="1043413"/>
            <a:ext cx="2390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整數和浮點數間的轉換</a:t>
            </a:r>
          </a:p>
        </p:txBody>
      </p:sp>
      <p:sp>
        <p:nvSpPr>
          <p:cNvPr id="792" name="let three = 3…"/>
          <p:cNvSpPr txBox="1"/>
          <p:nvPr/>
        </p:nvSpPr>
        <p:spPr>
          <a:xfrm>
            <a:off x="721390" y="3148341"/>
            <a:ext cx="7409568" cy="114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three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pointOneFourOneFiveNine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0.14159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pi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(</a:t>
            </a:r>
            <a:r>
              <a:t>three</a:t>
            </a:r>
            <a:r>
              <a:rPr>
                <a:solidFill>
                  <a:srgbClr val="333333"/>
                </a:solidFill>
              </a:rPr>
              <a:t>) + </a:t>
            </a:r>
            <a:r>
              <a:t>pointOneFourOneFiveNine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pi equals 3.14159, and is inferred to be of type Double</a:t>
            </a:r>
          </a:p>
        </p:txBody>
      </p:sp>
      <p:sp>
        <p:nvSpPr>
          <p:cNvPr id="793" name="let integerPi = Int(pi)"/>
          <p:cNvSpPr txBox="1"/>
          <p:nvPr/>
        </p:nvSpPr>
        <p:spPr>
          <a:xfrm>
            <a:off x="721390" y="4512215"/>
            <a:ext cx="740956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let integerPi = Int(pi)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資料類型的小名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資料類型的小名</a:t>
            </a:r>
          </a:p>
        </p:txBody>
      </p:sp>
      <p:sp>
        <p:nvSpPr>
          <p:cNvPr id="7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9" name="typealias AudioSample = UInt16"/>
          <p:cNvSpPr txBox="1"/>
          <p:nvPr/>
        </p:nvSpPr>
        <p:spPr>
          <a:xfrm>
            <a:off x="557687" y="1054876"/>
            <a:ext cx="740956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typealias</a:t>
            </a:r>
            <a:r>
              <a:rPr>
                <a:solidFill>
                  <a:srgbClr val="333333"/>
                </a:solidFill>
              </a:rPr>
              <a:t> </a:t>
            </a:r>
            <a:r>
              <a:t>AudioSample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5C2699"/>
                </a:solidFill>
              </a:rPr>
              <a:t>UInt16</a:t>
            </a:r>
          </a:p>
        </p:txBody>
      </p:sp>
      <p:sp>
        <p:nvSpPr>
          <p:cNvPr id="800" name="var maxAmplitudeFound = AudioSample.min…"/>
          <p:cNvSpPr txBox="1"/>
          <p:nvPr/>
        </p:nvSpPr>
        <p:spPr>
          <a:xfrm>
            <a:off x="403338" y="1434564"/>
            <a:ext cx="74095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maxAmplitudeFound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AudioSample</a:t>
            </a:r>
            <a:r>
              <a:rPr>
                <a:solidFill>
                  <a:srgbClr val="333333"/>
                </a:solidFill>
              </a:rPr>
              <a:t>.</a:t>
            </a:r>
            <a:r>
              <a:t>min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maxAmplitudeFound is now 0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布林值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布林值</a:t>
            </a:r>
          </a:p>
        </p:txBody>
      </p:sp>
      <p:sp>
        <p:nvSpPr>
          <p:cNvPr id="8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6" name="let orangesAreOrange = true…"/>
          <p:cNvSpPr txBox="1"/>
          <p:nvPr/>
        </p:nvSpPr>
        <p:spPr>
          <a:xfrm>
            <a:off x="557687" y="1117603"/>
            <a:ext cx="7409567" cy="57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orangesAreOrange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AA0D91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turnipsAreDelicious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</a:p>
        </p:txBody>
      </p:sp>
      <p:sp>
        <p:nvSpPr>
          <p:cNvPr id="807" name="if turnipsAreDelicious {…"/>
          <p:cNvSpPr txBox="1"/>
          <p:nvPr/>
        </p:nvSpPr>
        <p:spPr>
          <a:xfrm>
            <a:off x="557687" y="1990161"/>
            <a:ext cx="7409567" cy="200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turnipsAreDelicious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"Mmm, tasty turnips!"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"Eww, turnips are horrible."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"Eww, turnips are horrible."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uple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Tuples</a:t>
            </a:r>
          </a:p>
        </p:txBody>
      </p:sp>
      <p:sp>
        <p:nvSpPr>
          <p:cNvPr id="8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3" name="let http404Error = (404, &quot;Not Found&quot;)…"/>
          <p:cNvSpPr txBox="1"/>
          <p:nvPr/>
        </p:nvSpPr>
        <p:spPr>
          <a:xfrm>
            <a:off x="557687" y="1054876"/>
            <a:ext cx="7409567" cy="55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http404Error</a:t>
            </a:r>
            <a:r>
              <a:rPr>
                <a:solidFill>
                  <a:srgbClr val="333333"/>
                </a:solidFill>
              </a:rPr>
              <a:t> = (</a:t>
            </a:r>
            <a:r>
              <a:rPr>
                <a:solidFill>
                  <a:srgbClr val="1C00CF"/>
                </a:solidFill>
              </a:rPr>
              <a:t>404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"Not Found"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http404Error is of type (Int, String), and equals (404, "Not Found")</a:t>
            </a:r>
          </a:p>
        </p:txBody>
      </p:sp>
      <p:sp>
        <p:nvSpPr>
          <p:cNvPr id="814" name="let (statusCode, statusMessage) = http404Error…"/>
          <p:cNvSpPr txBox="1"/>
          <p:nvPr/>
        </p:nvSpPr>
        <p:spPr>
          <a:xfrm>
            <a:off x="637200" y="1754136"/>
            <a:ext cx="7409568" cy="1407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t>statusCode</a:t>
            </a:r>
            <a:r>
              <a:rPr>
                <a:solidFill>
                  <a:srgbClr val="333333"/>
                </a:solidFill>
              </a:rPr>
              <a:t>, </a:t>
            </a:r>
            <a:r>
              <a:t>statusMessage</a:t>
            </a:r>
            <a:r>
              <a:rPr>
                <a:solidFill>
                  <a:srgbClr val="333333"/>
                </a:solidFill>
              </a:rPr>
              <a:t>) = </a:t>
            </a:r>
            <a:r>
              <a:t>http404Error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status code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statusCode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status code is 404"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status message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statusMessage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status message is Not Found"</a:t>
            </a:r>
          </a:p>
        </p:txBody>
      </p:sp>
      <p:sp>
        <p:nvSpPr>
          <p:cNvPr id="815" name="let (justTheStatusCode, _) = http404Error…"/>
          <p:cNvSpPr txBox="1"/>
          <p:nvPr/>
        </p:nvSpPr>
        <p:spPr>
          <a:xfrm>
            <a:off x="637200" y="3306836"/>
            <a:ext cx="74095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t>justTheStatusCode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) = </a:t>
            </a:r>
            <a:r>
              <a:t>http404Error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status code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justTheStatusCode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status code is 404"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uple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Tuples</a:t>
            </a:r>
          </a:p>
        </p:txBody>
      </p:sp>
      <p:sp>
        <p:nvSpPr>
          <p:cNvPr id="8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1" name="print(&quot;The status code is \(http404Error.0)&quot;)…"/>
          <p:cNvSpPr txBox="1"/>
          <p:nvPr/>
        </p:nvSpPr>
        <p:spPr>
          <a:xfrm>
            <a:off x="553010" y="1067576"/>
            <a:ext cx="7409567" cy="11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status code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http404Error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status code is 404"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status message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http404Error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status message is Not Found"</a:t>
            </a:r>
          </a:p>
        </p:txBody>
      </p:sp>
      <p:sp>
        <p:nvSpPr>
          <p:cNvPr id="822" name="let http200Status = (statusCode: 200, description: &quot;OK&quot;)"/>
          <p:cNvSpPr txBox="1"/>
          <p:nvPr/>
        </p:nvSpPr>
        <p:spPr>
          <a:xfrm>
            <a:off x="553010" y="2522203"/>
            <a:ext cx="740956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http200Status</a:t>
            </a:r>
            <a:r>
              <a:rPr>
                <a:solidFill>
                  <a:srgbClr val="333333"/>
                </a:solidFill>
              </a:rPr>
              <a:t> = (</a:t>
            </a:r>
            <a:r>
              <a:t>statusCode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200</a:t>
            </a:r>
            <a:r>
              <a:rPr>
                <a:solidFill>
                  <a:srgbClr val="333333"/>
                </a:solidFill>
              </a:rPr>
              <a:t>,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"OK"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823" name="print(&quot;The status code is \(http200Status.statusCode)&quot;)…"/>
          <p:cNvSpPr txBox="1"/>
          <p:nvPr/>
        </p:nvSpPr>
        <p:spPr>
          <a:xfrm>
            <a:off x="553010" y="3066920"/>
            <a:ext cx="7409567" cy="11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status code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http200Status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statusCode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status code is 200"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status message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http200Status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status message is OK"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Optional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</a:p>
        </p:txBody>
      </p:sp>
      <p:sp>
        <p:nvSpPr>
          <p:cNvPr id="8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9" name="let possibleNumber = &quot;123&quot;…"/>
          <p:cNvSpPr txBox="1"/>
          <p:nvPr/>
        </p:nvSpPr>
        <p:spPr>
          <a:xfrm>
            <a:off x="553010" y="1209816"/>
            <a:ext cx="740956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possibleNumber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"123"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convertedNumber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possibleNumber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convertedNumber is inferred to be of type "Int?", or "optional Int"</a:t>
            </a:r>
          </a:p>
        </p:txBody>
      </p:sp>
      <p:sp>
        <p:nvSpPr>
          <p:cNvPr id="830" name="nil"/>
          <p:cNvSpPr txBox="1"/>
          <p:nvPr/>
        </p:nvSpPr>
        <p:spPr>
          <a:xfrm>
            <a:off x="598650" y="2306475"/>
            <a:ext cx="31760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800"/>
              </a:spcBef>
              <a:defRPr sz="1679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831" name="var serverResponseCode: Int? = 404…"/>
          <p:cNvSpPr txBox="1"/>
          <p:nvPr/>
        </p:nvSpPr>
        <p:spPr>
          <a:xfrm>
            <a:off x="553010" y="2635782"/>
            <a:ext cx="7409567" cy="114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serverResponseCode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? = </a:t>
            </a:r>
            <a:r>
              <a:rPr>
                <a:solidFill>
                  <a:srgbClr val="1C00CF"/>
                </a:solidFill>
              </a:rPr>
              <a:t>404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serverResponseCode contains an actual Int value of 404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serverResponseCode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serverResponseCode now contains no value</a:t>
            </a:r>
          </a:p>
        </p:txBody>
      </p:sp>
      <p:sp>
        <p:nvSpPr>
          <p:cNvPr id="832" name="var surveyAnswer: String?…"/>
          <p:cNvSpPr txBox="1"/>
          <p:nvPr/>
        </p:nvSpPr>
        <p:spPr>
          <a:xfrm>
            <a:off x="553010" y="3996027"/>
            <a:ext cx="7409567" cy="57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surveyAnswer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surveyAnswer is automatically set to nil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Optional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</a:p>
        </p:txBody>
      </p:sp>
      <p:sp>
        <p:nvSpPr>
          <p:cNvPr id="8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8" name="if convertedNumber != nil {…"/>
          <p:cNvSpPr txBox="1"/>
          <p:nvPr/>
        </p:nvSpPr>
        <p:spPr>
          <a:xfrm>
            <a:off x="553010" y="1438039"/>
            <a:ext cx="7409567" cy="11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convertedNumber</a:t>
            </a:r>
            <a:r>
              <a:rPr>
                <a:solidFill>
                  <a:srgbClr val="333333"/>
                </a:solidFill>
              </a:rPr>
              <a:t>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"convertedNumber contains some integer value."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"convertedNumber contains some integer value."</a:t>
            </a:r>
          </a:p>
        </p:txBody>
      </p:sp>
      <p:sp>
        <p:nvSpPr>
          <p:cNvPr id="839" name="if convertedNumber != nil {…"/>
          <p:cNvSpPr txBox="1"/>
          <p:nvPr/>
        </p:nvSpPr>
        <p:spPr>
          <a:xfrm>
            <a:off x="553010" y="2964377"/>
            <a:ext cx="7409567" cy="11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convertedNumber</a:t>
            </a:r>
            <a:r>
              <a:rPr>
                <a:solidFill>
                  <a:srgbClr val="333333"/>
                </a:solidFill>
              </a:rPr>
              <a:t>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"convertedNumber has an integer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convertedNumber</a:t>
            </a:r>
            <a:r>
              <a:rPr>
                <a:solidFill>
                  <a:srgbClr val="333333"/>
                </a:solidFill>
              </a:rPr>
              <a:t>!)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"convertedNumber has an integer value of 123."</a:t>
            </a:r>
          </a:p>
        </p:txBody>
      </p:sp>
      <p:sp>
        <p:nvSpPr>
          <p:cNvPr id="840" name="if判斷式和強制打開"/>
          <p:cNvSpPr txBox="1"/>
          <p:nvPr/>
        </p:nvSpPr>
        <p:spPr>
          <a:xfrm>
            <a:off x="673486" y="931367"/>
            <a:ext cx="2067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800"/>
              </a:spcBef>
              <a:defRPr sz="1679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if判斷式和強制打開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Optional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</a:p>
        </p:txBody>
      </p:sp>
      <p:sp>
        <p:nvSpPr>
          <p:cNvPr id="8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6" name="if let actualNumber = Int(possibleNumber) {…"/>
          <p:cNvSpPr txBox="1"/>
          <p:nvPr/>
        </p:nvSpPr>
        <p:spPr>
          <a:xfrm>
            <a:off x="581073" y="1501838"/>
            <a:ext cx="740956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600"/>
              </a:lnSpc>
              <a:buClr>
                <a:srgbClr val="007400"/>
              </a:buClr>
              <a:buSzPct val="100000"/>
              <a:buFont typeface="Menlo"/>
              <a:buChar char="•"/>
              <a:defRPr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actualNumber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possibleNumber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string \"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possibleNumber</a:t>
            </a:r>
            <a:r>
              <a:rPr>
                <a:solidFill>
                  <a:srgbClr val="333333"/>
                </a:solidFill>
              </a:rPr>
              <a:t>)</a:t>
            </a:r>
            <a:r>
              <a:t>\" has an integer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actualNumber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string \"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possibleNumber</a:t>
            </a:r>
            <a:r>
              <a:rPr>
                <a:solidFill>
                  <a:srgbClr val="333333"/>
                </a:solidFill>
              </a:rPr>
              <a:t>)</a:t>
            </a:r>
            <a:r>
              <a:t>\" could not be converted to an integer"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900"/>
              </a:lnSpc>
              <a:buClr>
                <a:srgbClr val="007400"/>
              </a:buClr>
              <a:buSzPct val="100000"/>
              <a:buFont typeface="Menlo"/>
              <a:buChar char="•"/>
              <a:defRPr sz="14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string "123" has an integer value of 123"</a:t>
            </a:r>
          </a:p>
        </p:txBody>
      </p:sp>
      <p:sp>
        <p:nvSpPr>
          <p:cNvPr id="847" name="Optional Binding"/>
          <p:cNvSpPr txBox="1"/>
          <p:nvPr/>
        </p:nvSpPr>
        <p:spPr>
          <a:xfrm>
            <a:off x="673486" y="931367"/>
            <a:ext cx="215939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800"/>
              </a:spcBef>
              <a:defRPr sz="1679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Optional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Optional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</a:p>
        </p:txBody>
      </p:sp>
      <p:sp>
        <p:nvSpPr>
          <p:cNvPr id="8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5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53" name="Implicitly Optional Binding"/>
          <p:cNvSpPr txBox="1"/>
          <p:nvPr/>
        </p:nvSpPr>
        <p:spPr>
          <a:xfrm>
            <a:off x="673486" y="931367"/>
            <a:ext cx="357238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800"/>
              </a:spcBef>
              <a:defRPr sz="1679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Implicitly Optional Binding</a:t>
            </a:r>
          </a:p>
        </p:txBody>
      </p:sp>
      <p:sp>
        <p:nvSpPr>
          <p:cNvPr id="854" name="if let definiteString = assumedString {…"/>
          <p:cNvSpPr txBox="1"/>
          <p:nvPr/>
        </p:nvSpPr>
        <p:spPr>
          <a:xfrm>
            <a:off x="548333" y="1429110"/>
            <a:ext cx="7409567" cy="1369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457200" indent="-317500" defTabSz="457200">
              <a:lnSpc>
                <a:spcPts val="3400"/>
              </a:lnSpc>
              <a:buClr>
                <a:srgbClr val="007400"/>
              </a:buClr>
              <a:buSzPct val="100000"/>
              <a:buFont typeface="Menlo"/>
              <a:buChar char="•"/>
              <a:defRPr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definiteString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assumedString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400"/>
              </a:lnSpc>
              <a:buClr>
                <a:srgbClr val="007400"/>
              </a:buClr>
              <a:buSzPct val="100000"/>
              <a:buFont typeface="Menlo"/>
              <a:buChar char="•"/>
              <a:defRPr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definiteString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400"/>
              </a:lnSpc>
              <a:buClr>
                <a:srgbClr val="007400"/>
              </a:buClr>
              <a:buSzPct val="100000"/>
              <a:buFont typeface="Menlo"/>
              <a:buChar char="•"/>
              <a:defRPr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400"/>
              </a:lnSpc>
              <a:buClr>
                <a:srgbClr val="007400"/>
              </a:buClr>
              <a:buSzPct val="100000"/>
              <a:buFont typeface="Menlo"/>
              <a:buChar char="•"/>
              <a:defRPr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"An implicitly unwrapped optional string."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swift基礎6堂課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第一堂：swift基本概念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第二堂：基本運算子、字串和字元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第三堂：集合物件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第四堂：流程控制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第五堂：函式和閉鎖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第六堂：列舉</a:t>
            </a:r>
          </a:p>
        </p:txBody>
      </p:sp>
      <p:sp>
        <p:nvSpPr>
          <p:cNvPr id="684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5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6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87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第一堂：使用swift建立第一個App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第二堂：AutoLayout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第三堂：使用Stack Views設計UI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第四堂：建立以表格為基礎的App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第五堂：使用原型儲存格建立自訂的TableView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第六堂：用UIAlertController和使用者互動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第七堂：儲存格的刪除和自訂功能按鈕</a:t>
            </a:r>
          </a:p>
        </p:txBody>
      </p:sp>
      <p:sp>
        <p:nvSpPr>
          <p:cNvPr id="692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95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第八堂：使用導覽控制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第九堂：自訂細節頁面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第十堂：自動調整高度的儲存格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第十一堂：使用地圖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第十二堂：展示圖片控制項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第十三堂：使用CoreData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第十四堂：搜尋控制項</a:t>
            </a:r>
          </a:p>
        </p:txBody>
      </p:sp>
      <p:sp>
        <p:nvSpPr>
          <p:cNvPr id="700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1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703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第十五堂：TabBarController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第十六堂：內建瀏覽器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第十七堂：自多國語言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第十八堂：使用實機測試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第十九堂：上架說明1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第二十堂：上架說明2</a:t>
            </a:r>
          </a:p>
        </p:txBody>
      </p:sp>
      <p:sp>
        <p:nvSpPr>
          <p:cNvPr id="708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9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711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第一堂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swift基本概念</a:t>
            </a:r>
          </a:p>
        </p:txBody>
      </p:sp>
      <p:sp>
        <p:nvSpPr>
          <p:cNvPr id="716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