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1" name="Shape 6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92" name="Shape 6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第二堂 </a:t>
            </a:r>
            <a:r>
              <a:t>: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基本運算子、字串和字元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8範圍運算子"/>
          <p:cNvSpPr txBox="1"/>
          <p:nvPr>
            <p:ph type="title"/>
          </p:nvPr>
        </p:nvSpPr>
        <p:spPr>
          <a:xfrm>
            <a:off x="457200" y="293754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8範圍運算子</a:t>
            </a:r>
          </a:p>
        </p:txBody>
      </p:sp>
      <p:sp>
        <p:nvSpPr>
          <p:cNvPr id="73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9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40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41" name="for index in 1...5 {…"/>
          <p:cNvSpPr txBox="1"/>
          <p:nvPr/>
        </p:nvSpPr>
        <p:spPr>
          <a:xfrm>
            <a:off x="483408" y="966876"/>
            <a:ext cx="3726804" cy="160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6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index</a:t>
            </a:r>
            <a:r>
              <a:rPr>
                <a:solidFill>
                  <a:srgbClr val="333333"/>
                </a:solidFill>
              </a:rPr>
              <a:t> </a:t>
            </a:r>
            <a: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...</a:t>
            </a:r>
            <a:r>
              <a:rPr>
                <a:solidFill>
                  <a:srgbClr val="1C00CF"/>
                </a:solidFill>
              </a:rPr>
              <a:t>5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6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index</a:t>
            </a:r>
            <a:r>
              <a:rPr>
                <a:solidFill>
                  <a:srgbClr val="333333"/>
                </a:solidFill>
              </a:rPr>
              <a:t>)</a:t>
            </a:r>
            <a:r>
              <a:t> times 5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index</a:t>
            </a:r>
            <a:r>
              <a:rPr>
                <a:solidFill>
                  <a:srgbClr val="333333"/>
                </a:solidFill>
              </a:rPr>
              <a:t> * </a:t>
            </a:r>
            <a:r>
              <a:rPr>
                <a:solidFill>
                  <a:srgbClr val="1C00CF"/>
                </a:solidFill>
              </a:rPr>
              <a:t>5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6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1 times 5 is 5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6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2 times 5 is 10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6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3 times 5 is 15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6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4 times 5 is 20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6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5 times 5 is 25</a:t>
            </a:r>
          </a:p>
        </p:txBody>
      </p:sp>
      <p:sp>
        <p:nvSpPr>
          <p:cNvPr id="742" name="let names = [&quot;Anna&quot;, &quot;Alex&quot;, &quot;Brian&quot;, &quot;Jack&quot;]…"/>
          <p:cNvSpPr txBox="1"/>
          <p:nvPr/>
        </p:nvSpPr>
        <p:spPr>
          <a:xfrm>
            <a:off x="509313" y="2912265"/>
            <a:ext cx="4070876" cy="170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names</a:t>
            </a:r>
            <a:r>
              <a:rPr>
                <a:solidFill>
                  <a:srgbClr val="333333"/>
                </a:solidFill>
              </a:rPr>
              <a:t> = [</a:t>
            </a:r>
            <a:r>
              <a:t>"Anna"</a:t>
            </a:r>
            <a:r>
              <a:rPr>
                <a:solidFill>
                  <a:srgbClr val="333333"/>
                </a:solidFill>
              </a:rPr>
              <a:t>, </a:t>
            </a:r>
            <a:r>
              <a:t>"Alex"</a:t>
            </a:r>
            <a:r>
              <a:rPr>
                <a:solidFill>
                  <a:srgbClr val="333333"/>
                </a:solidFill>
              </a:rPr>
              <a:t>, </a:t>
            </a:r>
            <a:r>
              <a:t>"Brian"</a:t>
            </a:r>
            <a:r>
              <a:rPr>
                <a:solidFill>
                  <a:srgbClr val="333333"/>
                </a:solidFill>
              </a:rPr>
              <a:t>, </a:t>
            </a:r>
            <a:r>
              <a:t>"Jack"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count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3F6E74"/>
                </a:solidFill>
              </a:rPr>
              <a:t>names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count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i</a:t>
            </a:r>
            <a:r>
              <a:rPr>
                <a:solidFill>
                  <a:srgbClr val="333333"/>
                </a:solidFill>
              </a:rPr>
              <a:t> </a:t>
            </a:r>
            <a: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..&lt;</a:t>
            </a:r>
            <a:r>
              <a:rPr>
                <a:solidFill>
                  <a:srgbClr val="3F6E74"/>
                </a:solidFill>
              </a:rPr>
              <a:t>count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"Person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i</a:t>
            </a:r>
            <a:r>
              <a:rPr>
                <a:solidFill>
                  <a:srgbClr val="333333"/>
                </a:solidFill>
              </a:rPr>
              <a:t> + 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)</a:t>
            </a:r>
            <a:r>
              <a:t> is called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names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3F6E74"/>
                </a:solidFill>
              </a:rPr>
              <a:t>i</a:t>
            </a:r>
            <a:r>
              <a:rPr>
                <a:solidFill>
                  <a:srgbClr val="333333"/>
                </a:solidFill>
              </a:rPr>
              <a:t>])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Person 1 is called Anna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Person 2 is called Alex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Person 3 is called Brian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Person 4 is called Jack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43" name="for name in names[2...] {…"/>
          <p:cNvSpPr txBox="1"/>
          <p:nvPr/>
        </p:nvSpPr>
        <p:spPr>
          <a:xfrm>
            <a:off x="4940816" y="991181"/>
            <a:ext cx="2350516" cy="21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for</a:t>
            </a:r>
            <a:r>
              <a:t> 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t> </a:t>
            </a:r>
            <a:r>
              <a:rPr>
                <a:solidFill>
                  <a:srgbClr val="3F6E74"/>
                </a:solidFill>
              </a:rPr>
              <a:t>names</a:t>
            </a:r>
            <a:r>
              <a:t>[</a:t>
            </a:r>
            <a:r>
              <a:rPr>
                <a:solidFill>
                  <a:srgbClr val="1C00CF"/>
                </a:solidFill>
              </a:rPr>
              <a:t>2</a:t>
            </a:r>
            <a:r>
              <a:t>...]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Brian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Jack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 </a:t>
            </a:r>
            <a: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names</a:t>
            </a:r>
            <a:r>
              <a:rPr>
                <a:solidFill>
                  <a:srgbClr val="333333"/>
                </a:solidFill>
              </a:rPr>
              <a:t>[...</a:t>
            </a:r>
            <a:r>
              <a:rPr>
                <a:solidFill>
                  <a:srgbClr val="1C00CF"/>
                </a:solidFill>
              </a:rPr>
              <a:t>2</a:t>
            </a:r>
            <a:r>
              <a:rPr>
                <a:solidFill>
                  <a:srgbClr val="333333"/>
                </a:solidFill>
              </a:rPr>
              <a:t>]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Anna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Alex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Brian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44" name="for name in names[..&lt;2] {…"/>
          <p:cNvSpPr txBox="1"/>
          <p:nvPr/>
        </p:nvSpPr>
        <p:spPr>
          <a:xfrm>
            <a:off x="4940816" y="3507535"/>
            <a:ext cx="2350516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 </a:t>
            </a:r>
            <a: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names</a:t>
            </a:r>
            <a:r>
              <a:rPr>
                <a:solidFill>
                  <a:srgbClr val="333333"/>
                </a:solidFill>
              </a:rPr>
              <a:t>[..&lt;</a:t>
            </a:r>
            <a:r>
              <a:rPr>
                <a:solidFill>
                  <a:srgbClr val="1C00CF"/>
                </a:solidFill>
              </a:rPr>
              <a:t>2</a:t>
            </a:r>
            <a:r>
              <a:rPr>
                <a:solidFill>
                  <a:srgbClr val="333333"/>
                </a:solidFill>
              </a:rPr>
              <a:t>]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Anna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Alex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9邏輯運算子"/>
          <p:cNvSpPr txBox="1"/>
          <p:nvPr>
            <p:ph type="title"/>
          </p:nvPr>
        </p:nvSpPr>
        <p:spPr>
          <a:xfrm>
            <a:off x="457200" y="293754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9邏輯運算子</a:t>
            </a:r>
          </a:p>
        </p:txBody>
      </p:sp>
      <p:sp>
        <p:nvSpPr>
          <p:cNvPr id="747" name="幻燈片編號"/>
          <p:cNvSpPr txBox="1"/>
          <p:nvPr>
            <p:ph type="sldNum" sz="quarter" idx="2"/>
          </p:nvPr>
        </p:nvSpPr>
        <p:spPr>
          <a:xfrm>
            <a:off x="8752620" y="4841390"/>
            <a:ext cx="235978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48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49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50" name="let allowedEntry = false…"/>
          <p:cNvSpPr txBox="1"/>
          <p:nvPr/>
        </p:nvSpPr>
        <p:spPr>
          <a:xfrm>
            <a:off x="530181" y="1158642"/>
            <a:ext cx="2419330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allowedEntry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false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!</a:t>
            </a:r>
            <a:r>
              <a:t>allowedEntry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"ACCESS DENIED"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"ACCESS DENIED"</a:t>
            </a:r>
          </a:p>
        </p:txBody>
      </p:sp>
      <p:sp>
        <p:nvSpPr>
          <p:cNvPr id="751" name="let enteredDoorCode = true…"/>
          <p:cNvSpPr txBox="1"/>
          <p:nvPr/>
        </p:nvSpPr>
        <p:spPr>
          <a:xfrm>
            <a:off x="542054" y="2743885"/>
            <a:ext cx="3382731" cy="146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enteredDoorCode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true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passedRetinaScan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false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enteredDoorCode</a:t>
            </a:r>
            <a:r>
              <a:rPr>
                <a:solidFill>
                  <a:srgbClr val="333333"/>
                </a:solidFill>
              </a:rPr>
              <a:t> &amp;&amp; </a:t>
            </a:r>
            <a:r>
              <a:t>passedRetinaScan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"Welcome!"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"ACCESS DENIED"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"ACCESS DENIED"</a:t>
            </a:r>
          </a:p>
        </p:txBody>
      </p:sp>
      <p:sp>
        <p:nvSpPr>
          <p:cNvPr id="752" name="let hasDoorKey = false…"/>
          <p:cNvSpPr txBox="1"/>
          <p:nvPr/>
        </p:nvSpPr>
        <p:spPr>
          <a:xfrm>
            <a:off x="4664859" y="2717082"/>
            <a:ext cx="3382732" cy="183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hasDoorKey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false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knowsOverridePassword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true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hasDoorKey</a:t>
            </a:r>
            <a:r>
              <a:rPr>
                <a:solidFill>
                  <a:srgbClr val="333333"/>
                </a:solidFill>
              </a:rPr>
              <a:t> || </a:t>
            </a:r>
            <a:r>
              <a:t>knowsOverridePassword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"Welcome!"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"ACCESS DENIED"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"Welcome!"</a:t>
            </a:r>
            <a:endParaRPr>
              <a:solidFill>
                <a:srgbClr val="333333"/>
              </a:solidFill>
            </a:endParaRPr>
          </a:p>
          <a:p>
            <a:pPr defTabSz="457200">
              <a:lnSpc>
                <a:spcPts val="2400"/>
              </a:lnSpc>
              <a:spcBef>
                <a:spcPts val="0"/>
              </a:spcBef>
              <a:defRPr b="0" sz="9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53" name="if enteredDoorCode &amp;&amp; passedRetinaScan || hasDoorKey || knowsOverridePassword {…"/>
          <p:cNvSpPr txBox="1"/>
          <p:nvPr/>
        </p:nvSpPr>
        <p:spPr>
          <a:xfrm>
            <a:off x="3173306" y="1112789"/>
            <a:ext cx="6066494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enteredDoorCode</a:t>
            </a:r>
            <a:r>
              <a:rPr>
                <a:solidFill>
                  <a:srgbClr val="333333"/>
                </a:solidFill>
              </a:rPr>
              <a:t> &amp;&amp; </a:t>
            </a:r>
            <a:r>
              <a:t>passedRetinaScan</a:t>
            </a:r>
            <a:r>
              <a:rPr>
                <a:solidFill>
                  <a:srgbClr val="333333"/>
                </a:solidFill>
              </a:rPr>
              <a:t> || </a:t>
            </a:r>
            <a:r>
              <a:t>hasDoorKey</a:t>
            </a:r>
            <a:r>
              <a:rPr>
                <a:solidFill>
                  <a:srgbClr val="333333"/>
                </a:solidFill>
              </a:rPr>
              <a:t> || </a:t>
            </a:r>
            <a:r>
              <a:t>knowsOverridePassword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"Welcome!"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"ACCESS DENIED"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"Welcome!"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11字串表示法"/>
          <p:cNvSpPr txBox="1"/>
          <p:nvPr>
            <p:ph type="title"/>
          </p:nvPr>
        </p:nvSpPr>
        <p:spPr>
          <a:xfrm>
            <a:off x="457200" y="293754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11字串表示法</a:t>
            </a:r>
          </a:p>
        </p:txBody>
      </p:sp>
      <p:sp>
        <p:nvSpPr>
          <p:cNvPr id="75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57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58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59" name="let someString = &quot;Some string literal value&quot;"/>
          <p:cNvSpPr txBox="1"/>
          <p:nvPr/>
        </p:nvSpPr>
        <p:spPr>
          <a:xfrm>
            <a:off x="521312" y="1239075"/>
            <a:ext cx="527130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someString</a:t>
            </a:r>
            <a:r>
              <a:rPr>
                <a:solidFill>
                  <a:srgbClr val="333333"/>
                </a:solidFill>
              </a:rPr>
              <a:t> = </a:t>
            </a:r>
            <a:r>
              <a:t>"Some string literal value"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12多行文字"/>
          <p:cNvSpPr txBox="1"/>
          <p:nvPr>
            <p:ph type="title"/>
          </p:nvPr>
        </p:nvSpPr>
        <p:spPr>
          <a:xfrm>
            <a:off x="457200" y="293754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12多行文字</a:t>
            </a:r>
          </a:p>
        </p:txBody>
      </p:sp>
      <p:sp>
        <p:nvSpPr>
          <p:cNvPr id="76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6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6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65" name="let quotation = &quot;&quot;&quot;…"/>
          <p:cNvSpPr txBox="1"/>
          <p:nvPr/>
        </p:nvSpPr>
        <p:spPr>
          <a:xfrm>
            <a:off x="540021" y="1281170"/>
            <a:ext cx="4896649" cy="137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C41A16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quotation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"""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C41A16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The White Rabbit put on his spectacles.  "Where shall I begin,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C41A16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please your Majesty?" he asked.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C41A16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C41A16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"Begin at the beginning," the King said gravely, "and go on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C41A16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till you come to the end; then stop."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C41A16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"""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66" name="let softWrappedQuotation = &quot;&quot;&quot;…"/>
          <p:cNvSpPr txBox="1"/>
          <p:nvPr/>
        </p:nvSpPr>
        <p:spPr>
          <a:xfrm>
            <a:off x="572762" y="2934840"/>
            <a:ext cx="5034277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C41A16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softWrappedQuotation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"""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C41A16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The White Rabbit put on his spectacles.  "Where shall I begin, \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C41A16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please your Majesty?" he asked.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C41A16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C41A16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"Begin at the beginning," the King said gravely, "and go on \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C41A16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till you come to the end; then stop."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C41A16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"""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13建立空字串"/>
          <p:cNvSpPr txBox="1"/>
          <p:nvPr>
            <p:ph type="title"/>
          </p:nvPr>
        </p:nvSpPr>
        <p:spPr>
          <a:xfrm>
            <a:off x="457200" y="293754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13建立空字串</a:t>
            </a:r>
          </a:p>
        </p:txBody>
      </p:sp>
      <p:sp>
        <p:nvSpPr>
          <p:cNvPr id="76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70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71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72" name="var emptyString = &quot;&quot;               // empty string literal…"/>
          <p:cNvSpPr txBox="1"/>
          <p:nvPr/>
        </p:nvSpPr>
        <p:spPr>
          <a:xfrm>
            <a:off x="540021" y="1281170"/>
            <a:ext cx="5378350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emptyString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""</a:t>
            </a:r>
            <a:r>
              <a:rPr>
                <a:solidFill>
                  <a:srgbClr val="333333"/>
                </a:solidFill>
              </a:rPr>
              <a:t>               </a:t>
            </a:r>
            <a:r>
              <a:t>// empty string literal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anotherEmptyString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3F6E74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()  </a:t>
            </a:r>
            <a:r>
              <a:t>// initializer syntax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these two strings are both empty, and are equivalent to each other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73" name="if emptyString.isEmpty {…"/>
          <p:cNvSpPr txBox="1"/>
          <p:nvPr/>
        </p:nvSpPr>
        <p:spPr>
          <a:xfrm>
            <a:off x="563408" y="2345507"/>
            <a:ext cx="2832216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emptyString</a:t>
            </a:r>
            <a:r>
              <a:rPr>
                <a:solidFill>
                  <a:srgbClr val="333333"/>
                </a:solidFill>
              </a:rPr>
              <a:t>.</a:t>
            </a:r>
            <a:r>
              <a:t>isEmpty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"Nothing to see here"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"Nothing to see here"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14建立空字串"/>
          <p:cNvSpPr txBox="1"/>
          <p:nvPr>
            <p:ph type="title"/>
          </p:nvPr>
        </p:nvSpPr>
        <p:spPr>
          <a:xfrm>
            <a:off x="457200" y="293754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14建立空字串</a:t>
            </a:r>
          </a:p>
        </p:txBody>
      </p:sp>
      <p:sp>
        <p:nvSpPr>
          <p:cNvPr id="77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77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78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79" name="var variableString = &quot;Horse&quot;…"/>
          <p:cNvSpPr txBox="1"/>
          <p:nvPr/>
        </p:nvSpPr>
        <p:spPr>
          <a:xfrm>
            <a:off x="385672" y="1331210"/>
            <a:ext cx="8696733" cy="220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variableString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"Horse"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variableString</a:t>
            </a:r>
            <a:r>
              <a:rPr>
                <a:solidFill>
                  <a:srgbClr val="333333"/>
                </a:solidFill>
              </a:rPr>
              <a:t> += </a:t>
            </a:r>
            <a:r>
              <a:rPr>
                <a:solidFill>
                  <a:srgbClr val="C41A16"/>
                </a:solidFill>
              </a:rPr>
              <a:t>" and carriage"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variableString is now "Horse and carriage"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constantString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"Highlander"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constantString</a:t>
            </a:r>
            <a:r>
              <a:rPr>
                <a:solidFill>
                  <a:srgbClr val="333333"/>
                </a:solidFill>
              </a:rPr>
              <a:t> += </a:t>
            </a:r>
            <a:r>
              <a:t>" and another Highlander"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this reports a compile-time error - a constant string cannot be modified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8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8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84" name="15字元的操作"/>
          <p:cNvSpPr txBox="1"/>
          <p:nvPr>
            <p:ph type="title"/>
          </p:nvPr>
        </p:nvSpPr>
        <p:spPr>
          <a:xfrm>
            <a:off x="457200" y="293754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15字元的操作</a:t>
            </a:r>
          </a:p>
        </p:txBody>
      </p:sp>
      <p:sp>
        <p:nvSpPr>
          <p:cNvPr id="785" name="for character in &quot;Dog!🐶&quot; {…"/>
          <p:cNvSpPr txBox="1"/>
          <p:nvPr/>
        </p:nvSpPr>
        <p:spPr>
          <a:xfrm>
            <a:off x="689207" y="1141583"/>
            <a:ext cx="2502915" cy="159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t>character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C41A16"/>
                </a:solidFill>
              </a:rPr>
              <a:t>"Dog!🐶"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character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D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o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g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!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🐶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86" name="let catCharacters: [Character] = [&quot;C&quot;, &quot;a&quot;, &quot;t&quot;, &quot;!&quot;, &quot;🐱&quot;]…"/>
          <p:cNvSpPr txBox="1"/>
          <p:nvPr/>
        </p:nvSpPr>
        <p:spPr>
          <a:xfrm>
            <a:off x="693884" y="3124138"/>
            <a:ext cx="4704976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catCharacters</a:t>
            </a:r>
            <a:r>
              <a:rPr>
                <a:solidFill>
                  <a:srgbClr val="333333"/>
                </a:solidFill>
              </a:rPr>
              <a:t>: [</a:t>
            </a:r>
            <a:r>
              <a:rPr>
                <a:solidFill>
                  <a:srgbClr val="5C2699"/>
                </a:solidFill>
              </a:rPr>
              <a:t>Character</a:t>
            </a:r>
            <a:r>
              <a:rPr>
                <a:solidFill>
                  <a:srgbClr val="333333"/>
                </a:solidFill>
              </a:rPr>
              <a:t>] = [</a:t>
            </a:r>
            <a:r>
              <a:rPr>
                <a:solidFill>
                  <a:srgbClr val="C41A16"/>
                </a:solidFill>
              </a:rPr>
              <a:t>"C"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"a"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"t"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"!"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"🐱"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catString</a:t>
            </a:r>
            <a:r>
              <a:rPr>
                <a:solidFill>
                  <a:srgbClr val="333333"/>
                </a:solidFill>
              </a:rPr>
              <a:t> =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(</a:t>
            </a:r>
            <a:r>
              <a:t>catCharacters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catString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89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90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91" name="16字串和字元的整合"/>
          <p:cNvSpPr txBox="1"/>
          <p:nvPr>
            <p:ph type="title"/>
          </p:nvPr>
        </p:nvSpPr>
        <p:spPr>
          <a:xfrm>
            <a:off x="457200" y="293754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16字串和字元的整合</a:t>
            </a:r>
          </a:p>
        </p:txBody>
      </p:sp>
      <p:sp>
        <p:nvSpPr>
          <p:cNvPr id="792" name="let string1 = &quot;hello&quot;…"/>
          <p:cNvSpPr txBox="1"/>
          <p:nvPr/>
        </p:nvSpPr>
        <p:spPr>
          <a:xfrm>
            <a:off x="689207" y="1141583"/>
            <a:ext cx="2694587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string1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"hello"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string2</a:t>
            </a:r>
            <a:r>
              <a:rPr>
                <a:solidFill>
                  <a:srgbClr val="333333"/>
                </a:solidFill>
              </a:rPr>
              <a:t> = </a:t>
            </a:r>
            <a:r>
              <a:t>" there"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welcome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string1</a:t>
            </a:r>
            <a:r>
              <a:rPr>
                <a:solidFill>
                  <a:srgbClr val="333333"/>
                </a:solidFill>
              </a:rPr>
              <a:t> + </a:t>
            </a:r>
            <a:r>
              <a:t>string2</a:t>
            </a:r>
          </a:p>
        </p:txBody>
      </p:sp>
      <p:sp>
        <p:nvSpPr>
          <p:cNvPr id="793" name="var instruction = &quot;look over&quot;…"/>
          <p:cNvSpPr txBox="1"/>
          <p:nvPr/>
        </p:nvSpPr>
        <p:spPr>
          <a:xfrm>
            <a:off x="689207" y="2085791"/>
            <a:ext cx="3520360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instruction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"look over"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instruction</a:t>
            </a:r>
            <a:r>
              <a:rPr>
                <a:solidFill>
                  <a:srgbClr val="333333"/>
                </a:solidFill>
              </a:rPr>
              <a:t> += </a:t>
            </a:r>
            <a:r>
              <a:t>string2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instruction now equals "look over there"</a:t>
            </a:r>
          </a:p>
        </p:txBody>
      </p:sp>
      <p:sp>
        <p:nvSpPr>
          <p:cNvPr id="794" name="let exclamationMark: Character = &quot;!&quot;…"/>
          <p:cNvSpPr txBox="1"/>
          <p:nvPr/>
        </p:nvSpPr>
        <p:spPr>
          <a:xfrm>
            <a:off x="689207" y="3029998"/>
            <a:ext cx="3107474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exclamationMark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Character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"!"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welcome</a:t>
            </a:r>
            <a:r>
              <a:rPr>
                <a:solidFill>
                  <a:srgbClr val="333333"/>
                </a:solidFill>
              </a:rPr>
              <a:t>.</a:t>
            </a:r>
            <a:r>
              <a:t>append</a:t>
            </a:r>
            <a:r>
              <a:rPr>
                <a:solidFill>
                  <a:srgbClr val="333333"/>
                </a:solidFill>
              </a:rPr>
              <a:t>(</a:t>
            </a:r>
            <a:r>
              <a:t>exclamationMark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welcome now equals "hello there!"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97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98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99" name="17字串插補"/>
          <p:cNvSpPr txBox="1"/>
          <p:nvPr>
            <p:ph type="title"/>
          </p:nvPr>
        </p:nvSpPr>
        <p:spPr>
          <a:xfrm>
            <a:off x="457200" y="293754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17字串插補</a:t>
            </a:r>
          </a:p>
        </p:txBody>
      </p:sp>
      <p:sp>
        <p:nvSpPr>
          <p:cNvPr id="800" name="let multiplier = 3…"/>
          <p:cNvSpPr txBox="1"/>
          <p:nvPr/>
        </p:nvSpPr>
        <p:spPr>
          <a:xfrm>
            <a:off x="595662" y="1193033"/>
            <a:ext cx="8161510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multiplier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3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message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multiplier</a:t>
            </a:r>
            <a:r>
              <a:rPr>
                <a:solidFill>
                  <a:srgbClr val="333333"/>
                </a:solidFill>
              </a:rPr>
              <a:t>)</a:t>
            </a:r>
            <a:r>
              <a:t> times 2.5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Double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multiplier</a:t>
            </a:r>
            <a:r>
              <a:rPr>
                <a:solidFill>
                  <a:srgbClr val="333333"/>
                </a:solidFill>
              </a:rPr>
              <a:t>) * </a:t>
            </a:r>
            <a:r>
              <a:rPr>
                <a:solidFill>
                  <a:srgbClr val="1C00CF"/>
                </a:solidFill>
              </a:rPr>
              <a:t>2.5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message is "3 times 2.5 is 7.5"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0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0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05" name="18字串的修改和存取"/>
          <p:cNvSpPr txBox="1"/>
          <p:nvPr>
            <p:ph type="title"/>
          </p:nvPr>
        </p:nvSpPr>
        <p:spPr>
          <a:xfrm>
            <a:off x="457200" y="293754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18字串的修改和存取</a:t>
            </a:r>
          </a:p>
        </p:txBody>
      </p:sp>
      <p:sp>
        <p:nvSpPr>
          <p:cNvPr id="806" name="let greeting = &quot;Guten Tag!&quot;…"/>
          <p:cNvSpPr txBox="1"/>
          <p:nvPr/>
        </p:nvSpPr>
        <p:spPr>
          <a:xfrm>
            <a:off x="558244" y="1141583"/>
            <a:ext cx="4759020" cy="170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greeting</a:t>
            </a:r>
            <a:r>
              <a:rPr>
                <a:solidFill>
                  <a:srgbClr val="333333"/>
                </a:solidFill>
              </a:rPr>
              <a:t> = </a:t>
            </a:r>
            <a:r>
              <a:t>"Guten Tag!"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greeting</a:t>
            </a:r>
            <a:r>
              <a:rPr>
                <a:solidFill>
                  <a:srgbClr val="333333"/>
                </a:solidFill>
              </a:rPr>
              <a:t>[</a:t>
            </a:r>
            <a:r>
              <a:t>greeting</a:t>
            </a:r>
            <a:r>
              <a:rPr>
                <a:solidFill>
                  <a:srgbClr val="333333"/>
                </a:solidFill>
              </a:rPr>
              <a:t>.</a:t>
            </a:r>
            <a:r>
              <a:t>startIndex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G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greeting</a:t>
            </a:r>
            <a:r>
              <a:rPr>
                <a:solidFill>
                  <a:srgbClr val="333333"/>
                </a:solidFill>
              </a:rPr>
              <a:t>[</a:t>
            </a:r>
            <a:r>
              <a:t>greeting</a:t>
            </a:r>
            <a:r>
              <a:rPr>
                <a:solidFill>
                  <a:srgbClr val="333333"/>
                </a:solidFill>
              </a:rPr>
              <a:t>.</a:t>
            </a:r>
            <a:r>
              <a:t>index</a:t>
            </a:r>
            <a:r>
              <a:rPr>
                <a:solidFill>
                  <a:srgbClr val="333333"/>
                </a:solidFill>
              </a:rPr>
              <a:t>(</a:t>
            </a:r>
            <a:r>
              <a:t>before</a:t>
            </a:r>
            <a:r>
              <a:rPr>
                <a:solidFill>
                  <a:srgbClr val="333333"/>
                </a:solidFill>
              </a:rPr>
              <a:t>: </a:t>
            </a:r>
            <a:r>
              <a:t>greeting</a:t>
            </a:r>
            <a:r>
              <a:rPr>
                <a:solidFill>
                  <a:srgbClr val="333333"/>
                </a:solidFill>
              </a:rPr>
              <a:t>.</a:t>
            </a:r>
            <a:r>
              <a:t>endIndex</a:t>
            </a:r>
            <a:r>
              <a:rPr>
                <a:solidFill>
                  <a:srgbClr val="333333"/>
                </a:solidFill>
              </a:rPr>
              <a:t>)]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!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greeting</a:t>
            </a:r>
            <a:r>
              <a:rPr>
                <a:solidFill>
                  <a:srgbClr val="333333"/>
                </a:solidFill>
              </a:rPr>
              <a:t>[</a:t>
            </a:r>
            <a:r>
              <a:t>greeting</a:t>
            </a:r>
            <a:r>
              <a:rPr>
                <a:solidFill>
                  <a:srgbClr val="333333"/>
                </a:solidFill>
              </a:rPr>
              <a:t>.</a:t>
            </a:r>
            <a:r>
              <a:t>index</a:t>
            </a:r>
            <a:r>
              <a:rPr>
                <a:solidFill>
                  <a:srgbClr val="333333"/>
                </a:solidFill>
              </a:rPr>
              <a:t>(</a:t>
            </a:r>
            <a:r>
              <a:t>after</a:t>
            </a:r>
            <a:r>
              <a:rPr>
                <a:solidFill>
                  <a:srgbClr val="333333"/>
                </a:solidFill>
              </a:rPr>
              <a:t>: </a:t>
            </a:r>
            <a:r>
              <a:t>greeting</a:t>
            </a:r>
            <a:r>
              <a:rPr>
                <a:solidFill>
                  <a:srgbClr val="333333"/>
                </a:solidFill>
              </a:rPr>
              <a:t>.</a:t>
            </a:r>
            <a:r>
              <a:t>startIndex</a:t>
            </a:r>
            <a:r>
              <a:rPr>
                <a:solidFill>
                  <a:srgbClr val="333333"/>
                </a:solidFill>
              </a:rPr>
              <a:t>)]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u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index</a:t>
            </a:r>
            <a:r>
              <a:rPr>
                <a:solidFill>
                  <a:srgbClr val="333333"/>
                </a:solidFill>
              </a:rPr>
              <a:t> = </a:t>
            </a:r>
            <a:r>
              <a:t>greeting</a:t>
            </a:r>
            <a:r>
              <a:rPr>
                <a:solidFill>
                  <a:srgbClr val="333333"/>
                </a:solidFill>
              </a:rPr>
              <a:t>.</a:t>
            </a:r>
            <a:r>
              <a:t>index</a:t>
            </a:r>
            <a:r>
              <a:rPr>
                <a:solidFill>
                  <a:srgbClr val="333333"/>
                </a:solidFill>
              </a:rPr>
              <a:t>(</a:t>
            </a:r>
            <a:r>
              <a:t>greeting</a:t>
            </a:r>
            <a:r>
              <a:rPr>
                <a:solidFill>
                  <a:srgbClr val="333333"/>
                </a:solidFill>
              </a:rPr>
              <a:t>.</a:t>
            </a:r>
            <a:r>
              <a:t>startIndex</a:t>
            </a:r>
            <a:r>
              <a:rPr>
                <a:solidFill>
                  <a:srgbClr val="333333"/>
                </a:solidFill>
              </a:rPr>
              <a:t>, </a:t>
            </a:r>
            <a:r>
              <a:t>offsetBy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7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greeting</a:t>
            </a:r>
            <a:r>
              <a:rPr>
                <a:solidFill>
                  <a:srgbClr val="333333"/>
                </a:solidFill>
              </a:rPr>
              <a:t>[</a:t>
            </a:r>
            <a:r>
              <a:t>index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a</a:t>
            </a:r>
          </a:p>
        </p:txBody>
      </p:sp>
      <p:sp>
        <p:nvSpPr>
          <p:cNvPr id="807" name="greeting[greeting.endIndex] // Error…"/>
          <p:cNvSpPr txBox="1"/>
          <p:nvPr/>
        </p:nvSpPr>
        <p:spPr>
          <a:xfrm>
            <a:off x="572276" y="2985867"/>
            <a:ext cx="3933247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greeting</a:t>
            </a:r>
            <a:r>
              <a:rPr>
                <a:solidFill>
                  <a:srgbClr val="333333"/>
                </a:solidFill>
              </a:rPr>
              <a:t>[</a:t>
            </a:r>
            <a:r>
              <a:t>greeting</a:t>
            </a:r>
            <a:r>
              <a:rPr>
                <a:solidFill>
                  <a:srgbClr val="333333"/>
                </a:solidFill>
              </a:rPr>
              <a:t>.</a:t>
            </a:r>
            <a:r>
              <a:t>endIndex</a:t>
            </a:r>
            <a:r>
              <a:rPr>
                <a:solidFill>
                  <a:srgbClr val="333333"/>
                </a:solidFill>
              </a:rPr>
              <a:t>] </a:t>
            </a:r>
            <a:r>
              <a:rPr>
                <a:solidFill>
                  <a:srgbClr val="007400"/>
                </a:solidFill>
              </a:rPr>
              <a:t>// Error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greeting</a:t>
            </a:r>
            <a:r>
              <a:rPr>
                <a:solidFill>
                  <a:srgbClr val="333333"/>
                </a:solidFill>
              </a:rPr>
              <a:t>.</a:t>
            </a:r>
            <a:r>
              <a:t>index</a:t>
            </a:r>
            <a:r>
              <a:rPr>
                <a:solidFill>
                  <a:srgbClr val="333333"/>
                </a:solidFill>
              </a:rPr>
              <a:t>(</a:t>
            </a:r>
            <a:r>
              <a:t>after</a:t>
            </a:r>
            <a:r>
              <a:rPr>
                <a:solidFill>
                  <a:srgbClr val="333333"/>
                </a:solidFill>
              </a:rPr>
              <a:t>: </a:t>
            </a:r>
            <a:r>
              <a:t>greeting</a:t>
            </a:r>
            <a:r>
              <a:rPr>
                <a:solidFill>
                  <a:srgbClr val="333333"/>
                </a:solidFill>
              </a:rPr>
              <a:t>.</a:t>
            </a:r>
            <a:r>
              <a:t>endIndex</a:t>
            </a:r>
            <a:r>
              <a:rPr>
                <a:solidFill>
                  <a:srgbClr val="333333"/>
                </a:solidFill>
              </a:rPr>
              <a:t>) </a:t>
            </a:r>
            <a:r>
              <a:rPr>
                <a:solidFill>
                  <a:srgbClr val="007400"/>
                </a:solidFill>
              </a:rPr>
              <a:t>// Error</a:t>
            </a:r>
          </a:p>
        </p:txBody>
      </p:sp>
      <p:sp>
        <p:nvSpPr>
          <p:cNvPr id="808" name="for index in greeting.indices {…"/>
          <p:cNvSpPr txBox="1"/>
          <p:nvPr/>
        </p:nvSpPr>
        <p:spPr>
          <a:xfrm>
            <a:off x="572276" y="3864820"/>
            <a:ext cx="3933247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t>index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t>greeting</a:t>
            </a:r>
            <a:r>
              <a:rPr>
                <a:solidFill>
                  <a:srgbClr val="333333"/>
                </a:solidFill>
              </a:rPr>
              <a:t>.</a:t>
            </a:r>
            <a:r>
              <a:t>indices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t>greeting</a:t>
            </a:r>
            <a:r>
              <a:rPr>
                <a:solidFill>
                  <a:srgbClr val="333333"/>
                </a:solidFill>
              </a:rPr>
              <a:t>[</a:t>
            </a:r>
            <a:r>
              <a:t>index</a:t>
            </a:r>
            <a:r>
              <a:rPr>
                <a:solidFill>
                  <a:srgbClr val="333333"/>
                </a:solidFill>
              </a:rPr>
              <a:t>])</a:t>
            </a:r>
            <a:r>
              <a:rPr>
                <a:solidFill>
                  <a:srgbClr val="C41A16"/>
                </a:solidFill>
              </a:rPr>
              <a:t> "</a:t>
            </a:r>
            <a:r>
              <a:rPr>
                <a:solidFill>
                  <a:srgbClr val="333333"/>
                </a:solidFill>
              </a:rPr>
              <a:t>, </a:t>
            </a:r>
            <a:r>
              <a:t>terminator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"G u t e n   T a g ! 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76" name="內容版面配置區 5"/>
          <p:cNvSpPr txBox="1"/>
          <p:nvPr/>
        </p:nvSpPr>
        <p:spPr>
          <a:xfrm>
            <a:off x="513326" y="1649088"/>
            <a:ext cx="4038601" cy="21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指定運算子</a:t>
            </a:r>
            <a:endParaRPr sz="1200">
              <a:solidFill>
                <a:srgbClr val="0000FF"/>
              </a:solidFill>
            </a:endParaRP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算數運算子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一元運算子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組合指定運算子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比較運算子</a:t>
            </a:r>
          </a:p>
        </p:txBody>
      </p:sp>
      <p:sp>
        <p:nvSpPr>
          <p:cNvPr id="677" name="內容版面配置區 8"/>
          <p:cNvSpPr txBox="1"/>
          <p:nvPr/>
        </p:nvSpPr>
        <p:spPr>
          <a:xfrm>
            <a:off x="4648200" y="1000113"/>
            <a:ext cx="4038600" cy="3446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</a:p>
        </p:txBody>
      </p:sp>
      <p:sp>
        <p:nvSpPr>
          <p:cNvPr id="678" name="內容版面配置區 5"/>
          <p:cNvSpPr txBox="1"/>
          <p:nvPr/>
        </p:nvSpPr>
        <p:spPr>
          <a:xfrm>
            <a:off x="4488979" y="1649088"/>
            <a:ext cx="4038601" cy="1824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6"/>
            </a:pPr>
            <a:r>
              <a:t>三元運算子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6"/>
            </a:pPr>
            <a:r>
              <a:t>n</a:t>
            </a:r>
            <a:r>
              <a:t>il連結運算子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6"/>
            </a:pPr>
            <a:r>
              <a:t>範圍運算子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6"/>
            </a:pPr>
            <a:r>
              <a:t>邏輯運算子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6"/>
            </a:pPr>
            <a:r>
              <a:t>優先運算</a:t>
            </a:r>
          </a:p>
        </p:txBody>
      </p:sp>
      <p:sp>
        <p:nvSpPr>
          <p:cNvPr id="679" name="基本運算子"/>
          <p:cNvSpPr txBox="1"/>
          <p:nvPr/>
        </p:nvSpPr>
        <p:spPr>
          <a:xfrm>
            <a:off x="940556" y="1071767"/>
            <a:ext cx="1564641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spcBef>
                <a:spcPts val="0"/>
              </a:spcBef>
              <a:defRPr sz="2300">
                <a:solidFill>
                  <a:srgbClr val="333333"/>
                </a:solidFill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基本運算子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1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1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13" name="18字串的修改和存取"/>
          <p:cNvSpPr txBox="1"/>
          <p:nvPr>
            <p:ph type="title"/>
          </p:nvPr>
        </p:nvSpPr>
        <p:spPr>
          <a:xfrm>
            <a:off x="457200" y="293754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18字串的修改和存取</a:t>
            </a:r>
          </a:p>
        </p:txBody>
      </p:sp>
      <p:sp>
        <p:nvSpPr>
          <p:cNvPr id="814" name="var welcome = &quot;hello&quot;…"/>
          <p:cNvSpPr txBox="1"/>
          <p:nvPr/>
        </p:nvSpPr>
        <p:spPr>
          <a:xfrm>
            <a:off x="558244" y="1141583"/>
            <a:ext cx="6204122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welcome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"hello"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welcome</a:t>
            </a:r>
            <a:r>
              <a:rPr>
                <a:solidFill>
                  <a:srgbClr val="333333"/>
                </a:solidFill>
              </a:rPr>
              <a:t>.</a:t>
            </a:r>
            <a:r>
              <a:t>insert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"!"</a:t>
            </a:r>
            <a:r>
              <a:rPr>
                <a:solidFill>
                  <a:srgbClr val="333333"/>
                </a:solidFill>
              </a:rPr>
              <a:t>, </a:t>
            </a:r>
            <a:r>
              <a:t>at</a:t>
            </a:r>
            <a:r>
              <a:rPr>
                <a:solidFill>
                  <a:srgbClr val="333333"/>
                </a:solidFill>
              </a:rPr>
              <a:t>: </a:t>
            </a:r>
            <a:r>
              <a:t>welcome</a:t>
            </a:r>
            <a:r>
              <a:rPr>
                <a:solidFill>
                  <a:srgbClr val="333333"/>
                </a:solidFill>
              </a:rPr>
              <a:t>.</a:t>
            </a:r>
            <a:r>
              <a:t>endIndex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welcome now equals "hello!"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welcome</a:t>
            </a:r>
            <a:r>
              <a:rPr>
                <a:solidFill>
                  <a:srgbClr val="333333"/>
                </a:solidFill>
              </a:rPr>
              <a:t>.</a:t>
            </a:r>
            <a:r>
              <a:t>insert</a:t>
            </a:r>
            <a:r>
              <a:rPr>
                <a:solidFill>
                  <a:srgbClr val="333333"/>
                </a:solidFill>
              </a:rPr>
              <a:t>(</a:t>
            </a:r>
            <a:r>
              <a:t>contentsOf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 there"</a:t>
            </a:r>
            <a:r>
              <a:rPr>
                <a:solidFill>
                  <a:srgbClr val="333333"/>
                </a:solidFill>
              </a:rPr>
              <a:t>, </a:t>
            </a:r>
            <a:r>
              <a:t>at</a:t>
            </a:r>
            <a:r>
              <a:rPr>
                <a:solidFill>
                  <a:srgbClr val="333333"/>
                </a:solidFill>
              </a:rPr>
              <a:t>: </a:t>
            </a:r>
            <a:r>
              <a:t>welcome</a:t>
            </a:r>
            <a:r>
              <a:rPr>
                <a:solidFill>
                  <a:srgbClr val="333333"/>
                </a:solidFill>
              </a:rPr>
              <a:t>.</a:t>
            </a:r>
            <a:r>
              <a:t>index</a:t>
            </a:r>
            <a:r>
              <a:rPr>
                <a:solidFill>
                  <a:srgbClr val="333333"/>
                </a:solidFill>
              </a:rPr>
              <a:t>(</a:t>
            </a:r>
            <a:r>
              <a:t>before</a:t>
            </a:r>
            <a:r>
              <a:rPr>
                <a:solidFill>
                  <a:srgbClr val="333333"/>
                </a:solidFill>
              </a:rPr>
              <a:t>: </a:t>
            </a:r>
            <a:r>
              <a:t>welcome</a:t>
            </a:r>
            <a:r>
              <a:rPr>
                <a:solidFill>
                  <a:srgbClr val="333333"/>
                </a:solidFill>
              </a:rPr>
              <a:t>.</a:t>
            </a:r>
            <a:r>
              <a:t>endIndex</a:t>
            </a:r>
            <a:r>
              <a:rPr>
                <a:solidFill>
                  <a:srgbClr val="333333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welcome now equals "hello there!"</a:t>
            </a:r>
          </a:p>
        </p:txBody>
      </p:sp>
      <p:sp>
        <p:nvSpPr>
          <p:cNvPr id="815" name="welcome.remove(at: welcome.index(before: welcome.endIndex))…"/>
          <p:cNvSpPr txBox="1"/>
          <p:nvPr/>
        </p:nvSpPr>
        <p:spPr>
          <a:xfrm>
            <a:off x="539535" y="2630397"/>
            <a:ext cx="5860050" cy="1285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welcome</a:t>
            </a:r>
            <a:r>
              <a:rPr>
                <a:solidFill>
                  <a:srgbClr val="333333"/>
                </a:solidFill>
              </a:rPr>
              <a:t>.</a:t>
            </a:r>
            <a:r>
              <a:t>remove</a:t>
            </a:r>
            <a:r>
              <a:rPr>
                <a:solidFill>
                  <a:srgbClr val="333333"/>
                </a:solidFill>
              </a:rPr>
              <a:t>(</a:t>
            </a:r>
            <a:r>
              <a:t>at</a:t>
            </a:r>
            <a:r>
              <a:rPr>
                <a:solidFill>
                  <a:srgbClr val="333333"/>
                </a:solidFill>
              </a:rPr>
              <a:t>: </a:t>
            </a:r>
            <a:r>
              <a:t>welcome</a:t>
            </a:r>
            <a:r>
              <a:rPr>
                <a:solidFill>
                  <a:srgbClr val="333333"/>
                </a:solidFill>
              </a:rPr>
              <a:t>.</a:t>
            </a:r>
            <a:r>
              <a:t>index</a:t>
            </a:r>
            <a:r>
              <a:rPr>
                <a:solidFill>
                  <a:srgbClr val="333333"/>
                </a:solidFill>
              </a:rPr>
              <a:t>(</a:t>
            </a:r>
            <a:r>
              <a:t>before</a:t>
            </a:r>
            <a:r>
              <a:rPr>
                <a:solidFill>
                  <a:srgbClr val="333333"/>
                </a:solidFill>
              </a:rPr>
              <a:t>: </a:t>
            </a:r>
            <a:r>
              <a:t>welcome</a:t>
            </a:r>
            <a:r>
              <a:rPr>
                <a:solidFill>
                  <a:srgbClr val="333333"/>
                </a:solidFill>
              </a:rPr>
              <a:t>.</a:t>
            </a:r>
            <a:r>
              <a:t>endIndex</a:t>
            </a:r>
            <a:r>
              <a:rPr>
                <a:solidFill>
                  <a:srgbClr val="333333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welcome now equals "hello there"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range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welcome</a:t>
            </a:r>
            <a:r>
              <a:rPr>
                <a:solidFill>
                  <a:srgbClr val="333333"/>
                </a:solidFill>
              </a:rPr>
              <a:t>.</a:t>
            </a:r>
            <a:r>
              <a:t>index</a:t>
            </a:r>
            <a:r>
              <a:rPr>
                <a:solidFill>
                  <a:srgbClr val="333333"/>
                </a:solidFill>
              </a:rPr>
              <a:t>(</a:t>
            </a:r>
            <a:r>
              <a:t>welcome</a:t>
            </a:r>
            <a:r>
              <a:rPr>
                <a:solidFill>
                  <a:srgbClr val="333333"/>
                </a:solidFill>
              </a:rPr>
              <a:t>.</a:t>
            </a:r>
            <a:r>
              <a:t>endIndex</a:t>
            </a:r>
            <a:r>
              <a:rPr>
                <a:solidFill>
                  <a:srgbClr val="333333"/>
                </a:solidFill>
              </a:rPr>
              <a:t>, </a:t>
            </a:r>
            <a:r>
              <a:t>offsetBy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-6</a:t>
            </a:r>
            <a:r>
              <a:rPr>
                <a:solidFill>
                  <a:srgbClr val="333333"/>
                </a:solidFill>
              </a:rPr>
              <a:t>)..&lt;</a:t>
            </a:r>
            <a:r>
              <a:t>welcome</a:t>
            </a:r>
            <a:r>
              <a:rPr>
                <a:solidFill>
                  <a:srgbClr val="333333"/>
                </a:solidFill>
              </a:rPr>
              <a:t>.</a:t>
            </a:r>
            <a:r>
              <a:t>endIndex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welcome</a:t>
            </a:r>
            <a:r>
              <a:rPr>
                <a:solidFill>
                  <a:srgbClr val="333333"/>
                </a:solidFill>
              </a:rPr>
              <a:t>.</a:t>
            </a:r>
            <a:r>
              <a:t>removeSubrange</a:t>
            </a:r>
            <a:r>
              <a:rPr>
                <a:solidFill>
                  <a:srgbClr val="333333"/>
                </a:solidFill>
              </a:rPr>
              <a:t>(</a:t>
            </a:r>
            <a:r>
              <a:t>range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welcome now equals "hello"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18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19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20" name="19Substrings"/>
          <p:cNvSpPr txBox="1"/>
          <p:nvPr>
            <p:ph type="title"/>
          </p:nvPr>
        </p:nvSpPr>
        <p:spPr>
          <a:xfrm>
            <a:off x="457200" y="293754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19Substrings</a:t>
            </a:r>
          </a:p>
        </p:txBody>
      </p:sp>
      <p:sp>
        <p:nvSpPr>
          <p:cNvPr id="821" name="let greeting = &quot;Hello, world!&quot;…"/>
          <p:cNvSpPr txBox="1"/>
          <p:nvPr/>
        </p:nvSpPr>
        <p:spPr>
          <a:xfrm>
            <a:off x="581630" y="1174324"/>
            <a:ext cx="7198108" cy="220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greeting</a:t>
            </a:r>
            <a:r>
              <a:rPr>
                <a:solidFill>
                  <a:srgbClr val="333333"/>
                </a:solidFill>
              </a:rPr>
              <a:t> = </a:t>
            </a:r>
            <a:r>
              <a:t>"Hello, world!"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index</a:t>
            </a:r>
            <a:r>
              <a:rPr>
                <a:solidFill>
                  <a:srgbClr val="333333"/>
                </a:solidFill>
              </a:rPr>
              <a:t> = </a:t>
            </a:r>
            <a:r>
              <a:t>greeting</a:t>
            </a:r>
            <a:r>
              <a:rPr>
                <a:solidFill>
                  <a:srgbClr val="333333"/>
                </a:solidFill>
              </a:rPr>
              <a:t>.</a:t>
            </a:r>
            <a:r>
              <a:t>firstIndex</a:t>
            </a:r>
            <a:r>
              <a:rPr>
                <a:solidFill>
                  <a:srgbClr val="333333"/>
                </a:solidFill>
              </a:rPr>
              <a:t>(</a:t>
            </a:r>
            <a:r>
              <a:t>of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","</a:t>
            </a:r>
            <a:r>
              <a:rPr>
                <a:solidFill>
                  <a:srgbClr val="333333"/>
                </a:solidFill>
              </a:rPr>
              <a:t>) ?? </a:t>
            </a:r>
            <a:r>
              <a:t>greeting</a:t>
            </a:r>
            <a:r>
              <a:rPr>
                <a:solidFill>
                  <a:srgbClr val="333333"/>
                </a:solidFill>
              </a:rPr>
              <a:t>.</a:t>
            </a:r>
            <a:r>
              <a:t>endIndex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beginning</a:t>
            </a:r>
            <a:r>
              <a:rPr>
                <a:solidFill>
                  <a:srgbClr val="333333"/>
                </a:solidFill>
              </a:rPr>
              <a:t> = </a:t>
            </a:r>
            <a:r>
              <a:t>greeting</a:t>
            </a:r>
            <a:r>
              <a:rPr>
                <a:solidFill>
                  <a:srgbClr val="333333"/>
                </a:solidFill>
              </a:rPr>
              <a:t>[..&lt;</a:t>
            </a:r>
            <a:r>
              <a:t>index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beginning is "Hello"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Convert the result to a String for long-term storage.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newString</a:t>
            </a:r>
            <a:r>
              <a:rPr>
                <a:solidFill>
                  <a:srgbClr val="333333"/>
                </a:solidFill>
              </a:rPr>
              <a:t> =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(</a:t>
            </a:r>
            <a:r>
              <a:t>beginning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84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5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6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7" name="內容版面配置區 5"/>
          <p:cNvSpPr txBox="1"/>
          <p:nvPr/>
        </p:nvSpPr>
        <p:spPr>
          <a:xfrm>
            <a:off x="513326" y="1649088"/>
            <a:ext cx="4038601" cy="2103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1"/>
            </a:pPr>
            <a:r>
              <a:t>字串表示法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1"/>
            </a:pPr>
            <a:r>
              <a:t>多行文字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1"/>
            </a:pPr>
            <a:r>
              <a:t>建立空字串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1"/>
            </a:pPr>
            <a:r>
              <a:t>字串變動能力</a:t>
            </a:r>
          </a:p>
          <a:p>
            <a:pPr/>
          </a:p>
        </p:txBody>
      </p:sp>
      <p:sp>
        <p:nvSpPr>
          <p:cNvPr id="688" name="內容版面配置區 8"/>
          <p:cNvSpPr txBox="1"/>
          <p:nvPr/>
        </p:nvSpPr>
        <p:spPr>
          <a:xfrm>
            <a:off x="4648200" y="1000113"/>
            <a:ext cx="4038600" cy="3446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</a:p>
        </p:txBody>
      </p:sp>
      <p:sp>
        <p:nvSpPr>
          <p:cNvPr id="689" name="內容版面配置區 5"/>
          <p:cNvSpPr txBox="1"/>
          <p:nvPr/>
        </p:nvSpPr>
        <p:spPr>
          <a:xfrm>
            <a:off x="4488979" y="1649088"/>
            <a:ext cx="4038601" cy="1762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5"/>
            </a:pPr>
            <a:r>
              <a:t>字元的操作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5"/>
            </a:pPr>
            <a:r>
              <a:t>字串和字元的整合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5"/>
            </a:pPr>
            <a:r>
              <a:t>字串插補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5"/>
            </a:pPr>
            <a:r>
              <a:t>字串的修改和存取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5"/>
            </a:pPr>
            <a:r>
              <a:t>Substrings</a:t>
            </a:r>
          </a:p>
        </p:txBody>
      </p:sp>
      <p:sp>
        <p:nvSpPr>
          <p:cNvPr id="690" name="字串和字元"/>
          <p:cNvSpPr txBox="1"/>
          <p:nvPr/>
        </p:nvSpPr>
        <p:spPr>
          <a:xfrm>
            <a:off x="940556" y="1071767"/>
            <a:ext cx="1564641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spcBef>
                <a:spcPts val="0"/>
              </a:spcBef>
              <a:defRPr sz="2300">
                <a:solidFill>
                  <a:srgbClr val="333333"/>
                </a:solidFill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字串和字元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1指定運算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1指定運算子</a:t>
            </a:r>
          </a:p>
        </p:txBody>
      </p:sp>
      <p:sp>
        <p:nvSpPr>
          <p:cNvPr id="695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8" name="let b = 10…"/>
          <p:cNvSpPr txBox="1"/>
          <p:nvPr/>
        </p:nvSpPr>
        <p:spPr>
          <a:xfrm>
            <a:off x="506105" y="945399"/>
            <a:ext cx="3130412" cy="1788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 defTabSz="457200">
              <a:lnSpc>
                <a:spcPts val="4400"/>
              </a:lnSpc>
              <a:spcBef>
                <a:spcPts val="0"/>
              </a:spcBef>
              <a:defRPr b="0" sz="1600">
                <a:solidFill>
                  <a:srgbClr val="AAAAAA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b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10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a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5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</a:t>
            </a:r>
            <a:r>
              <a:rPr>
                <a:solidFill>
                  <a:srgbClr val="333333"/>
                </a:solidFill>
              </a:rPr>
              <a:t> = </a:t>
            </a:r>
            <a:r>
              <a:t>b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a is now equal to 10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699" name="let (x, y) = (1, 2)…"/>
          <p:cNvSpPr txBox="1"/>
          <p:nvPr/>
        </p:nvSpPr>
        <p:spPr>
          <a:xfrm>
            <a:off x="534858" y="3002393"/>
            <a:ext cx="484312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let</a:t>
            </a:r>
            <a:r>
              <a:rPr>
                <a:solidFill>
                  <a:srgbClr val="333333"/>
                </a:solidFill>
              </a:rPr>
              <a:t> (</a:t>
            </a:r>
            <a:r>
              <a:rPr>
                <a:solidFill>
                  <a:srgbClr val="3F6E74"/>
                </a:solidFill>
              </a:rPr>
              <a:t>x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y</a:t>
            </a:r>
            <a:r>
              <a:rPr>
                <a:solidFill>
                  <a:srgbClr val="333333"/>
                </a:solidFill>
              </a:rPr>
              <a:t>) = (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2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x is equal to 1, and y is equal to 2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2算數運算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2算數運算子</a:t>
            </a:r>
          </a:p>
        </p:txBody>
      </p:sp>
      <p:sp>
        <p:nvSpPr>
          <p:cNvPr id="702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5" name="1 + 2       // equals 3…"/>
          <p:cNvSpPr txBox="1"/>
          <p:nvPr/>
        </p:nvSpPr>
        <p:spPr>
          <a:xfrm>
            <a:off x="292016" y="945399"/>
            <a:ext cx="3344501" cy="1788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 defTabSz="457200">
              <a:lnSpc>
                <a:spcPts val="4400"/>
              </a:lnSpc>
              <a:spcBef>
                <a:spcPts val="0"/>
              </a:spcBef>
              <a:defRPr b="0" sz="1600">
                <a:solidFill>
                  <a:srgbClr val="AAAAAA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1C00CF"/>
              </a:buClr>
              <a:buSzPct val="100000"/>
              <a:buFont typeface="Menlo"/>
              <a:buChar char="•"/>
              <a:defRPr b="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 + </a:t>
            </a:r>
            <a:r>
              <a:rPr>
                <a:solidFill>
                  <a:srgbClr val="1C00CF"/>
                </a:solidFill>
              </a:rPr>
              <a:t>2</a:t>
            </a:r>
            <a:r>
              <a:rPr>
                <a:solidFill>
                  <a:srgbClr val="333333"/>
                </a:solidFill>
              </a:rPr>
              <a:t>       </a:t>
            </a:r>
            <a:r>
              <a:t>// equals 3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1C00CF"/>
              </a:buClr>
              <a:buSzPct val="100000"/>
              <a:buFont typeface="Menlo"/>
              <a:buChar char="•"/>
              <a:defRPr b="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1C00CF"/>
                </a:solidFill>
              </a:rPr>
              <a:t>5</a:t>
            </a:r>
            <a:r>
              <a:rPr>
                <a:solidFill>
                  <a:srgbClr val="333333"/>
                </a:solidFill>
              </a:rPr>
              <a:t> - </a:t>
            </a:r>
            <a:r>
              <a:rPr>
                <a:solidFill>
                  <a:srgbClr val="1C00CF"/>
                </a:solidFill>
              </a:rPr>
              <a:t>3</a:t>
            </a:r>
            <a:r>
              <a:rPr>
                <a:solidFill>
                  <a:srgbClr val="333333"/>
                </a:solidFill>
              </a:rPr>
              <a:t>       </a:t>
            </a:r>
            <a:r>
              <a:t>// equals 2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1C00CF"/>
              </a:buClr>
              <a:buSzPct val="100000"/>
              <a:buFont typeface="Menlo"/>
              <a:buChar char="•"/>
              <a:defRPr b="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1C00CF"/>
                </a:solidFill>
              </a:rPr>
              <a:t>2</a:t>
            </a:r>
            <a:r>
              <a:rPr>
                <a:solidFill>
                  <a:srgbClr val="333333"/>
                </a:solidFill>
              </a:rPr>
              <a:t> * </a:t>
            </a:r>
            <a:r>
              <a:rPr>
                <a:solidFill>
                  <a:srgbClr val="1C00CF"/>
                </a:solidFill>
              </a:rPr>
              <a:t>3</a:t>
            </a:r>
            <a:r>
              <a:rPr>
                <a:solidFill>
                  <a:srgbClr val="333333"/>
                </a:solidFill>
              </a:rPr>
              <a:t>       </a:t>
            </a:r>
            <a:r>
              <a:t>// equals 6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1C00CF"/>
              </a:buClr>
              <a:buSzPct val="100000"/>
              <a:buFont typeface="Menlo"/>
              <a:buChar char="•"/>
              <a:defRPr b="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1C00CF"/>
                </a:solidFill>
              </a:rPr>
              <a:t>10.0</a:t>
            </a:r>
            <a:r>
              <a:rPr>
                <a:solidFill>
                  <a:srgbClr val="333333"/>
                </a:solidFill>
              </a:rPr>
              <a:t> / </a:t>
            </a:r>
            <a:r>
              <a:rPr>
                <a:solidFill>
                  <a:srgbClr val="1C00CF"/>
                </a:solidFill>
              </a:rPr>
              <a:t>2.5</a:t>
            </a:r>
            <a:r>
              <a:rPr>
                <a:solidFill>
                  <a:srgbClr val="333333"/>
                </a:solidFill>
              </a:rPr>
              <a:t>  </a:t>
            </a:r>
            <a:r>
              <a:t>// equals 4.0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06" name="&quot;hello, &quot; + &quot;world&quot;  // equals &quot;hello, world&quot;"/>
          <p:cNvSpPr txBox="1"/>
          <p:nvPr/>
        </p:nvSpPr>
        <p:spPr>
          <a:xfrm>
            <a:off x="277610" y="2824658"/>
            <a:ext cx="5378349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41A16"/>
                </a:solidFill>
              </a:rPr>
              <a:t>"hello, "</a:t>
            </a:r>
            <a:r>
              <a:rPr>
                <a:solidFill>
                  <a:srgbClr val="333333"/>
                </a:solidFill>
              </a:rPr>
              <a:t> + </a:t>
            </a:r>
            <a:r>
              <a:rPr>
                <a:solidFill>
                  <a:srgbClr val="C41A16"/>
                </a:solidFill>
              </a:rPr>
              <a:t>"world"</a:t>
            </a:r>
            <a:r>
              <a:rPr>
                <a:solidFill>
                  <a:srgbClr val="333333"/>
                </a:solidFill>
              </a:rPr>
              <a:t>  </a:t>
            </a:r>
            <a:r>
              <a:t>// equals "hello, world"</a:t>
            </a:r>
          </a:p>
        </p:txBody>
      </p:sp>
      <p:sp>
        <p:nvSpPr>
          <p:cNvPr id="707" name="9 % 4"/>
          <p:cNvSpPr txBox="1"/>
          <p:nvPr/>
        </p:nvSpPr>
        <p:spPr>
          <a:xfrm>
            <a:off x="277610" y="3474794"/>
            <a:ext cx="1203609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1C00CF"/>
                </a:solidFill>
              </a:rPr>
              <a:t>9</a:t>
            </a:r>
            <a:r>
              <a:t> % </a:t>
            </a:r>
            <a:r>
              <a:rPr>
                <a:solidFill>
                  <a:srgbClr val="1C00CF"/>
                </a:solidFill>
              </a:rPr>
              <a:t>4</a:t>
            </a:r>
            <a:r>
              <a:t> </a:t>
            </a:r>
          </a:p>
        </p:txBody>
      </p:sp>
      <p:sp>
        <p:nvSpPr>
          <p:cNvPr id="708" name="let three = 3…"/>
          <p:cNvSpPr txBox="1"/>
          <p:nvPr/>
        </p:nvSpPr>
        <p:spPr>
          <a:xfrm>
            <a:off x="4310038" y="1274170"/>
            <a:ext cx="5722422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33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three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3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3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minusThree</a:t>
            </a:r>
            <a:r>
              <a:rPr>
                <a:solidFill>
                  <a:srgbClr val="333333"/>
                </a:solidFill>
              </a:rPr>
              <a:t> = -</a:t>
            </a:r>
            <a:r>
              <a:rPr>
                <a:solidFill>
                  <a:srgbClr val="3F6E74"/>
                </a:solidFill>
              </a:rPr>
              <a:t>three</a:t>
            </a:r>
            <a:r>
              <a:rPr>
                <a:solidFill>
                  <a:srgbClr val="333333"/>
                </a:solidFill>
              </a:rPr>
              <a:t>       </a:t>
            </a:r>
            <a:r>
              <a:t>// minusThree equals -3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3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plusThree</a:t>
            </a:r>
            <a:r>
              <a:rPr>
                <a:solidFill>
                  <a:srgbClr val="333333"/>
                </a:solidFill>
              </a:rPr>
              <a:t> = -</a:t>
            </a:r>
            <a:r>
              <a:rPr>
                <a:solidFill>
                  <a:srgbClr val="3F6E74"/>
                </a:solidFill>
              </a:rPr>
              <a:t>minusThree</a:t>
            </a:r>
            <a:r>
              <a:rPr>
                <a:solidFill>
                  <a:srgbClr val="333333"/>
                </a:solidFill>
              </a:rPr>
              <a:t>   </a:t>
            </a:r>
            <a:r>
              <a:t>// plusThree equals 3, or "minus minus three"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4組合指定運算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t>4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組合指定運算子</a:t>
            </a:r>
          </a:p>
        </p:txBody>
      </p:sp>
      <p:sp>
        <p:nvSpPr>
          <p:cNvPr id="711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1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14" name="var a = 1…"/>
          <p:cNvSpPr txBox="1"/>
          <p:nvPr/>
        </p:nvSpPr>
        <p:spPr>
          <a:xfrm>
            <a:off x="385836" y="1171281"/>
            <a:ext cx="291632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a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1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</a:t>
            </a:r>
            <a:r>
              <a:rPr>
                <a:solidFill>
                  <a:srgbClr val="333333"/>
                </a:solidFill>
              </a:rPr>
              <a:t> += </a:t>
            </a:r>
            <a:r>
              <a:rPr>
                <a:solidFill>
                  <a:srgbClr val="1C00CF"/>
                </a:solidFill>
              </a:rPr>
              <a:t>2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a is now equal to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5比較運算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t>5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比較運算子</a:t>
            </a:r>
          </a:p>
        </p:txBody>
      </p:sp>
      <p:sp>
        <p:nvSpPr>
          <p:cNvPr id="717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8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19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20" name="1 == 1   // true because 1 is equal to 1…"/>
          <p:cNvSpPr txBox="1"/>
          <p:nvPr/>
        </p:nvSpPr>
        <p:spPr>
          <a:xfrm>
            <a:off x="385836" y="1133863"/>
            <a:ext cx="6769929" cy="171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1C00CF"/>
              </a:buClr>
              <a:buSzPct val="100000"/>
              <a:buFont typeface="Menlo"/>
              <a:buChar char="•"/>
              <a:defRPr b="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 == 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   </a:t>
            </a:r>
            <a:r>
              <a:t>// true because 1 is equal to 1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1C00CF"/>
              </a:buClr>
              <a:buSzPct val="100000"/>
              <a:buFont typeface="Menlo"/>
              <a:buChar char="•"/>
              <a:defRPr b="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1C00CF"/>
                </a:solidFill>
              </a:rPr>
              <a:t>2</a:t>
            </a:r>
            <a:r>
              <a:rPr>
                <a:solidFill>
                  <a:srgbClr val="333333"/>
                </a:solidFill>
              </a:rPr>
              <a:t> != 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   </a:t>
            </a:r>
            <a:r>
              <a:t>// true because 2 is not equal to 1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1C00CF"/>
              </a:buClr>
              <a:buSzPct val="100000"/>
              <a:buFont typeface="Menlo"/>
              <a:buChar char="•"/>
              <a:defRPr b="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1C00CF"/>
                </a:solidFill>
              </a:rPr>
              <a:t>2</a:t>
            </a:r>
            <a:r>
              <a:rPr>
                <a:solidFill>
                  <a:srgbClr val="333333"/>
                </a:solidFill>
              </a:rPr>
              <a:t> &gt; 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    </a:t>
            </a:r>
            <a:r>
              <a:t>// true because 2 is greater than 1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1C00CF"/>
              </a:buClr>
              <a:buSzPct val="100000"/>
              <a:buFont typeface="Menlo"/>
              <a:buChar char="•"/>
              <a:defRPr b="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 &lt; </a:t>
            </a:r>
            <a:r>
              <a:rPr>
                <a:solidFill>
                  <a:srgbClr val="1C00CF"/>
                </a:solidFill>
              </a:rPr>
              <a:t>2</a:t>
            </a:r>
            <a:r>
              <a:rPr>
                <a:solidFill>
                  <a:srgbClr val="333333"/>
                </a:solidFill>
              </a:rPr>
              <a:t>    </a:t>
            </a:r>
            <a:r>
              <a:t>// true because 1 is less than 2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1C00CF"/>
              </a:buClr>
              <a:buSzPct val="100000"/>
              <a:buFont typeface="Menlo"/>
              <a:buChar char="•"/>
              <a:defRPr b="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 &gt;= 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   </a:t>
            </a:r>
            <a:r>
              <a:t>// true because 1 is greater than or equal to 1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1C00CF"/>
              </a:buClr>
              <a:buSzPct val="100000"/>
              <a:buFont typeface="Menlo"/>
              <a:buChar char="•"/>
              <a:defRPr b="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1C00CF"/>
                </a:solidFill>
              </a:rPr>
              <a:t>2</a:t>
            </a:r>
            <a:r>
              <a:rPr>
                <a:solidFill>
                  <a:srgbClr val="333333"/>
                </a:solidFill>
              </a:rPr>
              <a:t> &lt;= 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   </a:t>
            </a:r>
            <a:r>
              <a:t>// false because 2 is not less than or equal to 1</a:t>
            </a:r>
          </a:p>
        </p:txBody>
      </p:sp>
      <p:sp>
        <p:nvSpPr>
          <p:cNvPr id="721" name="let name = &quot;world&quot;…"/>
          <p:cNvSpPr txBox="1"/>
          <p:nvPr/>
        </p:nvSpPr>
        <p:spPr>
          <a:xfrm>
            <a:off x="394541" y="3198278"/>
            <a:ext cx="4598452" cy="127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8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"world"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8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 == </a:t>
            </a:r>
            <a:r>
              <a:t>"world"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8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"hello, world"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8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"I'm sorry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)</a:t>
            </a:r>
            <a:r>
              <a:t>, but I don't recognize you"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8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"hello, world", because name is indeed equal to "world".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6三元運算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t>6</a:t>
            </a:r>
            <a:r>
              <a:t>三元運算子</a:t>
            </a:r>
          </a:p>
        </p:txBody>
      </p:sp>
      <p:sp>
        <p:nvSpPr>
          <p:cNvPr id="724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5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6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27" name="let contentHeight = 40…"/>
          <p:cNvSpPr txBox="1"/>
          <p:nvPr/>
        </p:nvSpPr>
        <p:spPr>
          <a:xfrm>
            <a:off x="731952" y="3630169"/>
            <a:ext cx="5103091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9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contentHeight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40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9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hasHeader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true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9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rowHeight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contentHeight</a:t>
            </a:r>
            <a:r>
              <a:rPr>
                <a:solidFill>
                  <a:srgbClr val="333333"/>
                </a:solidFill>
              </a:rPr>
              <a:t> + (</a:t>
            </a:r>
            <a:r>
              <a:t>hasHeader</a:t>
            </a:r>
            <a:r>
              <a:rPr>
                <a:solidFill>
                  <a:srgbClr val="333333"/>
                </a:solidFill>
              </a:rPr>
              <a:t> ? </a:t>
            </a:r>
            <a:r>
              <a:rPr>
                <a:solidFill>
                  <a:srgbClr val="1C00CF"/>
                </a:solidFill>
              </a:rPr>
              <a:t>50</a:t>
            </a:r>
            <a:r>
              <a:rPr>
                <a:solidFill>
                  <a:srgbClr val="333333"/>
                </a:solidFill>
              </a:rPr>
              <a:t> : </a:t>
            </a:r>
            <a:r>
              <a:rPr>
                <a:solidFill>
                  <a:srgbClr val="1C00CF"/>
                </a:solidFill>
              </a:rPr>
              <a:t>20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9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rowHeight is equal to 90</a:t>
            </a:r>
          </a:p>
        </p:txBody>
      </p:sp>
      <p:sp>
        <p:nvSpPr>
          <p:cNvPr id="728" name="let contentHeight = 40…"/>
          <p:cNvSpPr txBox="1"/>
          <p:nvPr/>
        </p:nvSpPr>
        <p:spPr>
          <a:xfrm>
            <a:off x="731302" y="1153965"/>
            <a:ext cx="3505068" cy="208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9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contentHeight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40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9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hasHeader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true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9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rowHeight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9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hasHeader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9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rowHeight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contentHeight</a:t>
            </a:r>
            <a:r>
              <a:rPr>
                <a:solidFill>
                  <a:srgbClr val="333333"/>
                </a:solidFill>
              </a:rPr>
              <a:t> + </a:t>
            </a:r>
            <a:r>
              <a:rPr>
                <a:solidFill>
                  <a:srgbClr val="1C00CF"/>
                </a:solidFill>
              </a:rPr>
              <a:t>50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9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457200" indent="-317500" defTabSz="457200">
              <a:lnSpc>
                <a:spcPts val="29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rowHeight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contentHeight</a:t>
            </a:r>
            <a:r>
              <a:rPr>
                <a:solidFill>
                  <a:srgbClr val="333333"/>
                </a:solidFill>
              </a:rPr>
              <a:t> + </a:t>
            </a:r>
            <a:r>
              <a:rPr>
                <a:solidFill>
                  <a:srgbClr val="1C00CF"/>
                </a:solidFill>
              </a:rPr>
              <a:t>20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9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9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rowHeight is equal to 90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7nil連結運算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t>7</a:t>
            </a:r>
            <a:r>
              <a:t>n</a:t>
            </a:r>
            <a:r>
              <a:t>il連結運算子</a:t>
            </a:r>
          </a:p>
        </p:txBody>
      </p:sp>
      <p:sp>
        <p:nvSpPr>
          <p:cNvPr id="731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3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34" name="userDefinedColorName = &quot;green&quot;…"/>
          <p:cNvSpPr txBox="1"/>
          <p:nvPr/>
        </p:nvSpPr>
        <p:spPr>
          <a:xfrm>
            <a:off x="519308" y="2741494"/>
            <a:ext cx="7075772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32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2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userDefinedColorName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"green"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2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2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colorNameToUse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userDefinedColorName</a:t>
            </a:r>
            <a:r>
              <a:rPr>
                <a:solidFill>
                  <a:srgbClr val="333333"/>
                </a:solidFill>
              </a:rPr>
              <a:t> ?? </a:t>
            </a:r>
            <a:r>
              <a:t>defaultColorName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2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2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userDefinedColorName is not nil, so colorNameToUse is set to "green"</a:t>
            </a:r>
          </a:p>
        </p:txBody>
      </p:sp>
      <p:sp>
        <p:nvSpPr>
          <p:cNvPr id="735" name="let defaultColorName = &quot;red&quot;…"/>
          <p:cNvSpPr txBox="1"/>
          <p:nvPr/>
        </p:nvSpPr>
        <p:spPr>
          <a:xfrm>
            <a:off x="427281" y="1158642"/>
            <a:ext cx="7901545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32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2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defaultColorName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"red"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2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2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userDefinedColorName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?   </a:t>
            </a:r>
            <a:r>
              <a:rPr>
                <a:solidFill>
                  <a:srgbClr val="007400"/>
                </a:solidFill>
              </a:rPr>
              <a:t>// defaults to nil</a:t>
            </a:r>
          </a:p>
          <a:p>
            <a:pPr marL="457200" indent="-317500" defTabSz="457200">
              <a:lnSpc>
                <a:spcPts val="32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2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colorNameToUse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userDefinedColorName</a:t>
            </a:r>
            <a:r>
              <a:rPr>
                <a:solidFill>
                  <a:srgbClr val="333333"/>
                </a:solidFill>
              </a:rPr>
              <a:t> ?? </a:t>
            </a:r>
            <a:r>
              <a:t>defaultColorName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2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2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userDefinedColorName is nil, so colorNameToUse is set to the default of "red"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