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集合物件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var favoriteGenres: Set&lt;String&gt; = [&quot;Rock&quot;, &quot;Classical&quot;, &quot;Hip hop&quot;]…"/>
          <p:cNvSpPr txBox="1"/>
          <p:nvPr/>
        </p:nvSpPr>
        <p:spPr>
          <a:xfrm>
            <a:off x="576953" y="1583053"/>
            <a:ext cx="51719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&lt;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&gt; = [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"Classical"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"Hip hop"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favoriteGenres has been initialized with three initial items</a:t>
            </a:r>
          </a:p>
        </p:txBody>
      </p:sp>
      <p:sp>
        <p:nvSpPr>
          <p:cNvPr id="754" name="使用陣列表示法建立組合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使用陣列表示法建立組合</a:t>
            </a:r>
          </a:p>
        </p:txBody>
      </p:sp>
      <p:sp>
        <p:nvSpPr>
          <p:cNvPr id="755" name="print(&quot;I have \(favoriteGenres.count) favorite music genres.&quot;)…"/>
          <p:cNvSpPr txBox="1"/>
          <p:nvPr/>
        </p:nvSpPr>
        <p:spPr>
          <a:xfrm>
            <a:off x="576953" y="2923858"/>
            <a:ext cx="48966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have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favorite music genres."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 have 3 favorite music genres."</a:t>
            </a:r>
          </a:p>
        </p:txBody>
      </p:sp>
      <p:sp>
        <p:nvSpPr>
          <p:cNvPr id="756" name="var favoriteGenres: Set = [&quot;Rock&quot;, &quot;Classical&quot;, &quot;Hip hop&quot;]"/>
          <p:cNvSpPr txBox="1"/>
          <p:nvPr/>
        </p:nvSpPr>
        <p:spPr>
          <a:xfrm>
            <a:off x="1007259" y="2097721"/>
            <a:ext cx="409537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"Classical"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"Hip hop"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57" name="存取和修改組合"/>
          <p:cNvSpPr txBox="1"/>
          <p:nvPr/>
        </p:nvSpPr>
        <p:spPr>
          <a:xfrm>
            <a:off x="663098" y="2557360"/>
            <a:ext cx="162842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存取和修改組合</a:t>
            </a:r>
          </a:p>
        </p:txBody>
      </p:sp>
      <p:sp>
        <p:nvSpPr>
          <p:cNvPr id="758" name="if favoriteGenres.isEmpty {…"/>
          <p:cNvSpPr txBox="1"/>
          <p:nvPr/>
        </p:nvSpPr>
        <p:spPr>
          <a:xfrm>
            <a:off x="600339" y="3493567"/>
            <a:ext cx="400206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"As far as music goes, I'm not picky."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have particular music preferences."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 have particular music preferences."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61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4" name="favoriteGenres.insert(&quot;Jazz&quot;)…"/>
          <p:cNvSpPr txBox="1"/>
          <p:nvPr/>
        </p:nvSpPr>
        <p:spPr>
          <a:xfrm>
            <a:off x="609694" y="1455733"/>
            <a:ext cx="317628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"Jazz"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favoriteGenres now contains 4 items</a:t>
            </a:r>
          </a:p>
        </p:txBody>
      </p:sp>
      <p:sp>
        <p:nvSpPr>
          <p:cNvPr id="765" name="存取和修改組合"/>
          <p:cNvSpPr txBox="1"/>
          <p:nvPr/>
        </p:nvSpPr>
        <p:spPr>
          <a:xfrm>
            <a:off x="677130" y="1051289"/>
            <a:ext cx="162842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存取和修改組合</a:t>
            </a:r>
          </a:p>
        </p:txBody>
      </p:sp>
      <p:sp>
        <p:nvSpPr>
          <p:cNvPr id="766" name="if let removedGenre = favoriteGenres.remove(&quot;Rock&quot;) {…"/>
          <p:cNvSpPr txBox="1"/>
          <p:nvPr/>
        </p:nvSpPr>
        <p:spPr>
          <a:xfrm>
            <a:off x="590985" y="2049779"/>
            <a:ext cx="427731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removedGenre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removedGenre</a:t>
            </a:r>
            <a:r>
              <a:rPr>
                <a:solidFill>
                  <a:srgbClr val="333333"/>
                </a:solidFill>
              </a:rPr>
              <a:t>)</a:t>
            </a:r>
            <a:r>
              <a:t>? I'm over it."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never much cared for that."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"Rock? I'm over it."</a:t>
            </a:r>
          </a:p>
        </p:txBody>
      </p:sp>
      <p:sp>
        <p:nvSpPr>
          <p:cNvPr id="767" name="if favoriteGenres.contains(&quot;Funk&quot;) {…"/>
          <p:cNvSpPr txBox="1"/>
          <p:nvPr/>
        </p:nvSpPr>
        <p:spPr>
          <a:xfrm>
            <a:off x="605016" y="3413134"/>
            <a:ext cx="3313918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contains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"Funk"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get up on the good foot."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too funky in here."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"It's too funky in here."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3" name="for genre in favoriteGenres {…"/>
          <p:cNvSpPr txBox="1"/>
          <p:nvPr/>
        </p:nvSpPr>
        <p:spPr>
          <a:xfrm>
            <a:off x="609694" y="1455733"/>
            <a:ext cx="262577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genre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Classical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Jazz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Hip hop</a:t>
            </a:r>
          </a:p>
        </p:txBody>
      </p:sp>
      <p:sp>
        <p:nvSpPr>
          <p:cNvPr id="774" name="讀遍組合內全部元素"/>
          <p:cNvSpPr txBox="1"/>
          <p:nvPr/>
        </p:nvSpPr>
        <p:spPr>
          <a:xfrm>
            <a:off x="705193" y="1051289"/>
            <a:ext cx="199021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讀遍組合內全部元素</a:t>
            </a:r>
          </a:p>
        </p:txBody>
      </p:sp>
      <p:sp>
        <p:nvSpPr>
          <p:cNvPr id="775" name="for genre in favoriteGenres.sorted() {…"/>
          <p:cNvSpPr txBox="1"/>
          <p:nvPr/>
        </p:nvSpPr>
        <p:spPr>
          <a:xfrm>
            <a:off x="605017" y="2963121"/>
            <a:ext cx="324510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genre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Classical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Hip hop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Jazz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7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1" name="let oddDigits: Set = [1, 3, 5, 7, 9]…"/>
          <p:cNvSpPr txBox="1"/>
          <p:nvPr/>
        </p:nvSpPr>
        <p:spPr>
          <a:xfrm>
            <a:off x="609694" y="1455733"/>
            <a:ext cx="4965463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oddDigits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9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union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[0, 1, 2, 3, 4, 5, 6, 7, 8, 9]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intersection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[]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subtracting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[1, 9]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symmetricDifference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[1, 2, 9]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2" name="執行組合運算"/>
          <p:cNvSpPr txBox="1"/>
          <p:nvPr/>
        </p:nvSpPr>
        <p:spPr>
          <a:xfrm>
            <a:off x="705193" y="1051289"/>
            <a:ext cx="199021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執行組合運算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7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8" name="型別簡要表示法-Dictionary&lt;Key, Value&gt;, [Key: Value]"/>
          <p:cNvSpPr txBox="1"/>
          <p:nvPr/>
        </p:nvSpPr>
        <p:spPr>
          <a:xfrm>
            <a:off x="658421" y="1063694"/>
            <a:ext cx="5492173" cy="37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型別簡要表示法-Dictionary&lt;Key, Value&gt;,</a:t>
            </a:r>
            <a:r>
              <a:rPr sz="1800">
                <a:solidFill>
                  <a:srgbClr val="333333"/>
                </a:solidFill>
              </a:rPr>
              <a:t> </a:t>
            </a:r>
            <a:r>
              <a:t>[Key: Value]</a:t>
            </a:r>
          </a:p>
        </p:txBody>
      </p:sp>
      <p:sp>
        <p:nvSpPr>
          <p:cNvPr id="789" name="建立空詞典"/>
          <p:cNvSpPr txBox="1"/>
          <p:nvPr/>
        </p:nvSpPr>
        <p:spPr>
          <a:xfrm>
            <a:off x="658421" y="1624963"/>
            <a:ext cx="19543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建立空詞典</a:t>
            </a:r>
          </a:p>
        </p:txBody>
      </p:sp>
      <p:sp>
        <p:nvSpPr>
          <p:cNvPr id="790" name="var namesOfIntegers = [Int: String]()…"/>
          <p:cNvSpPr txBox="1"/>
          <p:nvPr/>
        </p:nvSpPr>
        <p:spPr>
          <a:xfrm>
            <a:off x="623725" y="2003281"/>
            <a:ext cx="434613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namesOfIntegers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namesOfIntegers is an empty [Int: String] dictionary</a:t>
            </a:r>
          </a:p>
        </p:txBody>
      </p:sp>
      <p:sp>
        <p:nvSpPr>
          <p:cNvPr id="791" name="namesOfIntegers[16] = &quot;sixteen&quot;…"/>
          <p:cNvSpPr txBox="1"/>
          <p:nvPr/>
        </p:nvSpPr>
        <p:spPr>
          <a:xfrm>
            <a:off x="623725" y="2491728"/>
            <a:ext cx="565360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namesOfIntegers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16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C41A16"/>
                </a:solidFill>
              </a:rPr>
              <a:t>"sixteen"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namesOfIntegers now contains 1 key-value pair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namesOfIntegers</a:t>
            </a:r>
            <a:r>
              <a:rPr>
                <a:solidFill>
                  <a:srgbClr val="333333"/>
                </a:solidFill>
              </a:rPr>
              <a:t> = [:]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namesOfIntegers is once again an empty dictionary of type [Int: String]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7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7" name="用詞典簡易表示法"/>
          <p:cNvSpPr txBox="1"/>
          <p:nvPr/>
        </p:nvSpPr>
        <p:spPr>
          <a:xfrm>
            <a:off x="658421" y="1063694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用詞典簡易表示法</a:t>
            </a:r>
          </a:p>
        </p:txBody>
      </p:sp>
      <p:sp>
        <p:nvSpPr>
          <p:cNvPr id="798" name="var airports: [String: String] = [&quot;YYZ&quot;: &quot;Toronto Pearson&quot;, &quot;DUB&quot;: &quot;Dublin&quot;]"/>
          <p:cNvSpPr txBox="1"/>
          <p:nvPr/>
        </p:nvSpPr>
        <p:spPr>
          <a:xfrm>
            <a:off x="554911" y="1632787"/>
            <a:ext cx="579123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] = [</a:t>
            </a:r>
            <a:r>
              <a:t>"YYZ"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"Toronto Pearson"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"Dublin"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99" name="print(&quot;The airports dictionary contains \(airports.count) items.&quot;)…"/>
          <p:cNvSpPr txBox="1"/>
          <p:nvPr/>
        </p:nvSpPr>
        <p:spPr>
          <a:xfrm>
            <a:off x="577704" y="2805103"/>
            <a:ext cx="51719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airports dictionary contains 2 items."</a:t>
            </a:r>
          </a:p>
        </p:txBody>
      </p:sp>
      <p:sp>
        <p:nvSpPr>
          <p:cNvPr id="800" name="var airports = [&quot;YYZ&quot;: &quot;Toronto Pearson&quot;, &quot;DUB&quot;: &quot;Dublin&quot;]"/>
          <p:cNvSpPr txBox="1"/>
          <p:nvPr/>
        </p:nvSpPr>
        <p:spPr>
          <a:xfrm>
            <a:off x="554911" y="1894712"/>
            <a:ext cx="45525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"YYZ"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"Toronto Pearson"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"Dublin"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01" name="存取和修改詞典物件"/>
          <p:cNvSpPr txBox="1"/>
          <p:nvPr/>
        </p:nvSpPr>
        <p:spPr>
          <a:xfrm>
            <a:off x="658421" y="2335903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02" name="if airports.isEmpty {…"/>
          <p:cNvSpPr txBox="1"/>
          <p:nvPr/>
        </p:nvSpPr>
        <p:spPr>
          <a:xfrm>
            <a:off x="577704" y="3382561"/>
            <a:ext cx="407087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is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is not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airports dictionary is not empty."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airports[&quot;LHR&quot;] = &quot;London&quot;…"/>
          <p:cNvSpPr txBox="1"/>
          <p:nvPr/>
        </p:nvSpPr>
        <p:spPr>
          <a:xfrm>
            <a:off x="498191" y="1574989"/>
            <a:ext cx="379561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"LHR"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C41A16"/>
                </a:solidFill>
              </a:rPr>
              <a:t>"London"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airports dictionary now contains 3 items</a:t>
            </a:r>
          </a:p>
        </p:txBody>
      </p:sp>
      <p:sp>
        <p:nvSpPr>
          <p:cNvPr id="809" name="存取和修改詞典物件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10" name="airports[&quot;LHR&quot;] = &quot;London Heathrow&quot;…"/>
          <p:cNvSpPr txBox="1"/>
          <p:nvPr/>
        </p:nvSpPr>
        <p:spPr>
          <a:xfrm>
            <a:off x="484159" y="2066781"/>
            <a:ext cx="46902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t>"LHR"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"London Heathrow"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value for "LHR" has been changed to "London Heathrow"</a:t>
            </a:r>
          </a:p>
        </p:txBody>
      </p:sp>
      <p:sp>
        <p:nvSpPr>
          <p:cNvPr id="811" name="if let oldValue = airports.updateValue(&quot;Dublin Airport&quot;, forKey: &quot;DUB&quot;) {…"/>
          <p:cNvSpPr txBox="1"/>
          <p:nvPr/>
        </p:nvSpPr>
        <p:spPr>
          <a:xfrm>
            <a:off x="498191" y="2614700"/>
            <a:ext cx="565360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updateValue</a:t>
            </a:r>
            <a:r>
              <a:rPr>
                <a:solidFill>
                  <a:srgbClr val="333333"/>
                </a:solidFill>
              </a:rPr>
              <a:t>(</a:t>
            </a:r>
            <a:r>
              <a:t>"Dublin Airport"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forKey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old value for DUB was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old value for DUB was Dublin."</a:t>
            </a:r>
          </a:p>
        </p:txBody>
      </p:sp>
      <p:sp>
        <p:nvSpPr>
          <p:cNvPr id="812" name="if let airportName = airports[&quot;DUB&quot;] {…"/>
          <p:cNvSpPr txBox="1"/>
          <p:nvPr/>
        </p:nvSpPr>
        <p:spPr>
          <a:xfrm>
            <a:off x="498191" y="3524817"/>
            <a:ext cx="475902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"DUB"</a:t>
            </a:r>
            <a:r>
              <a:rPr>
                <a:solidFill>
                  <a:srgbClr val="333333"/>
                </a:solidFill>
              </a:rPr>
              <a:t>]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name of the airport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"That airport is not in the airports dictionary."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name of the airport is Dublin Airport."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8" name="airports[&quot;APL&quot;] = &quot;Apple International&quot;…"/>
          <p:cNvSpPr txBox="1"/>
          <p:nvPr/>
        </p:nvSpPr>
        <p:spPr>
          <a:xfrm>
            <a:off x="498191" y="1574989"/>
            <a:ext cx="544716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t>"APL"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"Apple International"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"Apple International" is not the real airport for APL, so delete it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"APL"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APL has now been removed from the dictionary</a:t>
            </a:r>
          </a:p>
        </p:txBody>
      </p:sp>
      <p:sp>
        <p:nvSpPr>
          <p:cNvPr id="819" name="存取和修改詞典物件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20" name="if let removedValue = airports.removeValue(forKey: &quot;DUB&quot;) {…"/>
          <p:cNvSpPr txBox="1"/>
          <p:nvPr/>
        </p:nvSpPr>
        <p:spPr>
          <a:xfrm>
            <a:off x="498191" y="2510710"/>
            <a:ext cx="544716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removedValue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removeValue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forKey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"DUB"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removed airport's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removedValue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does not contain a value for DUB."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removed airport's name is Dublin Airport."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6" name="for (airportCode, airportName) in airports {…"/>
          <p:cNvSpPr txBox="1"/>
          <p:nvPr/>
        </p:nvSpPr>
        <p:spPr>
          <a:xfrm>
            <a:off x="498191" y="1574989"/>
            <a:ext cx="365798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, 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YYZ: Toronto Pearson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LHR: London Heathrow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7" name="讀遍詞典全部元素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讀遍詞典全部元素</a:t>
            </a:r>
          </a:p>
        </p:txBody>
      </p:sp>
      <p:sp>
        <p:nvSpPr>
          <p:cNvPr id="828" name="for airportCode in airports.keys {…"/>
          <p:cNvSpPr txBox="1"/>
          <p:nvPr/>
        </p:nvSpPr>
        <p:spPr>
          <a:xfrm>
            <a:off x="512223" y="2669737"/>
            <a:ext cx="3451546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keys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"Airport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 code: YYZ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 code: LHR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values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"Airport name: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 name: Toronto Pearson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 name: London Heathrow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4" name="let airportCodes = [String](airports.keys)…"/>
          <p:cNvSpPr txBox="1"/>
          <p:nvPr/>
        </p:nvSpPr>
        <p:spPr>
          <a:xfrm>
            <a:off x="498191" y="1574989"/>
            <a:ext cx="448376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airportCodes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keys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airportCodes is ["YYZ", "LHR"]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values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airportNames is ["Toronto Pearson", "London Heathrow"]</a:t>
            </a:r>
          </a:p>
        </p:txBody>
      </p:sp>
      <p:sp>
        <p:nvSpPr>
          <p:cNvPr id="835" name="讀遍詞典全部元素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讀遍詞典全部元素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6724" y="1649088"/>
            <a:ext cx="271746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型別簡要表示法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建立有default value的陣列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陣列可相加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使用陣列表示法建立陣列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讀取陣列內全部元素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2964199" y="1649088"/>
            <a:ext cx="271746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使用陣列表示法建立組合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讀遍組合內全部元素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執行組合運算</a:t>
            </a:r>
          </a:p>
        </p:txBody>
      </p:sp>
      <p:sp>
        <p:nvSpPr>
          <p:cNvPr id="678" name="內容版面配置區 5"/>
          <p:cNvSpPr txBox="1"/>
          <p:nvPr/>
        </p:nvSpPr>
        <p:spPr>
          <a:xfrm>
            <a:off x="5858916" y="1611670"/>
            <a:ext cx="271746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詞典物件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型別簡要表示法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建立空詞典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使用詞典簡易表示法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存取和修改詞典物件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讀遍詞典全部元素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68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型別簡要表示法-[Element]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型別簡要表示法-[Element]</a:t>
            </a:r>
          </a:p>
        </p:txBody>
      </p:sp>
      <p:sp>
        <p:nvSpPr>
          <p:cNvPr id="687" name="建立空陣列"/>
          <p:cNvSpPr txBox="1"/>
          <p:nvPr/>
        </p:nvSpPr>
        <p:spPr>
          <a:xfrm>
            <a:off x="658421" y="160625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建立空陣列</a:t>
            </a:r>
          </a:p>
        </p:txBody>
      </p:sp>
      <p:sp>
        <p:nvSpPr>
          <p:cNvPr id="688" name="var someInts = [Int]()…"/>
          <p:cNvSpPr txBox="1"/>
          <p:nvPr/>
        </p:nvSpPr>
        <p:spPr>
          <a:xfrm>
            <a:off x="525503" y="1960292"/>
            <a:ext cx="503427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"someInts is of type [Int]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"someInts is of type [Int] with 0 items."</a:t>
            </a:r>
          </a:p>
        </p:txBody>
      </p:sp>
      <p:sp>
        <p:nvSpPr>
          <p:cNvPr id="689" name="someInts.append(3)…"/>
          <p:cNvSpPr txBox="1"/>
          <p:nvPr/>
        </p:nvSpPr>
        <p:spPr>
          <a:xfrm>
            <a:off x="534858" y="2565662"/>
            <a:ext cx="4827834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someInts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someInts now contains 1 value of type 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someInts</a:t>
            </a:r>
            <a:r>
              <a:rPr>
                <a:solidFill>
                  <a:srgbClr val="333333"/>
                </a:solidFill>
              </a:rPr>
              <a:t> = []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someInts is now an empty array, but is still of type [Int]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69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5" name="建立有default value的陣列"/>
          <p:cNvSpPr txBox="1"/>
          <p:nvPr/>
        </p:nvSpPr>
        <p:spPr>
          <a:xfrm>
            <a:off x="658421" y="102293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建立有default value的陣列</a:t>
            </a:r>
          </a:p>
        </p:txBody>
      </p:sp>
      <p:sp>
        <p:nvSpPr>
          <p:cNvPr id="696" name="var threeDoubles = Array(repeating: 0.0, count: 3)…"/>
          <p:cNvSpPr txBox="1"/>
          <p:nvPr/>
        </p:nvSpPr>
        <p:spPr>
          <a:xfrm>
            <a:off x="553567" y="1539340"/>
            <a:ext cx="48966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threeDoubles is of type [Double], and equals [0.0, 0.0, 0.0]</a:t>
            </a:r>
          </a:p>
        </p:txBody>
      </p:sp>
      <p:sp>
        <p:nvSpPr>
          <p:cNvPr id="697" name="陣列可相加"/>
          <p:cNvSpPr txBox="1"/>
          <p:nvPr/>
        </p:nvSpPr>
        <p:spPr>
          <a:xfrm>
            <a:off x="658421" y="2192244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陣列可相加</a:t>
            </a:r>
          </a:p>
        </p:txBody>
      </p:sp>
      <p:sp>
        <p:nvSpPr>
          <p:cNvPr id="698" name="var anotherThreeDoubles = Array(repeating: 2.5, count: 3)…"/>
          <p:cNvSpPr txBox="1"/>
          <p:nvPr/>
        </p:nvSpPr>
        <p:spPr>
          <a:xfrm>
            <a:off x="553567" y="2643168"/>
            <a:ext cx="6135308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anotherThreeDoubles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anotherThreeDoubles is of type [Double], and equals [2.5, 2.5, 2.5]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sixDoubles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threeDoubles</a:t>
            </a:r>
            <a:r>
              <a:rPr>
                <a:solidFill>
                  <a:srgbClr val="333333"/>
                </a:solidFill>
              </a:rPr>
              <a:t> + </a:t>
            </a:r>
            <a:r>
              <a:t>anotherThreeDoubles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sixDoubles is inferred as [Double], and equals [0.0, 0.0, 0.0, 2.5, 2.5, 2.5]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使用陣列表示法建立陣列"/>
          <p:cNvSpPr txBox="1"/>
          <p:nvPr/>
        </p:nvSpPr>
        <p:spPr>
          <a:xfrm>
            <a:off x="658421" y="102293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使用陣列表示法建立陣列</a:t>
            </a:r>
          </a:p>
        </p:txBody>
      </p:sp>
      <p:sp>
        <p:nvSpPr>
          <p:cNvPr id="705" name="var shoppingList: [String] = [&quot;Eggs&quot;, &quot;Milk&quot;]…"/>
          <p:cNvSpPr txBox="1"/>
          <p:nvPr/>
        </p:nvSpPr>
        <p:spPr>
          <a:xfrm>
            <a:off x="553567" y="1539340"/>
            <a:ext cx="462139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"Milk"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has been initialized with two initial items</a:t>
            </a:r>
          </a:p>
        </p:txBody>
      </p:sp>
      <p:sp>
        <p:nvSpPr>
          <p:cNvPr id="706" name="存取和修改陣列"/>
          <p:cNvSpPr txBox="1"/>
          <p:nvPr/>
        </p:nvSpPr>
        <p:spPr>
          <a:xfrm>
            <a:off x="663098" y="2599164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07" name="print(&quot;The shopping list contains \(shoppingList.count) items.&quot;)…"/>
          <p:cNvSpPr txBox="1"/>
          <p:nvPr/>
        </p:nvSpPr>
        <p:spPr>
          <a:xfrm>
            <a:off x="558244" y="3050088"/>
            <a:ext cx="503427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shopping list contains 2 items."</a:t>
            </a:r>
          </a:p>
        </p:txBody>
      </p:sp>
      <p:sp>
        <p:nvSpPr>
          <p:cNvPr id="708" name="var shoppingList = [&quot;Eggs&quot;, &quot;Milk&quot;]"/>
          <p:cNvSpPr txBox="1"/>
          <p:nvPr/>
        </p:nvSpPr>
        <p:spPr>
          <a:xfrm>
            <a:off x="558244" y="2093846"/>
            <a:ext cx="296984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"Milk"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09" name="if shoppingList.isEmpty {…"/>
          <p:cNvSpPr txBox="1"/>
          <p:nvPr/>
        </p:nvSpPr>
        <p:spPr>
          <a:xfrm>
            <a:off x="576953" y="3620887"/>
            <a:ext cx="365798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is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is not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shopping list is not empty."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存取和修改陣列"/>
          <p:cNvSpPr txBox="1"/>
          <p:nvPr/>
        </p:nvSpPr>
        <p:spPr>
          <a:xfrm>
            <a:off x="663098" y="1121156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16" name="shoppingList.append(&quot;Flour&quot;)…"/>
          <p:cNvSpPr txBox="1"/>
          <p:nvPr/>
        </p:nvSpPr>
        <p:spPr>
          <a:xfrm>
            <a:off x="558244" y="1572081"/>
            <a:ext cx="524072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"Flour"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3 items, and someone is making pancakes</a:t>
            </a:r>
          </a:p>
        </p:txBody>
      </p:sp>
      <p:sp>
        <p:nvSpPr>
          <p:cNvPr id="717" name="shoppingList += [&quot;Baking Powder&quot;]…"/>
          <p:cNvSpPr txBox="1"/>
          <p:nvPr/>
        </p:nvSpPr>
        <p:spPr>
          <a:xfrm>
            <a:off x="576953" y="2142879"/>
            <a:ext cx="448376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 += [</a:t>
            </a:r>
            <a:r>
              <a:rPr>
                <a:solidFill>
                  <a:srgbClr val="C41A16"/>
                </a:solidFill>
              </a:rPr>
              <a:t>"Baking Powder"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4 items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shoppingList</a:t>
            </a:r>
            <a:r>
              <a:rPr>
                <a:solidFill>
                  <a:srgbClr val="333333"/>
                </a:solidFill>
              </a:rPr>
              <a:t> += [</a:t>
            </a:r>
            <a:r>
              <a:t>"Chocolate Spread"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"Cheese"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"Butter"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7 items</a:t>
            </a:r>
          </a:p>
        </p:txBody>
      </p:sp>
      <p:sp>
        <p:nvSpPr>
          <p:cNvPr id="718" name="var firstItem = shoppingList[0]…"/>
          <p:cNvSpPr txBox="1"/>
          <p:nvPr/>
        </p:nvSpPr>
        <p:spPr>
          <a:xfrm>
            <a:off x="576953" y="2970751"/>
            <a:ext cx="276340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firstItem is equal to "Eggs"</a:t>
            </a:r>
          </a:p>
        </p:txBody>
      </p:sp>
      <p:sp>
        <p:nvSpPr>
          <p:cNvPr id="719" name="shoppingList[0] = &quot;Six eggs&quot;…"/>
          <p:cNvSpPr txBox="1"/>
          <p:nvPr/>
        </p:nvSpPr>
        <p:spPr>
          <a:xfrm>
            <a:off x="576953" y="3532902"/>
            <a:ext cx="572242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C41A16"/>
                </a:solidFill>
              </a:rPr>
              <a:t>"Six eggs"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first item in the list is now equal to "Six eggs" rather than "Eggs"</a:t>
            </a:r>
          </a:p>
        </p:txBody>
      </p:sp>
      <p:sp>
        <p:nvSpPr>
          <p:cNvPr id="720" name="shoppingList[4...6] = [&quot;Bananas&quot;, &quot;Apples&quot;]…"/>
          <p:cNvSpPr txBox="1"/>
          <p:nvPr/>
        </p:nvSpPr>
        <p:spPr>
          <a:xfrm>
            <a:off x="576953" y="4159652"/>
            <a:ext cx="358917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"Bananas"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"Apples"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6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2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6" name="存取和修改陣列"/>
          <p:cNvSpPr txBox="1"/>
          <p:nvPr/>
        </p:nvSpPr>
        <p:spPr>
          <a:xfrm>
            <a:off x="663098" y="1121156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27" name="shoppingList.insert(&quot;Maple Syrup&quot;, at: 0)…"/>
          <p:cNvSpPr txBox="1"/>
          <p:nvPr/>
        </p:nvSpPr>
        <p:spPr>
          <a:xfrm>
            <a:off x="558244" y="1572081"/>
            <a:ext cx="400206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"Maple Syrup"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7 items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"Maple Syrup" is now the first item in the list</a:t>
            </a:r>
          </a:p>
        </p:txBody>
      </p:sp>
      <p:sp>
        <p:nvSpPr>
          <p:cNvPr id="728" name="let mapleSyrup = shoppingList.remove(at: 0)…"/>
          <p:cNvSpPr txBox="1"/>
          <p:nvPr/>
        </p:nvSpPr>
        <p:spPr>
          <a:xfrm>
            <a:off x="558244" y="2376566"/>
            <a:ext cx="572242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mapleSyrup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item that was at index 0 has just been removed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6 items, and no Maple Syrup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mapleSyrup constant is now equal to the removed "Maple Syrup" string</a:t>
            </a:r>
          </a:p>
        </p:txBody>
      </p:sp>
      <p:sp>
        <p:nvSpPr>
          <p:cNvPr id="729" name="firstItem = shoppingList[0]…"/>
          <p:cNvSpPr txBox="1"/>
          <p:nvPr/>
        </p:nvSpPr>
        <p:spPr>
          <a:xfrm>
            <a:off x="558244" y="3195083"/>
            <a:ext cx="324510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firstItem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firstItem is now equal to "Six eggs"</a:t>
            </a:r>
          </a:p>
        </p:txBody>
      </p:sp>
      <p:sp>
        <p:nvSpPr>
          <p:cNvPr id="730" name="let apples = shoppingList.removeLast()…"/>
          <p:cNvSpPr txBox="1"/>
          <p:nvPr/>
        </p:nvSpPr>
        <p:spPr>
          <a:xfrm>
            <a:off x="558244" y="3754266"/>
            <a:ext cx="510309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removeLast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last item in the array has just been removed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shoppingList now contains 5 items, and no apples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apples constant is now equal to the removed "Apples"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讀取陣列內全部元素"/>
          <p:cNvSpPr txBox="1"/>
          <p:nvPr/>
        </p:nvSpPr>
        <p:spPr>
          <a:xfrm>
            <a:off x="663098" y="1121156"/>
            <a:ext cx="20453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讀取陣列內全部元素</a:t>
            </a:r>
          </a:p>
        </p:txBody>
      </p:sp>
      <p:sp>
        <p:nvSpPr>
          <p:cNvPr id="737" name="for item in shoppingList {…"/>
          <p:cNvSpPr txBox="1"/>
          <p:nvPr/>
        </p:nvSpPr>
        <p:spPr>
          <a:xfrm>
            <a:off x="558244" y="1572081"/>
            <a:ext cx="2419330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Six eggs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Milk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Flour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Baking Powder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Bananas</a:t>
            </a:r>
          </a:p>
        </p:txBody>
      </p:sp>
      <p:sp>
        <p:nvSpPr>
          <p:cNvPr id="738" name="for (index, value) in shoppingList.enumerated() {…"/>
          <p:cNvSpPr txBox="1"/>
          <p:nvPr/>
        </p:nvSpPr>
        <p:spPr>
          <a:xfrm>
            <a:off x="558244" y="3154605"/>
            <a:ext cx="4002061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value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enumerated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"Item </a:t>
            </a:r>
            <a: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  <a:r>
              <a:rPr>
                <a:solidFill>
                  <a:srgbClr val="C41A16"/>
                </a:solidFill>
              </a:rPr>
              <a:t>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Item 1: Six eggs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Item 2: Milk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Item 3: Flour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Item 4: Baking Powder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Item 5: Bananas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4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4" name="var letters = Set&lt;Character&gt;()…"/>
          <p:cNvSpPr txBox="1"/>
          <p:nvPr/>
        </p:nvSpPr>
        <p:spPr>
          <a:xfrm>
            <a:off x="539535" y="2565273"/>
            <a:ext cx="551597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letters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&gt;()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"letters is of type Set&lt;Character&gt;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letters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"letters is of type Set&lt;Character&gt; with 0 items."</a:t>
            </a:r>
          </a:p>
        </p:txBody>
      </p:sp>
      <p:sp>
        <p:nvSpPr>
          <p:cNvPr id="745" name="型別表示法-Set&lt;Element&gt;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型別表示法-Set&lt;Element&gt;</a:t>
            </a:r>
          </a:p>
        </p:txBody>
      </p:sp>
      <p:sp>
        <p:nvSpPr>
          <p:cNvPr id="746" name="建立空組合"/>
          <p:cNvSpPr txBox="1"/>
          <p:nvPr/>
        </p:nvSpPr>
        <p:spPr>
          <a:xfrm>
            <a:off x="649067" y="2088009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建立空組合</a:t>
            </a:r>
          </a:p>
        </p:txBody>
      </p:sp>
      <p:sp>
        <p:nvSpPr>
          <p:cNvPr id="747" name="letters.insert(&quot;a&quot;)…"/>
          <p:cNvSpPr txBox="1"/>
          <p:nvPr/>
        </p:nvSpPr>
        <p:spPr>
          <a:xfrm>
            <a:off x="525503" y="3421597"/>
            <a:ext cx="517190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letters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letters now contains 1 value of type Character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letters</a:t>
            </a:r>
            <a:r>
              <a:rPr>
                <a:solidFill>
                  <a:srgbClr val="333333"/>
                </a:solidFill>
              </a:rPr>
              <a:t> = []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letters is now an empty set, but is still of type Set&lt;Character&gt;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