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0" name="Shape 6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第四堂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流程控制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4.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4.if</a:t>
            </a:r>
          </a:p>
        </p:txBody>
      </p:sp>
      <p:sp>
        <p:nvSpPr>
          <p:cNvPr id="73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6" name="temperatureInFahrenheit = 90…"/>
          <p:cNvSpPr txBox="1"/>
          <p:nvPr/>
        </p:nvSpPr>
        <p:spPr>
          <a:xfrm>
            <a:off x="497440" y="1090134"/>
            <a:ext cx="4896648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temperatureInFahrenheit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90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rPr>
                <a:solidFill>
                  <a:srgbClr val="1C00CF"/>
                </a:solidFill>
              </a:rPr>
              <a:t>32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very cold. Consider wearing a scarf."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&gt;= </a:t>
            </a:r>
            <a:r>
              <a:rPr>
                <a:solidFill>
                  <a:srgbClr val="1C00CF"/>
                </a:solidFill>
              </a:rPr>
              <a:t>86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really warm. Don't forget to wear sunscreen."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not that cold. Wear a t-shirt."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"It's really warm. Don't forget to wear sunscreen."</a:t>
            </a:r>
          </a:p>
        </p:txBody>
      </p:sp>
      <p:sp>
        <p:nvSpPr>
          <p:cNvPr id="737" name="temperatureInFahrenheit = 72…"/>
          <p:cNvSpPr txBox="1"/>
          <p:nvPr/>
        </p:nvSpPr>
        <p:spPr>
          <a:xfrm>
            <a:off x="497440" y="2979793"/>
            <a:ext cx="4896648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temperatureInFahrenheit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72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rPr>
                <a:solidFill>
                  <a:srgbClr val="1C00CF"/>
                </a:solidFill>
              </a:rPr>
              <a:t>32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very cold. Consider wearing a scarf."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&gt;= </a:t>
            </a:r>
            <a:r>
              <a:rPr>
                <a:solidFill>
                  <a:srgbClr val="1C00CF"/>
                </a:solidFill>
              </a:rPr>
              <a:t>86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really warm. Don't forget to wear sunscreen."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40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3" name="let someCharacter: Character = &quot;z&quot;…"/>
          <p:cNvSpPr txBox="1"/>
          <p:nvPr/>
        </p:nvSpPr>
        <p:spPr>
          <a:xfrm>
            <a:off x="497440" y="1090134"/>
            <a:ext cx="3726804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someCharacter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Character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"z"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first letter of the alphabet"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"z"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last letter of the alphabet"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 other character"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last letter of the alphabet"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4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9" name="let anotherCharacter: Character = &quot;a&quot;…"/>
          <p:cNvSpPr txBox="1"/>
          <p:nvPr/>
        </p:nvSpPr>
        <p:spPr>
          <a:xfrm>
            <a:off x="572276" y="1604630"/>
            <a:ext cx="3933247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anotherCharacter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Character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: </a:t>
            </a:r>
            <a:r>
              <a:t>// Invalid, the case has an empty body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letter 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"Not the letter 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This will report a compile-time error.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50" name="無貫穿"/>
          <p:cNvSpPr txBox="1"/>
          <p:nvPr/>
        </p:nvSpPr>
        <p:spPr>
          <a:xfrm>
            <a:off x="689207" y="1062070"/>
            <a:ext cx="6756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50000"/>
              </a:lnSpc>
              <a:defRPr b="0" sz="1500"/>
            </a:pPr>
            <a:r>
              <a:t>無貫穿</a:t>
            </a:r>
          </a:p>
        </p:txBody>
      </p:sp>
      <p:sp>
        <p:nvSpPr>
          <p:cNvPr id="751" name="let anotherCharacter: Character = &quot;a&quot;…"/>
          <p:cNvSpPr txBox="1"/>
          <p:nvPr/>
        </p:nvSpPr>
        <p:spPr>
          <a:xfrm>
            <a:off x="4968880" y="1579262"/>
            <a:ext cx="3176288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anotherCharacter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Character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letter 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"Not the letter A"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letter A"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5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6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7" name="let approximateCount = 62…"/>
          <p:cNvSpPr txBox="1"/>
          <p:nvPr/>
        </p:nvSpPr>
        <p:spPr>
          <a:xfrm>
            <a:off x="586308" y="1489995"/>
            <a:ext cx="4346133" cy="335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approximateCount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62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countedThings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"moons orbiting Saturn"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approximateCount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"no"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 few"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rPr>
                <a:solidFill>
                  <a:srgbClr val="1C00CF"/>
                </a:solidFill>
              </a:rPr>
              <a:t>12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"several"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12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"dozens of"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100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rPr>
                <a:solidFill>
                  <a:srgbClr val="1C00CF"/>
                </a:solidFill>
              </a:rPr>
              <a:t>1000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"hundreds of"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"many"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"There are </a:t>
            </a:r>
            <a:r>
              <a:rPr>
                <a:solidFill>
                  <a:srgbClr val="333333"/>
                </a:solidFill>
              </a:rPr>
              <a:t>\(</a:t>
            </a:r>
            <a:r>
              <a:t>naturalCount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 </a:t>
            </a:r>
            <a:r>
              <a:rPr>
                <a:solidFill>
                  <a:srgbClr val="333333"/>
                </a:solidFill>
              </a:rPr>
              <a:t>\(</a:t>
            </a:r>
            <a:r>
              <a:t>countedThings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"There are dozens of moons orbiting Saturn."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58" name="區間符合"/>
          <p:cNvSpPr txBox="1"/>
          <p:nvPr/>
        </p:nvSpPr>
        <p:spPr>
          <a:xfrm>
            <a:off x="689207" y="1062070"/>
            <a:ext cx="86614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50000"/>
              </a:lnSpc>
              <a:defRPr b="0" sz="1500"/>
            </a:pPr>
            <a:r>
              <a:t>區間符合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6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6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64" name="let somePoint = (1, 1)…"/>
          <p:cNvSpPr txBox="1"/>
          <p:nvPr/>
        </p:nvSpPr>
        <p:spPr>
          <a:xfrm>
            <a:off x="586308" y="1489995"/>
            <a:ext cx="3864432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somePoint</a:t>
            </a:r>
            <a:r>
              <a:rPr>
                <a:solidFill>
                  <a:srgbClr val="333333"/>
                </a:solidFill>
              </a:rPr>
              <a:t> = (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at the origin"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t>_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on the x-axis"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_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on the y-axis"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1C00CF"/>
                </a:solidFill>
              </a:rPr>
              <a:t>-2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-2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inside the box"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somePoint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outside of the box"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"(1, 1) is inside the box"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65" name="Tuples"/>
          <p:cNvSpPr txBox="1"/>
          <p:nvPr/>
        </p:nvSpPr>
        <p:spPr>
          <a:xfrm>
            <a:off x="689207" y="1062070"/>
            <a:ext cx="66894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50000"/>
              </a:lnSpc>
              <a:defRPr b="0" sz="1500"/>
            </a:pPr>
            <a:r>
              <a:t>Tuples</a:t>
            </a:r>
          </a:p>
        </p:txBody>
      </p:sp>
      <p:pic>
        <p:nvPicPr>
          <p:cNvPr id="766" name="螢幕快照 2019-02-02 下午2.55.52.png" descr="螢幕快照 2019-02-02 下午2.55.5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3572" y="1489995"/>
            <a:ext cx="2722329" cy="2529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6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72" name="let anotherPoint = (2, 0)…"/>
          <p:cNvSpPr txBox="1"/>
          <p:nvPr/>
        </p:nvSpPr>
        <p:spPr>
          <a:xfrm>
            <a:off x="586308" y="1451895"/>
            <a:ext cx="4070875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anotherPoint</a:t>
            </a:r>
            <a:r>
              <a:rPr>
                <a:solidFill>
                  <a:srgbClr val="333333"/>
                </a:solidFill>
              </a:rPr>
              <a:t> = (</a:t>
            </a:r>
            <a:r>
              <a:rPr>
                <a:solidFill>
                  <a:srgbClr val="1C00CF"/>
                </a:solidFill>
              </a:rPr>
              <a:t>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anotherPoint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"on the x-axis with an x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"on the y-axis with a y value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"somewhere else at 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"on the x-axis with an x value of 2"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73" name="Value bindings"/>
          <p:cNvSpPr txBox="1"/>
          <p:nvPr/>
        </p:nvSpPr>
        <p:spPr>
          <a:xfrm>
            <a:off x="689207" y="1062070"/>
            <a:ext cx="1339879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>
              <a:lnSpc>
                <a:spcPct val="50000"/>
              </a:lnSpc>
              <a:defRPr b="0" sz="1500"/>
            </a:pPr>
            <a:r>
              <a:t>Value bindings</a:t>
            </a:r>
          </a:p>
        </p:txBody>
      </p:sp>
      <p:pic>
        <p:nvPicPr>
          <p:cNvPr id="774" name="螢幕快照 2019-02-02 下午2.56.48.png" descr="螢幕快照 2019-02-02 下午2.56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1235" y="1342368"/>
            <a:ext cx="2616169" cy="2458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7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7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0" name="let yetAnotherPoint = (1, -1)…"/>
          <p:cNvSpPr txBox="1"/>
          <p:nvPr/>
        </p:nvSpPr>
        <p:spPr>
          <a:xfrm>
            <a:off x="586308" y="1451895"/>
            <a:ext cx="4346133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yetAnotherPoint</a:t>
            </a:r>
            <a:r>
              <a:rPr>
                <a:solidFill>
                  <a:srgbClr val="333333"/>
                </a:solidFill>
              </a:rPr>
              <a:t> = (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-1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yetAnotherPoint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 </a:t>
            </a:r>
            <a: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==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 is on the line x == y"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 </a:t>
            </a:r>
            <a:r>
              <a:t>where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 == -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 is on the line x == -y"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t>let</a:t>
            </a:r>
            <a:r>
              <a:rPr>
                <a:solidFill>
                  <a:srgbClr val="333333"/>
                </a:solidFill>
              </a:rPr>
              <a:t> 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"(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x</a:t>
            </a:r>
            <a:r>
              <a:rPr>
                <a:solidFill>
                  <a:srgbClr val="333333"/>
                </a:solidFill>
              </a:rPr>
              <a:t>)</a:t>
            </a:r>
            <a:r>
              <a:t>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y</a:t>
            </a:r>
            <a:r>
              <a:rPr>
                <a:solidFill>
                  <a:srgbClr val="333333"/>
                </a:solidFill>
              </a:rPr>
              <a:t>)</a:t>
            </a:r>
            <a:r>
              <a:t>) is just some arbitrary point"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"(1, -1) is on the line x == -y"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81" name="Where"/>
          <p:cNvSpPr txBox="1"/>
          <p:nvPr/>
        </p:nvSpPr>
        <p:spPr>
          <a:xfrm>
            <a:off x="689207" y="1062070"/>
            <a:ext cx="665223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spcBef>
                <a:spcPts val="700"/>
              </a:spcBef>
              <a:defRPr b="0"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Where</a:t>
            </a:r>
          </a:p>
        </p:txBody>
      </p:sp>
      <p:pic>
        <p:nvPicPr>
          <p:cNvPr id="782" name="螢幕快照 2019-02-02 下午2.58.16.png" descr="螢幕快照 2019-02-02 下午2.58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1062" y="996246"/>
            <a:ext cx="2900084" cy="2780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5.sw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5.switch</a:t>
            </a:r>
          </a:p>
        </p:txBody>
      </p:sp>
      <p:sp>
        <p:nvSpPr>
          <p:cNvPr id="7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8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8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88" name="let someCharacter: Character = &quot;e&quot;…"/>
          <p:cNvSpPr txBox="1"/>
          <p:nvPr/>
        </p:nvSpPr>
        <p:spPr>
          <a:xfrm>
            <a:off x="586308" y="1451895"/>
            <a:ext cx="4690205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someCharacter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Character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switch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someCharacter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"i"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"o"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"u"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someCharacter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 is a vowel"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case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C41A16"/>
                </a:solidFill>
              </a:rPr>
              <a:t>"b"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"c"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"d"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"f"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"g"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"h"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"j"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"k"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"l"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"m"</a:t>
            </a:r>
            <a:r>
              <a:rPr>
                <a:solidFill>
                  <a:srgbClr val="333333"/>
                </a:solidFill>
              </a:rPr>
              <a:t>,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</a:t>
            </a:r>
            <a:r>
              <a:rPr>
                <a:solidFill>
                  <a:srgbClr val="C41A16"/>
                </a:solidFill>
              </a:rPr>
              <a:t>"n"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"p"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"q"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"r"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"s"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"t"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"v"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"w"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"x"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"y"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"z"</a:t>
            </a:r>
            <a:r>
              <a:t>: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someCharacter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a consonant"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default</a:t>
            </a:r>
            <a:r>
              <a:rPr>
                <a:solidFill>
                  <a:srgbClr val="333333"/>
                </a:solidFill>
              </a:rPr>
              <a:t>: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someCharacter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not a vowel or a consonant"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"e is a vowel"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89" name="Compound Cases"/>
          <p:cNvSpPr txBox="1"/>
          <p:nvPr/>
        </p:nvSpPr>
        <p:spPr>
          <a:xfrm>
            <a:off x="689207" y="1062070"/>
            <a:ext cx="162897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spcBef>
                <a:spcPts val="700"/>
              </a:spcBef>
              <a:defRPr b="0"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Compound Cases</a:t>
            </a:r>
          </a:p>
        </p:txBody>
      </p:sp>
      <p:pic>
        <p:nvPicPr>
          <p:cNvPr id="790" name="螢幕快照 2019-02-02 下午2.58.16.png" descr="螢幕快照 2019-02-02 下午2.58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1062" y="996246"/>
            <a:ext cx="2900084" cy="2780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6.改變流程控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6.改變流程控制</a:t>
            </a:r>
          </a:p>
        </p:txBody>
      </p:sp>
      <p:sp>
        <p:nvSpPr>
          <p:cNvPr id="79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9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96" name="let puzzleInput = &quot;great minds think alike&quot;…"/>
          <p:cNvSpPr txBox="1"/>
          <p:nvPr/>
        </p:nvSpPr>
        <p:spPr>
          <a:xfrm>
            <a:off x="598290" y="1477295"/>
            <a:ext cx="5309535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puzzleInput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"great minds think alike"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puzzleOutput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charactersToRemove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5C2699"/>
                </a:solidFill>
              </a:rPr>
              <a:t>Character</a:t>
            </a:r>
            <a:r>
              <a:rPr>
                <a:solidFill>
                  <a:srgbClr val="333333"/>
                </a:solidFill>
              </a:rPr>
              <a:t>] = [</a:t>
            </a:r>
            <a:r>
              <a:rPr>
                <a:solidFill>
                  <a:srgbClr val="C41A16"/>
                </a:solidFill>
              </a:rPr>
              <a:t>"a"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"e"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"i"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"o"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"u"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 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puzzleInput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charactersToRemove</a:t>
            </a:r>
            <a:r>
              <a:rPr>
                <a:solidFill>
                  <a:srgbClr val="333333"/>
                </a:solidFill>
              </a:rPr>
              <a:t>.</a:t>
            </a:r>
            <a:r>
              <a:t>contains</a:t>
            </a:r>
            <a:r>
              <a:rPr>
                <a:solidFill>
                  <a:srgbClr val="333333"/>
                </a:solidFill>
              </a:rPr>
              <a:t>(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continue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puzzleOutput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character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puzzleOutput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"grtmndsthnklk"</a:t>
            </a:r>
          </a:p>
        </p:txBody>
      </p:sp>
      <p:sp>
        <p:nvSpPr>
          <p:cNvPr id="797" name="Continue"/>
          <p:cNvSpPr txBox="1"/>
          <p:nvPr/>
        </p:nvSpPr>
        <p:spPr>
          <a:xfrm>
            <a:off x="689207" y="1062070"/>
            <a:ext cx="95820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600"/>
              </a:lnSpc>
              <a:spcBef>
                <a:spcPts val="800"/>
              </a:spcBef>
              <a:defRPr b="0" sz="1679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Continue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6.改變流程控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6.改變流程控制</a:t>
            </a:r>
          </a:p>
        </p:txBody>
      </p:sp>
      <p:sp>
        <p:nvSpPr>
          <p:cNvPr id="80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0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03" name="func greet(person: [String: String]) {…"/>
          <p:cNvSpPr txBox="1"/>
          <p:nvPr/>
        </p:nvSpPr>
        <p:spPr>
          <a:xfrm>
            <a:off x="2330119" y="1549500"/>
            <a:ext cx="4483762" cy="315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])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guard</a:t>
            </a:r>
            <a: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t>[</a:t>
            </a:r>
            <a:r>
              <a:rPr>
                <a:solidFill>
                  <a:srgbClr val="C41A16"/>
                </a:solidFill>
              </a:rPr>
              <a:t>"name"</a:t>
            </a:r>
            <a:r>
              <a:t>]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t>(</a:t>
            </a:r>
            <a:r>
              <a:rPr>
                <a:solidFill>
                  <a:srgbClr val="C41A16"/>
                </a:solidFill>
              </a:rPr>
              <a:t>"Hello </a:t>
            </a:r>
            <a: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)</a:t>
            </a:r>
            <a:r>
              <a:rPr>
                <a:solidFill>
                  <a:srgbClr val="C41A16"/>
                </a:solidFill>
              </a:rPr>
              <a:t>!"</a:t>
            </a:r>
            <a:r>
              <a:t>)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guard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[</a:t>
            </a:r>
            <a:r>
              <a:t>"location"</a:t>
            </a:r>
            <a:r>
              <a:rPr>
                <a:solidFill>
                  <a:srgbClr val="333333"/>
                </a:solidFill>
              </a:rPr>
              <a:t>] </a:t>
            </a:r>
            <a:r>
              <a:rPr>
                <a:solidFill>
                  <a:srgbClr val="AA0D91"/>
                </a:solidFill>
              </a:rPr>
              <a:t>else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hope the weather is nice near you."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 hope the weather is nice in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location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C41A16"/>
                </a:solidFill>
              </a:rPr>
              <a:t>"name"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"John"</a:t>
            </a:r>
            <a:r>
              <a:rPr>
                <a:solidFill>
                  <a:srgbClr val="333333"/>
                </a:solidFill>
              </a:rPr>
              <a:t>])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 John!"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 hope the weather is nice near you."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greet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: [</a:t>
            </a:r>
            <a:r>
              <a:t>"name"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"Jane"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"location"</a:t>
            </a:r>
            <a:r>
              <a:rPr>
                <a:solidFill>
                  <a:srgbClr val="333333"/>
                </a:solidFill>
              </a:rPr>
              <a:t>: </a:t>
            </a:r>
            <a:r>
              <a:t>"Cupertino"</a:t>
            </a:r>
            <a:r>
              <a:rPr>
                <a:solidFill>
                  <a:srgbClr val="333333"/>
                </a:solidFill>
              </a:rPr>
              <a:t>])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"Hello Jane!"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1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 hope the weather is nice in Cupertino."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04" name="Early Exit"/>
          <p:cNvSpPr txBox="1"/>
          <p:nvPr/>
        </p:nvSpPr>
        <p:spPr>
          <a:xfrm>
            <a:off x="689207" y="1062070"/>
            <a:ext cx="139135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5200"/>
              </a:lnSpc>
              <a:spcBef>
                <a:spcPts val="1200"/>
              </a:spcBef>
              <a:defRPr b="0" sz="2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Early Exit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246724" y="1649088"/>
            <a:ext cx="2717464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For-in 迴圈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while 迴圈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Repeat-While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2964199" y="1649088"/>
            <a:ext cx="2717464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if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4"/>
            </a:pPr>
            <a:r>
              <a:t>Switch</a:t>
            </a:r>
          </a:p>
          <a:p>
            <a:pPr lvl="2" marL="902368" indent="-140368">
              <a:lnSpc>
                <a:spcPct val="50000"/>
              </a:lnSpc>
              <a:buSzPct val="100000"/>
              <a:buChar char="•"/>
              <a:defRPr b="0" sz="1100"/>
            </a:pPr>
            <a:r>
              <a:t>無貫穿</a:t>
            </a:r>
          </a:p>
          <a:p>
            <a:pPr lvl="2" marL="902368" indent="-140368">
              <a:lnSpc>
                <a:spcPct val="70000"/>
              </a:lnSpc>
              <a:buSzPct val="100000"/>
              <a:buChar char="•"/>
              <a:defRPr b="0" sz="1100"/>
            </a:pPr>
            <a:r>
              <a:t>區間符合</a:t>
            </a:r>
          </a:p>
          <a:p>
            <a:pPr lvl="2" marL="902368" indent="-140368">
              <a:lnSpc>
                <a:spcPct val="70000"/>
              </a:lnSpc>
              <a:buSzPct val="100000"/>
              <a:buChar char="•"/>
              <a:defRPr b="0" sz="1100"/>
            </a:pPr>
            <a:r>
              <a:t>Tuples</a:t>
            </a:r>
          </a:p>
          <a:p>
            <a:pPr lvl="2" marL="902368" indent="-140368">
              <a:lnSpc>
                <a:spcPct val="70000"/>
              </a:lnSpc>
              <a:buSzPct val="100000"/>
              <a:buChar char="•"/>
              <a:defRPr b="0" sz="1100"/>
            </a:pPr>
            <a:r>
              <a:t>Value Bindings</a:t>
            </a:r>
          </a:p>
          <a:p>
            <a:pPr lvl="2" marL="902368" indent="-140368">
              <a:lnSpc>
                <a:spcPct val="70000"/>
              </a:lnSpc>
              <a:buSzPct val="100000"/>
              <a:buChar char="•"/>
              <a:defRPr b="0" sz="1100"/>
            </a:pPr>
            <a:r>
              <a:t>Where</a:t>
            </a:r>
          </a:p>
          <a:p>
            <a:pPr lvl="2" marL="902368" indent="-140368">
              <a:lnSpc>
                <a:spcPct val="70000"/>
              </a:lnSpc>
              <a:buSzPct val="100000"/>
              <a:buChar char="•"/>
              <a:defRPr b="0" sz="1100"/>
            </a:pPr>
            <a:r>
              <a:t>Compound Cases</a:t>
            </a:r>
          </a:p>
        </p:txBody>
      </p:sp>
      <p:sp>
        <p:nvSpPr>
          <p:cNvPr id="678" name="內容版面配置區 5"/>
          <p:cNvSpPr txBox="1"/>
          <p:nvPr/>
        </p:nvSpPr>
        <p:spPr>
          <a:xfrm>
            <a:off x="5858916" y="1611670"/>
            <a:ext cx="271746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6"/>
            </a:pPr>
            <a:r>
              <a:t>改變流程控制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continue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break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fallthrough</a:t>
            </a:r>
          </a:p>
          <a:p>
            <a:pPr lvl="2" marL="1143000" indent="-228600">
              <a:lnSpc>
                <a:spcPct val="60000"/>
              </a:lnSpc>
              <a:buClr>
                <a:schemeClr val="accent5"/>
              </a:buClr>
              <a:buSzPct val="100000"/>
              <a:buChar char="•"/>
              <a:defRPr b="0" sz="900"/>
            </a:pPr>
            <a:r>
              <a:t>Early Exit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1.For-in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1.For-in 迴圈</a:t>
            </a:r>
          </a:p>
        </p:txBody>
      </p:sp>
      <p:sp>
        <p:nvSpPr>
          <p:cNvPr id="683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6" name="let names = [&quot;Anna&quot;, &quot;Alex&quot;, &quot;Brian&quot;, &quot;Jack&quot;]…"/>
          <p:cNvSpPr txBox="1"/>
          <p:nvPr/>
        </p:nvSpPr>
        <p:spPr>
          <a:xfrm>
            <a:off x="576953" y="1101687"/>
            <a:ext cx="3726804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"Anna"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"Alex"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"Brian"</a:t>
            </a:r>
            <a:r>
              <a:rPr>
                <a:solidFill>
                  <a:srgbClr val="333333"/>
                </a:solidFill>
              </a:rPr>
              <a:t>, </a:t>
            </a:r>
            <a:r>
              <a:t>"Jack"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names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"Hello,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Hello, Anna!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Hello, Alex!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Hello, Brian!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Hello, Jack!</a:t>
            </a:r>
          </a:p>
        </p:txBody>
      </p:sp>
      <p:sp>
        <p:nvSpPr>
          <p:cNvPr id="687" name="let numberOfLegs = [&quot;spider&quot;: 8, &quot;ant&quot;: 6, &quot;cat&quot;: 4]…"/>
          <p:cNvSpPr txBox="1"/>
          <p:nvPr/>
        </p:nvSpPr>
        <p:spPr>
          <a:xfrm>
            <a:off x="586308" y="2739577"/>
            <a:ext cx="4208504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numberOfLegs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"spider"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8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"ant"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C41A16"/>
                </a:solidFill>
              </a:rPr>
              <a:t>"cat"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4</a:t>
            </a:r>
            <a:r>
              <a:rPr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(</a:t>
            </a:r>
            <a:r>
              <a:t>animalName</a:t>
            </a:r>
            <a:r>
              <a:rPr>
                <a:solidFill>
                  <a:srgbClr val="333333"/>
                </a:solidFill>
              </a:rPr>
              <a:t>, </a:t>
            </a:r>
            <a:r>
              <a:t>legCount</a:t>
            </a:r>
            <a:r>
              <a:rPr>
                <a:solidFill>
                  <a:srgbClr val="333333"/>
                </a:solidFill>
              </a:rPr>
              <a:t>)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numberOfLegs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t>animalName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s have </a:t>
            </a:r>
            <a:r>
              <a:rPr>
                <a:solidFill>
                  <a:srgbClr val="333333"/>
                </a:solidFill>
              </a:rPr>
              <a:t>\(</a:t>
            </a:r>
            <a:r>
              <a:t>legCount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rPr>
                <a:solidFill>
                  <a:srgbClr val="C41A16"/>
                </a:solidFill>
              </a:rPr>
              <a:t> legs"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ants have 6 legs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cats have 4 legs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spiders have 8 legs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1.For-in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1.For-in 迴圈</a:t>
            </a:r>
          </a:p>
        </p:txBody>
      </p:sp>
      <p:sp>
        <p:nvSpPr>
          <p:cNvPr id="69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3" name="for index in 1...5 {…"/>
          <p:cNvSpPr txBox="1"/>
          <p:nvPr/>
        </p:nvSpPr>
        <p:spPr>
          <a:xfrm>
            <a:off x="576953" y="1101687"/>
            <a:ext cx="3726804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)</a:t>
            </a:r>
            <a:r>
              <a:t> times 5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index</a:t>
            </a:r>
            <a:r>
              <a:rPr>
                <a:solidFill>
                  <a:srgbClr val="333333"/>
                </a:solidFill>
              </a:rPr>
              <a:t> * </a:t>
            </a:r>
            <a:r>
              <a:rPr>
                <a:solidFill>
                  <a:srgbClr val="1C00CF"/>
                </a:solidFill>
              </a:rPr>
              <a:t>5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1 times 5 is 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2 times 5 is 10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3 times 5 is 15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4 times 5 is 20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5 times 5 is 25</a:t>
            </a:r>
          </a:p>
        </p:txBody>
      </p:sp>
      <p:sp>
        <p:nvSpPr>
          <p:cNvPr id="694" name="let base = 3…"/>
          <p:cNvSpPr txBox="1"/>
          <p:nvPr/>
        </p:nvSpPr>
        <p:spPr>
          <a:xfrm>
            <a:off x="576953" y="2958550"/>
            <a:ext cx="4346133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base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power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answer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_</a:t>
            </a:r>
            <a:r>
              <a:rPr>
                <a:solidFill>
                  <a:srgbClr val="333333"/>
                </a:solidFill>
              </a:rPr>
              <a:t> </a:t>
            </a:r>
            <a: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...</a:t>
            </a:r>
            <a:r>
              <a:rPr>
                <a:solidFill>
                  <a:srgbClr val="3F6E74"/>
                </a:solidFill>
              </a:rPr>
              <a:t>power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answer</a:t>
            </a:r>
            <a:r>
              <a:t> *= </a:t>
            </a:r>
            <a:r>
              <a:rPr>
                <a:solidFill>
                  <a:srgbClr val="3F6E74"/>
                </a:solidFill>
              </a:rPr>
              <a:t>base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base</a:t>
            </a:r>
            <a:r>
              <a:rPr>
                <a:solidFill>
                  <a:srgbClr val="333333"/>
                </a:solidFill>
              </a:rPr>
              <a:t>)</a:t>
            </a:r>
            <a:r>
              <a:t> to the power of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power</a:t>
            </a:r>
            <a:r>
              <a:rPr>
                <a:solidFill>
                  <a:srgbClr val="333333"/>
                </a:solidFill>
              </a:rPr>
              <a:t>)</a:t>
            </a:r>
            <a:r>
              <a:t>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answer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"3 to the power of 10 is 59049"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1.For-in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1.For-in 迴圈</a:t>
            </a:r>
          </a:p>
        </p:txBody>
      </p:sp>
      <p:sp>
        <p:nvSpPr>
          <p:cNvPr id="697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8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9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0" name="let minutes = 60…"/>
          <p:cNvSpPr txBox="1"/>
          <p:nvPr/>
        </p:nvSpPr>
        <p:spPr>
          <a:xfrm>
            <a:off x="576953" y="1101687"/>
            <a:ext cx="4070876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minutes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60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tickMark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..&lt;</a:t>
            </a:r>
            <a:r>
              <a:t>minutes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render the tick mark each minute (60 times)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1" name="let minuteInterval = 5…"/>
          <p:cNvSpPr txBox="1"/>
          <p:nvPr/>
        </p:nvSpPr>
        <p:spPr>
          <a:xfrm>
            <a:off x="576953" y="2013748"/>
            <a:ext cx="565360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minuteInterval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tickMark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stride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to</a:t>
            </a:r>
            <a:r>
              <a:rPr>
                <a:solidFill>
                  <a:srgbClr val="333333"/>
                </a:solidFill>
              </a:rPr>
              <a:t>: </a:t>
            </a:r>
            <a:r>
              <a:t>minutes</a:t>
            </a:r>
            <a:r>
              <a:rPr>
                <a:solidFill>
                  <a:srgbClr val="333333"/>
                </a:solidFill>
              </a:rPr>
              <a:t>, 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</a:t>
            </a:r>
            <a:r>
              <a:t>minuteInterval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render the tick mark every 5 minutes (0, 5, 10, 15 ... 45, 50, 55)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2" name="let hours = 12…"/>
          <p:cNvSpPr txBox="1"/>
          <p:nvPr/>
        </p:nvSpPr>
        <p:spPr>
          <a:xfrm>
            <a:off x="576953" y="3089513"/>
            <a:ext cx="524072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hours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hourInterval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for</a:t>
            </a:r>
            <a:r>
              <a:rPr>
                <a:solidFill>
                  <a:srgbClr val="333333"/>
                </a:solidFill>
              </a:rPr>
              <a:t> </a:t>
            </a:r>
            <a:r>
              <a:t>tickMark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in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stride</a:t>
            </a:r>
            <a:r>
              <a:rPr>
                <a:solidFill>
                  <a:srgbClr val="333333"/>
                </a:solidFill>
              </a:rPr>
              <a:t>(</a:t>
            </a:r>
            <a:r>
              <a:t>from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3</a:t>
            </a:r>
            <a:r>
              <a:rPr>
                <a:solidFill>
                  <a:srgbClr val="333333"/>
                </a:solidFill>
              </a:rPr>
              <a:t>, </a:t>
            </a:r>
            <a:r>
              <a:t>through</a:t>
            </a:r>
            <a:r>
              <a:rPr>
                <a:solidFill>
                  <a:srgbClr val="333333"/>
                </a:solidFill>
              </a:rPr>
              <a:t>: </a:t>
            </a:r>
            <a:r>
              <a:t>hours</a:t>
            </a:r>
            <a:r>
              <a:rPr>
                <a:solidFill>
                  <a:srgbClr val="333333"/>
                </a:solidFill>
              </a:rPr>
              <a:t>, </a:t>
            </a:r>
            <a:r>
              <a:t>by</a:t>
            </a:r>
            <a:r>
              <a:rPr>
                <a:solidFill>
                  <a:srgbClr val="333333"/>
                </a:solidFill>
              </a:rPr>
              <a:t>: </a:t>
            </a:r>
            <a:r>
              <a:t>hourInterval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render the tick mark every 3 hours (3, 6, 9, 12)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2.while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2.while 迴圈</a:t>
            </a:r>
          </a:p>
        </p:txBody>
      </p:sp>
      <p:sp>
        <p:nvSpPr>
          <p:cNvPr id="70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8" name="螢幕快照 2019-02-02 下午2.44.43.png" descr="螢幕快照 2019-02-02 下午2.4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522" y="896485"/>
            <a:ext cx="7963352" cy="3815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2.while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2.while 迴圈</a:t>
            </a:r>
          </a:p>
        </p:txBody>
      </p:sp>
      <p:sp>
        <p:nvSpPr>
          <p:cNvPr id="71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4" name="let finalSquare = 25…"/>
          <p:cNvSpPr txBox="1"/>
          <p:nvPr/>
        </p:nvSpPr>
        <p:spPr>
          <a:xfrm>
            <a:off x="497440" y="1094811"/>
            <a:ext cx="434613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](</a:t>
            </a:r>
            <a:r>
              <a:t>repeating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715" name="board[03] = +08; board[06] = +11; board[09] = +09; board[10] = +02…"/>
          <p:cNvSpPr txBox="1"/>
          <p:nvPr/>
        </p:nvSpPr>
        <p:spPr>
          <a:xfrm>
            <a:off x="497440" y="1580876"/>
            <a:ext cx="517190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03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08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06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11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09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09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10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14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-10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19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-11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22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-02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24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-08</a:t>
            </a:r>
          </a:p>
        </p:txBody>
      </p:sp>
      <p:sp>
        <p:nvSpPr>
          <p:cNvPr id="716" name="var square = 0…"/>
          <p:cNvSpPr txBox="1"/>
          <p:nvPr/>
        </p:nvSpPr>
        <p:spPr>
          <a:xfrm>
            <a:off x="497440" y="2155809"/>
            <a:ext cx="6066493" cy="236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 &lt;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roll the dice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+=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==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 {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move by the rolled amount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diceRoll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&lt;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t>// if we're still on the board, move up or down for a snake or a ladder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"Game over!"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3.Repeat-While 迴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3.Repeat-While 迴圈</a:t>
            </a:r>
          </a:p>
        </p:txBody>
      </p:sp>
      <p:sp>
        <p:nvSpPr>
          <p:cNvPr id="719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0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1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2" name="let finalSquare = 25…"/>
          <p:cNvSpPr txBox="1"/>
          <p:nvPr/>
        </p:nvSpPr>
        <p:spPr>
          <a:xfrm>
            <a:off x="497440" y="1094811"/>
            <a:ext cx="5171906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25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 = [</a:t>
            </a:r>
            <a:r>
              <a:t>Int</a:t>
            </a:r>
            <a:r>
              <a:rPr>
                <a:solidFill>
                  <a:srgbClr val="333333"/>
                </a:solidFill>
              </a:rPr>
              <a:t>](</a:t>
            </a:r>
            <a:r>
              <a:t>repeating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, </a:t>
            </a:r>
            <a:r>
              <a:t>count</a:t>
            </a:r>
            <a:r>
              <a:rPr>
                <a:solidFill>
                  <a:srgbClr val="333333"/>
                </a:solidFill>
              </a:rPr>
              <a:t>: </a:t>
            </a:r>
            <a:r>
              <a:t>finalSquare</a:t>
            </a:r>
            <a:r>
              <a:rPr>
                <a:solidFill>
                  <a:srgbClr val="333333"/>
                </a:solidFill>
              </a:rPr>
              <a:t> +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03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08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06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11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09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09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10</a:t>
            </a:r>
            <a:r>
              <a:rPr>
                <a:solidFill>
                  <a:srgbClr val="333333"/>
                </a:solidFill>
              </a:rPr>
              <a:t>] = +</a:t>
            </a:r>
            <a:r>
              <a:rPr>
                <a:solidFill>
                  <a:srgbClr val="1C00CF"/>
                </a:solidFill>
              </a:rPr>
              <a:t>02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14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-10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19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-11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22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-02</a:t>
            </a:r>
            <a:r>
              <a:rPr>
                <a:solidFill>
                  <a:srgbClr val="333333"/>
                </a:solidFill>
              </a:rPr>
              <a:t>; </a:t>
            </a:r>
            <a:r>
              <a:t>board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1C00CF"/>
                </a:solidFill>
              </a:rPr>
              <a:t>24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-08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AA0D91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0</a:t>
            </a:r>
          </a:p>
        </p:txBody>
      </p:sp>
      <p:sp>
        <p:nvSpPr>
          <p:cNvPr id="723" name="repeat {…"/>
          <p:cNvSpPr txBox="1"/>
          <p:nvPr/>
        </p:nvSpPr>
        <p:spPr>
          <a:xfrm>
            <a:off x="492763" y="2241276"/>
            <a:ext cx="3657989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repeat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move up or down for a snake or ladder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 += </a:t>
            </a:r>
            <a:r>
              <a:rPr>
                <a:solidFill>
                  <a:srgbClr val="3F6E74"/>
                </a:solidFill>
              </a:rPr>
              <a:t>board</a:t>
            </a:r>
            <a:r>
              <a:t>[</a:t>
            </a:r>
            <a:r>
              <a:rPr>
                <a:solidFill>
                  <a:srgbClr val="3F6E74"/>
                </a:solidFill>
              </a:rPr>
              <a:t>square</a:t>
            </a: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roll the dice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+=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== </a:t>
            </a:r>
            <a:r>
              <a:rPr>
                <a:solidFill>
                  <a:srgbClr val="1C00CF"/>
                </a:solidFill>
              </a:rPr>
              <a:t>7</a:t>
            </a:r>
            <a:r>
              <a:rPr>
                <a:solidFill>
                  <a:srgbClr val="333333"/>
                </a:solidFill>
              </a:rPr>
              <a:t> { </a:t>
            </a:r>
            <a:r>
              <a:t>diceRoll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r>
              <a:rPr>
                <a:solidFill>
                  <a:srgbClr val="333333"/>
                </a:solidFill>
              </a:rPr>
              <a:t> }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// move by the rolled amount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 += </a:t>
            </a:r>
            <a:r>
              <a:t>diceRoll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} </a:t>
            </a:r>
            <a:r>
              <a:rPr>
                <a:solidFill>
                  <a:srgbClr val="AA0D91"/>
                </a:solidFill>
              </a:rPr>
              <a:t>while</a:t>
            </a:r>
            <a:r>
              <a:rPr>
                <a:solidFill>
                  <a:srgbClr val="333333"/>
                </a:solidFill>
              </a:rPr>
              <a:t> </a:t>
            </a:r>
            <a:r>
              <a:t>square</a:t>
            </a:r>
            <a:r>
              <a:rPr>
                <a:solidFill>
                  <a:srgbClr val="333333"/>
                </a:solidFill>
              </a:rPr>
              <a:t> &lt; </a:t>
            </a:r>
            <a:r>
              <a:t>finalSquare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"Game over!"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4.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4.if</a:t>
            </a:r>
          </a:p>
        </p:txBody>
      </p:sp>
      <p:sp>
        <p:nvSpPr>
          <p:cNvPr id="726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9" name="var temperatureInFahrenheit = 30…"/>
          <p:cNvSpPr txBox="1"/>
          <p:nvPr/>
        </p:nvSpPr>
        <p:spPr>
          <a:xfrm>
            <a:off x="497440" y="1258514"/>
            <a:ext cx="4346133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30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rPr>
                <a:solidFill>
                  <a:srgbClr val="1C00CF"/>
                </a:solidFill>
              </a:rPr>
              <a:t>32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very cold. Consider wearing a scarf."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"It's very cold. Consider wearing a scarf."</a:t>
            </a:r>
          </a:p>
        </p:txBody>
      </p:sp>
      <p:sp>
        <p:nvSpPr>
          <p:cNvPr id="730" name="temperatureInFahrenheit = 40…"/>
          <p:cNvSpPr txBox="1"/>
          <p:nvPr/>
        </p:nvSpPr>
        <p:spPr>
          <a:xfrm>
            <a:off x="497440" y="2647654"/>
            <a:ext cx="4346133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temperatureInFahrenheit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40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temperatureInFahrenheit</a:t>
            </a:r>
            <a:r>
              <a:rPr>
                <a:solidFill>
                  <a:srgbClr val="333333"/>
                </a:solidFill>
              </a:rPr>
              <a:t> &lt;= </a:t>
            </a:r>
            <a:r>
              <a:rPr>
                <a:solidFill>
                  <a:srgbClr val="1C00CF"/>
                </a:solidFill>
              </a:rPr>
              <a:t>32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very cold. Consider wearing a scarf."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"It's not that cold. Wear a t-shirt."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"It's not that cold. Wear a t-shirt."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