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列舉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let possiblePlanet = Planet(rawValue: 7)…"/>
          <p:cNvSpPr txBox="1"/>
          <p:nvPr/>
        </p:nvSpPr>
        <p:spPr>
          <a:xfrm>
            <a:off x="581630" y="1564061"/>
            <a:ext cx="475902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possiblePlanet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(</a:t>
            </a:r>
            <a:r>
              <a:t>rawValue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possiblePlanet is of type Planet? and equals Planet.uranus</a:t>
            </a:r>
          </a:p>
        </p:txBody>
      </p:sp>
      <p:sp>
        <p:nvSpPr>
          <p:cNvPr id="744" name="使用原生值初始化"/>
          <p:cNvSpPr txBox="1"/>
          <p:nvPr/>
        </p:nvSpPr>
        <p:spPr>
          <a:xfrm>
            <a:off x="768720" y="1019244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使用原生值初始化</a:t>
            </a:r>
          </a:p>
        </p:txBody>
      </p:sp>
      <p:sp>
        <p:nvSpPr>
          <p:cNvPr id="745" name="let positionToFind = 11…"/>
          <p:cNvSpPr txBox="1"/>
          <p:nvPr/>
        </p:nvSpPr>
        <p:spPr>
          <a:xfrm>
            <a:off x="614371" y="2348100"/>
            <a:ext cx="4965463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positionToFind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(</a:t>
            </a:r>
            <a:r>
              <a:t>rawValue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positionToFind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"Mostly harmless"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a safe place for humans"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"There isn't a planet at position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positionToFind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"There isn't a planet at position 11"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35671" y="1662429"/>
            <a:ext cx="271746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列舉語法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使用switch檢查列舉值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循環訪問列舉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5213951" y="1662429"/>
            <a:ext cx="271746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關聯值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原生值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列舉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1.列舉語法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num SomeEnumeration {…"/>
          <p:cNvSpPr txBox="1"/>
          <p:nvPr/>
        </p:nvSpPr>
        <p:spPr>
          <a:xfrm>
            <a:off x="576953" y="1101687"/>
            <a:ext cx="331391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enumeration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enum CompassPoint {…"/>
          <p:cNvSpPr txBox="1"/>
          <p:nvPr/>
        </p:nvSpPr>
        <p:spPr>
          <a:xfrm>
            <a:off x="567599" y="1855579"/>
            <a:ext cx="193762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south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east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7" name="enum Planet {…"/>
          <p:cNvSpPr txBox="1"/>
          <p:nvPr/>
        </p:nvSpPr>
        <p:spPr>
          <a:xfrm>
            <a:off x="567599" y="3020211"/>
            <a:ext cx="544716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mercury</a:t>
            </a:r>
            <a:r>
              <a:t>, </a:t>
            </a:r>
            <a:r>
              <a:rPr>
                <a:solidFill>
                  <a:srgbClr val="3F6E74"/>
                </a:solidFill>
              </a:rPr>
              <a:t>venus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mars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jupiter</a:t>
            </a:r>
            <a:r>
              <a:t>, </a:t>
            </a:r>
            <a:r>
              <a:rPr>
                <a:solidFill>
                  <a:srgbClr val="3F6E74"/>
                </a:solidFill>
              </a:rPr>
              <a:t>saturn</a:t>
            </a:r>
            <a:r>
              <a:t>, </a:t>
            </a:r>
            <a:r>
              <a:rPr>
                <a:solidFill>
                  <a:srgbClr val="3F6E74"/>
                </a:solidFill>
              </a:rPr>
              <a:t>uranus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neptune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8" name="var directionToHead = CompassPoint.west"/>
          <p:cNvSpPr txBox="1"/>
          <p:nvPr/>
        </p:nvSpPr>
        <p:spPr>
          <a:xfrm>
            <a:off x="548890" y="3762812"/>
            <a:ext cx="324510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directionToHead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</a:p>
        </p:txBody>
      </p:sp>
      <p:sp>
        <p:nvSpPr>
          <p:cNvPr id="689" name="directionToHead = .east"/>
          <p:cNvSpPr txBox="1"/>
          <p:nvPr/>
        </p:nvSpPr>
        <p:spPr>
          <a:xfrm>
            <a:off x="548890" y="4066833"/>
            <a:ext cx="214407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directionToHead</a:t>
            </a:r>
            <a:r>
              <a:rPr>
                <a:solidFill>
                  <a:srgbClr val="333333"/>
                </a:solidFill>
              </a:rPr>
              <a:t> = .</a:t>
            </a:r>
            <a:r>
              <a:t>east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2.使用switch檢查列舉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2.使用switch檢查列舉值</a:t>
            </a:r>
          </a:p>
        </p:txBody>
      </p:sp>
      <p:sp>
        <p:nvSpPr>
          <p:cNvPr id="69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5" name="directionToHead = .south…"/>
          <p:cNvSpPr txBox="1"/>
          <p:nvPr/>
        </p:nvSpPr>
        <p:spPr>
          <a:xfrm>
            <a:off x="576953" y="1101687"/>
            <a:ext cx="3451546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directionToHead</a:t>
            </a:r>
            <a:r>
              <a:rPr>
                <a:solidFill>
                  <a:srgbClr val="333333"/>
                </a:solidFill>
              </a:rPr>
              <a:t> = .</a:t>
            </a:r>
            <a:r>
              <a:t>south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directionToHead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north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"Lots of planets have a north"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south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"Watch out for penguins"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east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"Where the sun rises"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west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"Where the skies are blue"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"Watch out for penguins"</a:t>
            </a:r>
          </a:p>
        </p:txBody>
      </p:sp>
      <p:sp>
        <p:nvSpPr>
          <p:cNvPr id="696" name="let somePlanet = Planet.earth…"/>
          <p:cNvSpPr txBox="1"/>
          <p:nvPr/>
        </p:nvSpPr>
        <p:spPr>
          <a:xfrm>
            <a:off x="4575992" y="1101687"/>
            <a:ext cx="3382731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.</a:t>
            </a:r>
            <a:r>
              <a:t>earth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earth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"Mostly harmless"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a safe place for humans"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"Mostly harmless"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3.循環訪問列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3.循環訪問列舉</a:t>
            </a:r>
          </a:p>
        </p:txBody>
      </p:sp>
      <p:sp>
        <p:nvSpPr>
          <p:cNvPr id="69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enum Beverage: CaseIterable {…"/>
          <p:cNvSpPr txBox="1"/>
          <p:nvPr/>
        </p:nvSpPr>
        <p:spPr>
          <a:xfrm>
            <a:off x="576953" y="1101687"/>
            <a:ext cx="386443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Beverage</a:t>
            </a:r>
            <a:r>
              <a:rPr>
                <a:solidFill>
                  <a:srgbClr val="333333"/>
                </a:solidFill>
              </a:rPr>
              <a:t>: </a:t>
            </a:r>
            <a:r>
              <a:t>CaseIterable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coffee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tea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juice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numberOfChoices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allCases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numberOfChoices</a:t>
            </a:r>
            <a:r>
              <a:rPr>
                <a:solidFill>
                  <a:srgbClr val="333333"/>
                </a:solidFill>
              </a:rPr>
              <a:t>)</a:t>
            </a:r>
            <a:r>
              <a:t> beverages available"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"3 beverages available"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3" name="for beverage in Beverage.allCases {…"/>
          <p:cNvSpPr txBox="1"/>
          <p:nvPr/>
        </p:nvSpPr>
        <p:spPr>
          <a:xfrm>
            <a:off x="4575992" y="1101687"/>
            <a:ext cx="303865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allCases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coffee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tea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juice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4.關聯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4.關聯值</a:t>
            </a:r>
          </a:p>
        </p:txBody>
      </p:sp>
      <p:sp>
        <p:nvSpPr>
          <p:cNvPr id="70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9" name="enum Barcode {…"/>
          <p:cNvSpPr txBox="1"/>
          <p:nvPr/>
        </p:nvSpPr>
        <p:spPr>
          <a:xfrm>
            <a:off x="576953" y="1101687"/>
            <a:ext cx="283221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upc</a:t>
            </a:r>
            <a:r>
              <a:t>(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)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qrCode</a:t>
            </a:r>
            <a:r>
              <a:t>(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)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710" name="螢幕快照 2019-02-03 上午10.18.04.png" descr="螢幕快照 2019-02-03 上午10.1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8411" y="1020873"/>
            <a:ext cx="1863786" cy="866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螢幕快照 2019-02-03 上午10.18.29.png" descr="螢幕快照 2019-02-03 上午10.1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0153" y="2084266"/>
            <a:ext cx="1480301" cy="1491515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var productBarcode = Barcode.upc(8, 85909, 51226, 3)"/>
          <p:cNvSpPr txBox="1"/>
          <p:nvPr/>
        </p:nvSpPr>
        <p:spPr>
          <a:xfrm>
            <a:off x="558244" y="2200838"/>
            <a:ext cx="413969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Barcode</a:t>
            </a:r>
            <a:r>
              <a:rPr>
                <a:solidFill>
                  <a:srgbClr val="333333"/>
                </a:solidFill>
              </a:rPr>
              <a:t>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85909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51226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3" name="productBarcode = .qrCode(&quot;ABCDEFGHIJKLMNOP&quot;)"/>
          <p:cNvSpPr txBox="1"/>
          <p:nvPr/>
        </p:nvSpPr>
        <p:spPr>
          <a:xfrm>
            <a:off x="572276" y="2766589"/>
            <a:ext cx="358917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productBarcode</a:t>
            </a:r>
            <a:r>
              <a:rPr>
                <a:solidFill>
                  <a:srgbClr val="333333"/>
                </a:solidFill>
              </a:rPr>
              <a:t> = .</a:t>
            </a:r>
            <a:r>
              <a:rPr>
                <a:solidFill>
                  <a:srgbClr val="3F6E74"/>
                </a:solidFill>
              </a:rP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t>"ABCDEFGHIJKLMNOP"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4.關聯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4.關聯值</a:t>
            </a:r>
          </a:p>
        </p:txBody>
      </p:sp>
      <p:sp>
        <p:nvSpPr>
          <p:cNvPr id="71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螢幕快照 2019-02-03 上午10.18.04.png" descr="螢幕快照 2019-02-03 上午10.1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8411" y="1020873"/>
            <a:ext cx="1863786" cy="866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螢幕快照 2019-02-03 上午10.18.29.png" descr="螢幕快照 2019-02-03 上午10.1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0153" y="2084266"/>
            <a:ext cx="1480301" cy="1491515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switch productBarcode {…"/>
          <p:cNvSpPr txBox="1"/>
          <p:nvPr/>
        </p:nvSpPr>
        <p:spPr>
          <a:xfrm>
            <a:off x="576953" y="1433771"/>
            <a:ext cx="5653607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"UPC: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"QR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"QR code: ABCDEFGHIJKLMNOP."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22" name="switch productBarcode {…"/>
          <p:cNvSpPr txBox="1"/>
          <p:nvPr/>
        </p:nvSpPr>
        <p:spPr>
          <a:xfrm>
            <a:off x="542546" y="2991291"/>
            <a:ext cx="5722421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, 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, 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"UPC 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.</a:t>
            </a:r>
            <a: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"QR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"QR code: ABCDEFGHIJKLMNOP."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enum ASCIIControlCharacter: Character {…"/>
          <p:cNvSpPr txBox="1"/>
          <p:nvPr/>
        </p:nvSpPr>
        <p:spPr>
          <a:xfrm>
            <a:off x="581630" y="1092332"/>
            <a:ext cx="3313917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ASCIIControlCharacter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tab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"\t"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lineFeed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"\n"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carriageReturn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"\r"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3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4" name="let earthsOrder = Planet.earth.rawValue…"/>
          <p:cNvSpPr txBox="1"/>
          <p:nvPr/>
        </p:nvSpPr>
        <p:spPr>
          <a:xfrm>
            <a:off x="558244" y="3412964"/>
            <a:ext cx="393324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earthsOrder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.</a:t>
            </a:r>
            <a:r>
              <a:t>earth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earthsOrder is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sunsetDirection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sunsetDirection is "west"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5" name="enum Planet: Int {…"/>
          <p:cNvSpPr txBox="1"/>
          <p:nvPr/>
        </p:nvSpPr>
        <p:spPr>
          <a:xfrm>
            <a:off x="581630" y="1564061"/>
            <a:ext cx="572242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Planet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mercury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, </a:t>
            </a:r>
            <a:r>
              <a:rPr>
                <a:solidFill>
                  <a:srgbClr val="3F6E74"/>
                </a:solidFill>
              </a:rPr>
              <a:t>venus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mars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jupiter</a:t>
            </a:r>
            <a:r>
              <a:t>, </a:t>
            </a:r>
            <a:r>
              <a:rPr>
                <a:solidFill>
                  <a:srgbClr val="3F6E74"/>
                </a:solidFill>
              </a:rPr>
              <a:t>saturn</a:t>
            </a:r>
            <a:r>
              <a:t>, </a:t>
            </a:r>
            <a:r>
              <a:rPr>
                <a:solidFill>
                  <a:srgbClr val="3F6E74"/>
                </a:solidFill>
              </a:rPr>
              <a:t>uranus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neptune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6" name="enum CompassPoint: String {…"/>
          <p:cNvSpPr txBox="1"/>
          <p:nvPr/>
        </p:nvSpPr>
        <p:spPr>
          <a:xfrm>
            <a:off x="558244" y="2460449"/>
            <a:ext cx="29010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south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east</a:t>
            </a:r>
            <a:r>
              <a:t>,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7" name="暗地裏指定原生值"/>
          <p:cNvSpPr txBox="1"/>
          <p:nvPr/>
        </p:nvSpPr>
        <p:spPr>
          <a:xfrm>
            <a:off x="768720" y="1019244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暗地裏指定原生值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