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E203-75AB-46FA-A6C1-42E7739A8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7AC43-929B-49AD-A8F9-665B8E9C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1293-AB37-4505-99CB-E7ABB5CC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444F-741A-4BCB-99D2-7E33079A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0199-A8CF-4992-B49A-1CF601E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2245-5918-4EA3-BAB6-59F95407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881D-D0E4-4220-8FBC-7BA19B0F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825-B497-4214-8EAA-1734AA87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0FB5-119F-4A3A-8F63-0FCEFE88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63A0-6BEE-44CB-AC44-50203D3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E8EF2-3C0B-4868-A19C-8B08CCAF4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AF09-EBAB-4ACC-8AFB-4BE263EC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1580-BFA9-451C-A49B-A2D641D4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A28F-3FFD-4254-8F34-5315C117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0936-69A1-40F3-B402-65739164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461D-F353-4A95-A3E2-8B7A8A14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3A0F-A152-40A6-B75C-9D3C56B1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248E-2F01-4320-93AB-76B90D81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8D1A-2D8E-42AB-8BC1-0EA1028E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1021-0596-4232-9877-9BE8B19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47DB-F82F-4940-8FD8-8C57F55E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CDE0-EDC1-47FF-A5BD-883D5518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B919-D5AC-498D-9DB9-A26D725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2D6E-E754-4BB1-9716-E296E37A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2DB8-2840-4689-ADEF-280A1147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6E63-50D6-47CD-9351-71DAF4D0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776B-9797-4405-8CF8-494A6B08D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7D0E2-FC94-4EED-80DE-3BF7B853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B2A47-5ABC-485C-94A7-BC2B399F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064FD-6076-4BB7-804D-A658360F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41AB-C596-4126-B66A-CDCCADBF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8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4D7B-CB66-472F-853D-73179B32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A079-1241-4033-B2F8-FA9D5363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11F8-551F-4B7D-AC11-B2789F1E3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5F551-EC96-4A2D-BCD4-C858EFDC7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80274-EA07-4E71-ABA2-D360A5830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ADB19-2A30-463F-8559-24264813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A71B4-6A37-49DD-A4CD-A8DBDD26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A6C1-044C-4D98-9835-E27E904D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BF54-A375-4E7E-B117-4D9877C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E58EF-2D67-4667-94A6-4D7BFE33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9B758-C1DB-4A87-81B4-DF475325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BB816-F04E-4C61-8650-FA04811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5D497-D09B-4503-B6F4-A3956C1B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A8116-FDFB-4320-9157-32F26E6E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C1AD-F1AB-4671-A3B2-CE5A66E1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F3F8-183F-4BDE-8025-2C1071A7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56E-33B6-4F54-A135-8CDECB46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BBAD6-5467-482B-B5B2-7BB5B7DE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BE664-B978-4261-91D5-08A25197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A824-465F-4F07-AD34-FFFF56A9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DD6A-E7EC-4767-82F9-F4346CC5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EB3A-F6AF-4630-9F03-9C5A23EB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2E887-9D2D-4900-814D-36E2FFD7C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B98D-DB96-46FF-AA59-D1F785A01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72CD-2F03-4337-9855-29C0AD34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89160-EECC-40D4-AE12-4287E6E0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76D8-C283-485E-AE72-B3271AB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24F6-A8C2-4E3D-A4DE-AA689679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AD53-42E6-42B9-B221-46AD3CFE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B9FD-ECE4-4E78-845F-53432CDE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D44A-8BAE-4BE2-A1F5-6D4E75A8FDF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E8C9-A14A-4077-B24F-39FE1D29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EB2A-4CC2-4645-B718-0AA4D9F28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0C5B-0661-4895-8230-E37EAB1E1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723B0-63D2-4655-99C8-542ED12E9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9/29/23</a:t>
            </a:r>
          </a:p>
        </p:txBody>
      </p:sp>
    </p:spTree>
    <p:extLst>
      <p:ext uri="{BB962C8B-B14F-4D97-AF65-F5344CB8AC3E}">
        <p14:creationId xmlns:p14="http://schemas.microsoft.com/office/powerpoint/2010/main" val="138688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E8CE-E36B-47F7-9ACA-924D73B3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A81C-4FB8-48DF-BA66-BC6A0CD9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Mechanics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15560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7DA-A43B-4B3C-BC9B-ABB30494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en-US" b="1" dirty="0"/>
              <a:t>Existing state:</a:t>
            </a:r>
          </a:p>
          <a:p>
            <a:pPr lvl="1">
              <a:lnSpc>
                <a:spcPct val="124000"/>
              </a:lnSpc>
            </a:pPr>
            <a:r>
              <a:rPr lang="en-US" b="1" i="1" dirty="0"/>
              <a:t>Predefined</a:t>
            </a:r>
            <a:r>
              <a:rPr lang="en-US" dirty="0"/>
              <a:t> sequences (CUBS Letter/Text strategies) or </a:t>
            </a:r>
            <a:r>
              <a:rPr lang="en-US" b="1" i="1" dirty="0"/>
              <a:t>manual</a:t>
            </a:r>
            <a:r>
              <a:rPr lang="en-US" dirty="0"/>
              <a:t> processes (</a:t>
            </a:r>
            <a:r>
              <a:rPr lang="en-US" dirty="0" err="1"/>
              <a:t>VoApps</a:t>
            </a:r>
            <a:r>
              <a:rPr lang="en-US" dirty="0"/>
              <a:t>).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Contact channels managed </a:t>
            </a:r>
            <a:r>
              <a:rPr lang="en-US" b="1" i="1" dirty="0"/>
              <a:t>separately</a:t>
            </a:r>
            <a:r>
              <a:rPr lang="en-US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Generally, sequences are </a:t>
            </a:r>
            <a:r>
              <a:rPr lang="en-US" b="1" i="1" dirty="0"/>
              <a:t>client-specific</a:t>
            </a:r>
            <a:r>
              <a:rPr lang="en-US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Difficult to </a:t>
            </a:r>
            <a:r>
              <a:rPr lang="en-US" b="1" i="1" dirty="0"/>
              <a:t>predict</a:t>
            </a:r>
            <a:r>
              <a:rPr lang="en-US" dirty="0"/>
              <a:t> spend.</a:t>
            </a:r>
          </a:p>
          <a:p>
            <a:pPr marL="0" indent="0">
              <a:lnSpc>
                <a:spcPct val="124000"/>
              </a:lnSpc>
              <a:buNone/>
            </a:pPr>
            <a:endParaRPr lang="en-US" b="1" dirty="0"/>
          </a:p>
          <a:p>
            <a:pPr marL="0" indent="0">
              <a:lnSpc>
                <a:spcPct val="124000"/>
              </a:lnSpc>
              <a:buNone/>
            </a:pPr>
            <a:r>
              <a:rPr lang="en-US" b="1" dirty="0"/>
              <a:t>Business is looking to</a:t>
            </a:r>
            <a:r>
              <a:rPr lang="en-US" dirty="0"/>
              <a:t>: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Unify channels to </a:t>
            </a:r>
            <a:r>
              <a:rPr lang="en-US" b="1" i="1" dirty="0"/>
              <a:t>determine best</a:t>
            </a:r>
            <a:r>
              <a:rPr lang="en-US" dirty="0"/>
              <a:t> (most profitable) contact(s).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Generalizes contact sequence; client-specific </a:t>
            </a:r>
            <a:r>
              <a:rPr lang="en-US" dirty="0" err="1"/>
              <a:t>reqs</a:t>
            </a:r>
            <a:r>
              <a:rPr lang="en-US" dirty="0"/>
              <a:t> become </a:t>
            </a:r>
            <a:r>
              <a:rPr lang="en-US" b="1" i="1" dirty="0"/>
              <a:t>exception based</a:t>
            </a:r>
            <a:r>
              <a:rPr lang="en-US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b="1" i="1" dirty="0"/>
              <a:t>Increase control</a:t>
            </a:r>
            <a:r>
              <a:rPr lang="en-US" dirty="0"/>
              <a:t> on maximum spend </a:t>
            </a:r>
            <a:r>
              <a:rPr lang="en-US" dirty="0">
                <a:sym typeface="Wingdings" panose="05000000000000000000" pitchFamily="2" charset="2"/>
              </a:rPr>
              <a:t> set hard limits, change often, change quickly</a:t>
            </a:r>
            <a:r>
              <a:rPr lang="en-US" dirty="0"/>
              <a:t>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2CD67B3-9498-41E8-9F8C-3B3B93E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49422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65D3-CC2A-4369-810A-5A08F5A2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91" y="1825625"/>
            <a:ext cx="5914286" cy="21785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sz="2400" b="1" dirty="0"/>
              <a:t>Problem #1: What is the question to answer?</a:t>
            </a:r>
          </a:p>
          <a:p>
            <a:pPr lvl="1"/>
            <a:r>
              <a:rPr lang="en-US" sz="2000" strike="sngStrike" dirty="0"/>
              <a:t>What is the value of </a:t>
            </a:r>
            <a:r>
              <a:rPr lang="en-US" sz="2000" strike="sngStrike"/>
              <a:t>a given </a:t>
            </a:r>
            <a:r>
              <a:rPr lang="en-US" sz="2000" strike="sngStrike" dirty="0"/>
              <a:t>account?</a:t>
            </a:r>
          </a:p>
          <a:p>
            <a:pPr lvl="1"/>
            <a:r>
              <a:rPr lang="en-US" sz="2000" dirty="0"/>
              <a:t>What is the value of a given contact?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DFAAA7E3-9A21-477B-B09F-0DBB7E35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9B05C-1296-4F27-9099-0D11BF8DD365}"/>
              </a:ext>
            </a:extLst>
          </p:cNvPr>
          <p:cNvSpPr txBox="1">
            <a:spLocks/>
          </p:cNvSpPr>
          <p:nvPr/>
        </p:nvSpPr>
        <p:spPr>
          <a:xfrm>
            <a:off x="674076" y="1825625"/>
            <a:ext cx="4640386" cy="45673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4000"/>
              </a:lnSpc>
              <a:buFont typeface="Arial" panose="020B0604020202020204" pitchFamily="34" charset="0"/>
              <a:buNone/>
            </a:pPr>
            <a:r>
              <a:rPr lang="en-US" sz="2400" b="1" dirty="0"/>
              <a:t>Business is looking to</a:t>
            </a:r>
            <a:r>
              <a:rPr lang="en-US" sz="2400" dirty="0"/>
              <a:t>:</a:t>
            </a:r>
          </a:p>
          <a:p>
            <a:pPr lvl="1">
              <a:lnSpc>
                <a:spcPct val="124000"/>
              </a:lnSpc>
            </a:pPr>
            <a:r>
              <a:rPr lang="en-US" sz="2000" dirty="0"/>
              <a:t>Unify channels to </a:t>
            </a:r>
            <a:r>
              <a:rPr lang="en-US" sz="2000" b="1" i="1" dirty="0"/>
              <a:t>determine best </a:t>
            </a:r>
            <a:r>
              <a:rPr lang="en-US" sz="2000" dirty="0"/>
              <a:t>(most profitable) contact(s).</a:t>
            </a:r>
          </a:p>
          <a:p>
            <a:pPr lvl="1">
              <a:lnSpc>
                <a:spcPct val="124000"/>
              </a:lnSpc>
            </a:pPr>
            <a:r>
              <a:rPr lang="en-US" sz="2000" dirty="0"/>
              <a:t>Generalizes contact sequence; client-specific </a:t>
            </a:r>
            <a:r>
              <a:rPr lang="en-US" sz="2000" dirty="0" err="1"/>
              <a:t>reqs</a:t>
            </a:r>
            <a:r>
              <a:rPr lang="en-US" sz="2000" dirty="0"/>
              <a:t> become </a:t>
            </a:r>
            <a:r>
              <a:rPr lang="en-US" sz="2000" b="1" i="1" dirty="0"/>
              <a:t>exception based</a:t>
            </a:r>
            <a:r>
              <a:rPr lang="en-US" sz="2000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sz="2000" b="1" i="1" dirty="0"/>
              <a:t>Increase control</a:t>
            </a:r>
            <a:r>
              <a:rPr lang="en-US" sz="2000" dirty="0"/>
              <a:t> on maximum spend </a:t>
            </a:r>
            <a:r>
              <a:rPr lang="en-US" sz="2000" dirty="0">
                <a:sym typeface="Wingdings" panose="05000000000000000000" pitchFamily="2" charset="2"/>
              </a:rPr>
              <a:t> set hard limits, change often, change quickly</a:t>
            </a:r>
            <a:r>
              <a:rPr lang="en-US" sz="200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EFC31C-3FF6-4B1B-8FC8-109F111C52E5}"/>
              </a:ext>
            </a:extLst>
          </p:cNvPr>
          <p:cNvSpPr txBox="1">
            <a:spLocks/>
          </p:cNvSpPr>
          <p:nvPr/>
        </p:nvSpPr>
        <p:spPr>
          <a:xfrm>
            <a:off x="5681791" y="4214451"/>
            <a:ext cx="5914286" cy="2178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Problem #2: How do we structure so we can iterate quickly?</a:t>
            </a:r>
          </a:p>
          <a:p>
            <a:pPr lvl="1"/>
            <a:r>
              <a:rPr lang="en-US" sz="2000" dirty="0"/>
              <a:t>Configuration Based</a:t>
            </a:r>
          </a:p>
          <a:p>
            <a:pPr lvl="1"/>
            <a:r>
              <a:rPr lang="en-US" sz="2000" dirty="0"/>
              <a:t>Modular Programming</a:t>
            </a:r>
          </a:p>
          <a:p>
            <a:pPr lvl="1"/>
            <a:r>
              <a:rPr lang="en-US" sz="2000" dirty="0"/>
              <a:t>Exception-based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19371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5021-A11B-4E01-B33B-2D724745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74"/>
            <a:ext cx="10515600" cy="776057"/>
          </a:xfrm>
        </p:spPr>
        <p:txBody>
          <a:bodyPr>
            <a:normAutofit/>
          </a:bodyPr>
          <a:lstStyle/>
          <a:p>
            <a:r>
              <a:rPr lang="en-US" sz="4000" dirty="0"/>
              <a:t>Problem #1 – What is the question to answer?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9599FD-2DFC-44F2-85AC-9FA89DE76284}"/>
              </a:ext>
            </a:extLst>
          </p:cNvPr>
          <p:cNvSpPr txBox="1">
            <a:spLocks/>
          </p:cNvSpPr>
          <p:nvPr/>
        </p:nvSpPr>
        <p:spPr>
          <a:xfrm>
            <a:off x="838200" y="1101968"/>
            <a:ext cx="10515600" cy="382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Old Approach: What is the value of a given account?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0F70D8-C4A8-49D0-BF80-467886B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79475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sz="2400" dirty="0"/>
              <a:t>Gave general direction on where to invest effort.</a:t>
            </a:r>
            <a:endParaRPr lang="en-US" sz="20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B51A80E-8BD1-4FE2-AD19-135084B41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550600"/>
              </p:ext>
            </p:extLst>
          </p:nvPr>
        </p:nvGraphicFramePr>
        <p:xfrm>
          <a:off x="6838462" y="2349513"/>
          <a:ext cx="3569676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89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</a:tblGrid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511646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77AB1F9-F05E-4BC6-BD7C-B792C878A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343964"/>
              </p:ext>
            </p:extLst>
          </p:nvPr>
        </p:nvGraphicFramePr>
        <p:xfrm>
          <a:off x="6838462" y="2349513"/>
          <a:ext cx="4759568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89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r>
                        <a:rPr lang="en-US" dirty="0"/>
                        <a:t>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511646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39F80B-D9F1-490A-8A7F-9E62338393D7}"/>
              </a:ext>
            </a:extLst>
          </p:cNvPr>
          <p:cNvSpPr txBox="1">
            <a:spLocks/>
          </p:cNvSpPr>
          <p:nvPr/>
        </p:nvSpPr>
        <p:spPr>
          <a:xfrm>
            <a:off x="838200" y="2819399"/>
            <a:ext cx="5257800" cy="33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400" dirty="0"/>
              <a:t>However, lacked specificity. Questions left unanswered:</a:t>
            </a:r>
          </a:p>
          <a:p>
            <a:pPr lvl="1">
              <a:lnSpc>
                <a:spcPct val="114000"/>
              </a:lnSpc>
            </a:pPr>
            <a:r>
              <a:rPr lang="en-US" sz="2000" dirty="0"/>
              <a:t>Would a text be as effective as a letter?</a:t>
            </a:r>
          </a:p>
          <a:p>
            <a:pPr lvl="1">
              <a:lnSpc>
                <a:spcPct val="114000"/>
              </a:lnSpc>
            </a:pPr>
            <a:r>
              <a:rPr lang="en-US" sz="2000" dirty="0"/>
              <a:t>Should I send a 5</a:t>
            </a:r>
            <a:r>
              <a:rPr lang="en-US" sz="2000" baseline="30000" dirty="0"/>
              <a:t>th</a:t>
            </a:r>
            <a:r>
              <a:rPr lang="en-US" sz="2000" dirty="0"/>
              <a:t> contact to a high-score account, or the 1</a:t>
            </a:r>
            <a:r>
              <a:rPr lang="en-US" sz="2000" baseline="30000" dirty="0"/>
              <a:t>st</a:t>
            </a:r>
            <a:r>
              <a:rPr lang="en-US" sz="2000" dirty="0"/>
              <a:t> contact to a mid-score account?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BEE534-E5FA-4F2F-9C5D-8289DC57075B}"/>
              </a:ext>
            </a:extLst>
          </p:cNvPr>
          <p:cNvSpPr txBox="1">
            <a:spLocks/>
          </p:cNvSpPr>
          <p:nvPr/>
        </p:nvSpPr>
        <p:spPr>
          <a:xfrm>
            <a:off x="838200" y="5222729"/>
            <a:ext cx="5257800" cy="4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4000"/>
              </a:lnSpc>
            </a:pPr>
            <a:r>
              <a:rPr lang="en-US" sz="2000" b="1" dirty="0"/>
              <a:t>What action should I take?</a:t>
            </a:r>
          </a:p>
        </p:txBody>
      </p:sp>
    </p:spTree>
    <p:extLst>
      <p:ext uri="{BB962C8B-B14F-4D97-AF65-F5344CB8AC3E}">
        <p14:creationId xmlns:p14="http://schemas.microsoft.com/office/powerpoint/2010/main" val="246487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 bldLvl="2"/>
      <p:bldP spid="1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28604DA-1834-40CE-B8BA-1BFB4BA6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74"/>
            <a:ext cx="10515600" cy="776057"/>
          </a:xfrm>
        </p:spPr>
        <p:txBody>
          <a:bodyPr>
            <a:normAutofit/>
          </a:bodyPr>
          <a:lstStyle/>
          <a:p>
            <a:r>
              <a:rPr lang="en-US" sz="4000" dirty="0"/>
              <a:t>Problem #1 – What is the question to answer?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786838-5947-468E-8739-6BE2B3597AEA}"/>
              </a:ext>
            </a:extLst>
          </p:cNvPr>
          <p:cNvSpPr txBox="1">
            <a:spLocks/>
          </p:cNvSpPr>
          <p:nvPr/>
        </p:nvSpPr>
        <p:spPr>
          <a:xfrm>
            <a:off x="838200" y="1101968"/>
            <a:ext cx="10515600" cy="382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New Approach: What is the value of a given </a:t>
            </a:r>
            <a:r>
              <a:rPr lang="en-US" sz="4000" strike="sngStrike" dirty="0"/>
              <a:t>account</a:t>
            </a:r>
            <a:r>
              <a:rPr lang="en-US" sz="4000" dirty="0"/>
              <a:t> contact?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AC18EA7-9171-4300-B575-6D77DCED6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862006"/>
              </p:ext>
            </p:extLst>
          </p:nvPr>
        </p:nvGraphicFramePr>
        <p:xfrm>
          <a:off x="838200" y="1767526"/>
          <a:ext cx="2415441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147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805147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805147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</a:tblGrid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511646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CC80A-7773-496E-9CFA-95B07054C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546454"/>
              </p:ext>
            </p:extLst>
          </p:nvPr>
        </p:nvGraphicFramePr>
        <p:xfrm>
          <a:off x="838200" y="1767526"/>
          <a:ext cx="38803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12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79412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79412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794122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  <a:gridCol w="703846">
                  <a:extLst>
                    <a:ext uri="{9D8B030D-6E8A-4147-A177-3AD203B41FA5}">
                      <a16:colId xmlns:a16="http://schemas.microsoft.com/office/drawing/2014/main" val="719621015"/>
                    </a:ext>
                  </a:extLst>
                </a:gridCol>
              </a:tblGrid>
              <a:tr h="398475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 (69c </a:t>
                      </a:r>
                      <a:r>
                        <a:rPr lang="en-US" sz="1400" dirty="0" err="1"/>
                        <a:t>ea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  <a:p>
                      <a:r>
                        <a:rPr lang="en-US" sz="1400" dirty="0"/>
                        <a:t>(3c </a:t>
                      </a:r>
                      <a:r>
                        <a:rPr lang="en-US" sz="1400" dirty="0" err="1"/>
                        <a:t>ea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VoApp</a:t>
                      </a:r>
                      <a:r>
                        <a:rPr lang="en-US" sz="1400" dirty="0"/>
                        <a:t> (6c </a:t>
                      </a:r>
                      <a:r>
                        <a:rPr lang="en-US" sz="1400" dirty="0" err="1"/>
                        <a:t>ea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$0.00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0CEFFFC-13AF-4D8F-8D81-D0165D1D8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170108"/>
              </p:ext>
            </p:extLst>
          </p:nvPr>
        </p:nvGraphicFramePr>
        <p:xfrm>
          <a:off x="4812323" y="1767526"/>
          <a:ext cx="3880336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084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283846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Value 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283846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VoApp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($0.06)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511F49B-B736-462D-A7DB-2719AD5C0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191732"/>
              </p:ext>
            </p:extLst>
          </p:nvPr>
        </p:nvGraphicFramePr>
        <p:xfrm>
          <a:off x="4812322" y="4838142"/>
          <a:ext cx="3880336" cy="1645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0084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279109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159491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159491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Nothing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230CCB1-ABCD-45DE-94C1-585D6A732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15456"/>
              </p:ext>
            </p:extLst>
          </p:nvPr>
        </p:nvGraphicFramePr>
        <p:xfrm>
          <a:off x="8858004" y="4838142"/>
          <a:ext cx="323752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9381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809381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809381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809381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118070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8E8A427-9477-42A1-AD37-5EAFD6D1B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768574"/>
              </p:ext>
            </p:extLst>
          </p:nvPr>
        </p:nvGraphicFramePr>
        <p:xfrm>
          <a:off x="96472" y="4610450"/>
          <a:ext cx="2021496" cy="2148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383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67383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67383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Account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62F540-896F-43B7-9774-004F9F36C1E3}"/>
              </a:ext>
            </a:extLst>
          </p:cNvPr>
          <p:cNvSpPr txBox="1"/>
          <p:nvPr/>
        </p:nvSpPr>
        <p:spPr>
          <a:xfrm>
            <a:off x="8786447" y="4591921"/>
            <a:ext cx="306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If we had a cost constraint of only sending 1 contact…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D3148-3210-4240-AF5F-2983DD0F320E}"/>
              </a:ext>
            </a:extLst>
          </p:cNvPr>
          <p:cNvSpPr txBox="1"/>
          <p:nvPr/>
        </p:nvSpPr>
        <p:spPr>
          <a:xfrm>
            <a:off x="4812322" y="1521305"/>
            <a:ext cx="306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Best option per Account…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619A5-4130-47AC-8F75-23E130E81DB3}"/>
              </a:ext>
            </a:extLst>
          </p:cNvPr>
          <p:cNvSpPr txBox="1"/>
          <p:nvPr/>
        </p:nvSpPr>
        <p:spPr>
          <a:xfrm>
            <a:off x="4812322" y="4591921"/>
            <a:ext cx="306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Best option per Packet…</a:t>
            </a:r>
          </a:p>
        </p:txBody>
      </p:sp>
    </p:spTree>
    <p:extLst>
      <p:ext uri="{BB962C8B-B14F-4D97-AF65-F5344CB8AC3E}">
        <p14:creationId xmlns:p14="http://schemas.microsoft.com/office/powerpoint/2010/main" val="24655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AA14-FF2B-46B6-BB4A-29DDF2EA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#2 – How do we structure so we can iterate quickly?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FDAFB72-034A-40FE-80A3-2DA2F55CF7E7}"/>
              </a:ext>
            </a:extLst>
          </p:cNvPr>
          <p:cNvSpPr/>
          <p:nvPr/>
        </p:nvSpPr>
        <p:spPr>
          <a:xfrm>
            <a:off x="628649" y="3034017"/>
            <a:ext cx="1181101" cy="1523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Snowflake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95144D-5B25-4B7C-A162-6B99858D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69859"/>
              </p:ext>
            </p:extLst>
          </p:nvPr>
        </p:nvGraphicFramePr>
        <p:xfrm>
          <a:off x="4498975" y="2115241"/>
          <a:ext cx="19334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8">
                  <a:extLst>
                    <a:ext uri="{9D8B030D-6E8A-4147-A177-3AD203B41FA5}">
                      <a16:colId xmlns:a16="http://schemas.microsoft.com/office/drawing/2014/main" val="1778892903"/>
                    </a:ext>
                  </a:extLst>
                </a:gridCol>
              </a:tblGrid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Config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33750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Max Global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909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Min Client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8715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318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E26C07-6ADB-4D02-9DA1-0FE2BE82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03144"/>
              </p:ext>
            </p:extLst>
          </p:nvPr>
        </p:nvGraphicFramePr>
        <p:xfrm>
          <a:off x="4498975" y="3229863"/>
          <a:ext cx="19334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8">
                  <a:extLst>
                    <a:ext uri="{9D8B030D-6E8A-4147-A177-3AD203B41FA5}">
                      <a16:colId xmlns:a16="http://schemas.microsoft.com/office/drawing/2014/main" val="1778892903"/>
                    </a:ext>
                  </a:extLst>
                </a:gridCol>
              </a:tblGrid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Compliance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33750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 Validation?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909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Good Contact (phone, add)?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8715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318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F40DDD-C6FB-4D25-9F70-048557C4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9602"/>
              </p:ext>
            </p:extLst>
          </p:nvPr>
        </p:nvGraphicFramePr>
        <p:xfrm>
          <a:off x="4498975" y="4360516"/>
          <a:ext cx="19334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8">
                  <a:extLst>
                    <a:ext uri="{9D8B030D-6E8A-4147-A177-3AD203B41FA5}">
                      <a16:colId xmlns:a16="http://schemas.microsoft.com/office/drawing/2014/main" val="1778892903"/>
                    </a:ext>
                  </a:extLst>
                </a:gridCol>
              </a:tblGrid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Business Rules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33750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 Placement Age?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909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 Packet Balance?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8715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31886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DA66A627-8B83-401A-9307-C194D18C97C8}"/>
              </a:ext>
            </a:extLst>
          </p:cNvPr>
          <p:cNvGrpSpPr/>
          <p:nvPr/>
        </p:nvGrpSpPr>
        <p:grpSpPr>
          <a:xfrm>
            <a:off x="8051647" y="1981526"/>
            <a:ext cx="2865528" cy="1333236"/>
            <a:chOff x="8051647" y="1981526"/>
            <a:chExt cx="2865528" cy="1333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842DE6-1445-447B-8258-4FBEB55D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1647" y="1981526"/>
              <a:ext cx="1803451" cy="101488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9E023E-0C42-4F8E-8A4B-9DFF0BF82CBA}"/>
                </a:ext>
              </a:extLst>
            </p:cNvPr>
            <p:cNvCxnSpPr>
              <a:cxnSpLocks/>
              <a:stCxn id="19" idx="3"/>
              <a:endCxn id="17" idx="0"/>
            </p:cNvCxnSpPr>
            <p:nvPr/>
          </p:nvCxnSpPr>
          <p:spPr>
            <a:xfrm>
              <a:off x="9855098" y="2488969"/>
              <a:ext cx="1062077" cy="8257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BCAE776-7929-4D16-A59C-D033CE205820}"/>
              </a:ext>
            </a:extLst>
          </p:cNvPr>
          <p:cNvSpPr txBox="1">
            <a:spLocks/>
          </p:cNvSpPr>
          <p:nvPr/>
        </p:nvSpPr>
        <p:spPr>
          <a:xfrm>
            <a:off x="7877208" y="5220751"/>
            <a:ext cx="4127688" cy="156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Problem #2: How do we structure so we can iterate quickly?</a:t>
            </a:r>
          </a:p>
          <a:p>
            <a:pPr lvl="1"/>
            <a:r>
              <a:rPr lang="en-US" sz="1600" dirty="0"/>
              <a:t>Configuration Based</a:t>
            </a:r>
          </a:p>
          <a:p>
            <a:pPr lvl="1"/>
            <a:r>
              <a:rPr lang="en-US" sz="1600" dirty="0"/>
              <a:t>Modular Programming</a:t>
            </a:r>
          </a:p>
          <a:p>
            <a:pPr lvl="1"/>
            <a:r>
              <a:rPr lang="en-US" sz="1600" dirty="0"/>
              <a:t>Exception-based customizations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64F966-896D-464F-9C47-8D00258AFFDB}"/>
              </a:ext>
            </a:extLst>
          </p:cNvPr>
          <p:cNvGrpSpPr/>
          <p:nvPr/>
        </p:nvGrpSpPr>
        <p:grpSpPr>
          <a:xfrm>
            <a:off x="6432423" y="2633401"/>
            <a:ext cx="1879854" cy="2245275"/>
            <a:chOff x="6432423" y="2633401"/>
            <a:chExt cx="1879854" cy="2245275"/>
          </a:xfrm>
        </p:grpSpPr>
        <p:sp>
          <p:nvSpPr>
            <p:cNvPr id="13" name="Flowchart: Document 12">
              <a:extLst>
                <a:ext uri="{FF2B5EF4-FFF2-40B4-BE49-F238E27FC236}">
                  <a16:creationId xmlns:a16="http://schemas.microsoft.com/office/drawing/2014/main" id="{F27F38C4-404D-49EC-8CBC-F9796D28B9EF}"/>
                </a:ext>
              </a:extLst>
            </p:cNvPr>
            <p:cNvSpPr/>
            <p:nvPr/>
          </p:nvSpPr>
          <p:spPr>
            <a:xfrm>
              <a:off x="7019925" y="3318849"/>
              <a:ext cx="1292352" cy="86587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Pool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2ACB78-8514-45D1-834C-EF4284A526CC}"/>
                </a:ext>
              </a:extLst>
            </p:cNvPr>
            <p:cNvSpPr txBox="1"/>
            <p:nvPr/>
          </p:nvSpPr>
          <p:spPr>
            <a:xfrm>
              <a:off x="7051522" y="4261245"/>
              <a:ext cx="118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Who is score-able?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5E6F600-737E-4F83-BF68-81368ABE3528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6432423" y="2633401"/>
              <a:ext cx="587502" cy="11183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0F194D-E8CD-49AF-B64E-D638152D04F9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432423" y="3748023"/>
              <a:ext cx="587502" cy="3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7377C1-7675-4A78-9D90-F0A3B96A7BB8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432423" y="3751787"/>
              <a:ext cx="587502" cy="11268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DE6A4E4-1374-4CE3-B1A4-EE219BDC4FC4}"/>
              </a:ext>
            </a:extLst>
          </p:cNvPr>
          <p:cNvGrpSpPr/>
          <p:nvPr/>
        </p:nvGrpSpPr>
        <p:grpSpPr>
          <a:xfrm>
            <a:off x="1809750" y="2242143"/>
            <a:ext cx="2266950" cy="3083226"/>
            <a:chOff x="1809750" y="2242143"/>
            <a:chExt cx="2266950" cy="3083226"/>
          </a:xfrm>
        </p:grpSpPr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DE8B0FEF-6AE3-4A87-A755-3B66933128F5}"/>
                </a:ext>
              </a:extLst>
            </p:cNvPr>
            <p:cNvSpPr/>
            <p:nvPr/>
          </p:nvSpPr>
          <p:spPr>
            <a:xfrm>
              <a:off x="2784348" y="2242143"/>
              <a:ext cx="1292352" cy="9247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Configs</a:t>
              </a:r>
            </a:p>
          </p:txBody>
        </p:sp>
        <p:sp>
          <p:nvSpPr>
            <p:cNvPr id="7" name="Flowchart: Multidocument 6">
              <a:extLst>
                <a:ext uri="{FF2B5EF4-FFF2-40B4-BE49-F238E27FC236}">
                  <a16:creationId xmlns:a16="http://schemas.microsoft.com/office/drawing/2014/main" id="{E1D06D8E-6F10-4BAB-BBC3-6F23FD86B08A}"/>
                </a:ext>
              </a:extLst>
            </p:cNvPr>
            <p:cNvSpPr/>
            <p:nvPr/>
          </p:nvSpPr>
          <p:spPr>
            <a:xfrm>
              <a:off x="2784348" y="3337062"/>
              <a:ext cx="1292352" cy="9247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Compliance Rules</a:t>
              </a:r>
            </a:p>
          </p:txBody>
        </p:sp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FA055F05-E3DD-4B74-976F-799EEC6B476E}"/>
                </a:ext>
              </a:extLst>
            </p:cNvPr>
            <p:cNvSpPr/>
            <p:nvPr/>
          </p:nvSpPr>
          <p:spPr>
            <a:xfrm>
              <a:off x="2784348" y="4431982"/>
              <a:ext cx="1292352" cy="89338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Business Rules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369C9D-292B-466E-AEA5-70A33957EA60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 flipV="1">
              <a:off x="1809750" y="2704493"/>
              <a:ext cx="974598" cy="1091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C34EC6-63DD-44F6-8470-A544E51E8565}"/>
                </a:ext>
              </a:extLst>
            </p:cNvPr>
            <p:cNvCxnSpPr>
              <a:cxnSpLocks/>
              <a:stCxn id="4" idx="4"/>
              <a:endCxn id="7" idx="1"/>
            </p:cNvCxnSpPr>
            <p:nvPr/>
          </p:nvCxnSpPr>
          <p:spPr>
            <a:xfrm>
              <a:off x="1809750" y="3795648"/>
              <a:ext cx="974598" cy="3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54C91B8-1AC0-4EAA-AD89-0AFD21D23520}"/>
                </a:ext>
              </a:extLst>
            </p:cNvPr>
            <p:cNvCxnSpPr>
              <a:cxnSpLocks/>
              <a:stCxn id="4" idx="4"/>
              <a:endCxn id="8" idx="1"/>
            </p:cNvCxnSpPr>
            <p:nvPr/>
          </p:nvCxnSpPr>
          <p:spPr>
            <a:xfrm>
              <a:off x="1809750" y="3795648"/>
              <a:ext cx="974598" cy="1083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D53AC5-69B7-4EE1-952D-ED9D781CDB47}"/>
              </a:ext>
            </a:extLst>
          </p:cNvPr>
          <p:cNvGrpSpPr/>
          <p:nvPr/>
        </p:nvGrpSpPr>
        <p:grpSpPr>
          <a:xfrm>
            <a:off x="8312277" y="3318849"/>
            <a:ext cx="1628775" cy="1188617"/>
            <a:chOff x="8312277" y="3318849"/>
            <a:chExt cx="1628775" cy="1188617"/>
          </a:xfrm>
        </p:grpSpPr>
        <p:sp>
          <p:nvSpPr>
            <p:cNvPr id="15" name="Flowchart: Document 14">
              <a:extLst>
                <a:ext uri="{FF2B5EF4-FFF2-40B4-BE49-F238E27FC236}">
                  <a16:creationId xmlns:a16="http://schemas.microsoft.com/office/drawing/2014/main" id="{CFAAC5E0-AD3A-45D2-9365-BDB3C4D8973C}"/>
                </a:ext>
              </a:extLst>
            </p:cNvPr>
            <p:cNvSpPr/>
            <p:nvPr/>
          </p:nvSpPr>
          <p:spPr>
            <a:xfrm>
              <a:off x="8648700" y="3318849"/>
              <a:ext cx="1292352" cy="86587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800356-5997-4E64-9C76-01E398F8BB95}"/>
                </a:ext>
              </a:extLst>
            </p:cNvPr>
            <p:cNvSpPr txBox="1"/>
            <p:nvPr/>
          </p:nvSpPr>
          <p:spPr>
            <a:xfrm>
              <a:off x="8704325" y="4261245"/>
              <a:ext cx="118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Scoring process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673A9-E334-4DAB-A7A2-44682327A41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8312277" y="3751787"/>
              <a:ext cx="336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0B0D5E-AB5E-4959-BB6D-9503CC0A784A}"/>
              </a:ext>
            </a:extLst>
          </p:cNvPr>
          <p:cNvGrpSpPr/>
          <p:nvPr/>
        </p:nvGrpSpPr>
        <p:grpSpPr>
          <a:xfrm>
            <a:off x="9941052" y="3314762"/>
            <a:ext cx="1622299" cy="1342506"/>
            <a:chOff x="9941052" y="3314762"/>
            <a:chExt cx="1622299" cy="1342506"/>
          </a:xfrm>
        </p:grpSpPr>
        <p:sp>
          <p:nvSpPr>
            <p:cNvPr id="17" name="Flowchart: Document 16">
              <a:extLst>
                <a:ext uri="{FF2B5EF4-FFF2-40B4-BE49-F238E27FC236}">
                  <a16:creationId xmlns:a16="http://schemas.microsoft.com/office/drawing/2014/main" id="{33E49288-7413-494B-80A4-3F58DB421E88}"/>
                </a:ext>
              </a:extLst>
            </p:cNvPr>
            <p:cNvSpPr/>
            <p:nvPr/>
          </p:nvSpPr>
          <p:spPr>
            <a:xfrm>
              <a:off x="10270999" y="3314762"/>
              <a:ext cx="1292352" cy="86587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Proposals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594EDC-1A66-4A08-AFEB-20C053A54BBD}"/>
                </a:ext>
              </a:extLst>
            </p:cNvPr>
            <p:cNvSpPr txBox="1"/>
            <p:nvPr/>
          </p:nvSpPr>
          <p:spPr>
            <a:xfrm>
              <a:off x="10326624" y="4257158"/>
              <a:ext cx="1181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Selection Optimization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95D980C-D711-4CEE-9066-1EA9224F8C5F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9941052" y="3747700"/>
              <a:ext cx="329947" cy="4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E876A08-5B4B-4E85-9DEF-4C86888109AB}"/>
              </a:ext>
            </a:extLst>
          </p:cNvPr>
          <p:cNvSpPr txBox="1"/>
          <p:nvPr/>
        </p:nvSpPr>
        <p:spPr>
          <a:xfrm>
            <a:off x="880796" y="1804973"/>
            <a:ext cx="1803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</a:rPr>
              <a:t>Configs: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Quick </a:t>
            </a:r>
            <a:r>
              <a:rPr lang="en-US" sz="1200" b="1" i="1" dirty="0" err="1">
                <a:solidFill>
                  <a:srgbClr val="7030A0"/>
                </a:solidFill>
              </a:rPr>
              <a:t>adjs</a:t>
            </a:r>
            <a:r>
              <a:rPr lang="en-US" sz="1200" b="1" i="1" dirty="0">
                <a:solidFill>
                  <a:srgbClr val="7030A0"/>
                </a:solidFill>
              </a:rPr>
              <a:t> for spend limits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Quick </a:t>
            </a:r>
            <a:r>
              <a:rPr lang="en-US" sz="1200" b="1" i="1" dirty="0" err="1">
                <a:solidFill>
                  <a:srgbClr val="7030A0"/>
                </a:solidFill>
              </a:rPr>
              <a:t>adjs</a:t>
            </a:r>
            <a:r>
              <a:rPr lang="en-US" sz="1200" b="1" i="1" dirty="0">
                <a:solidFill>
                  <a:srgbClr val="7030A0"/>
                </a:solidFill>
              </a:rPr>
              <a:t> for client activity preferences.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49B12E-E61C-454F-AFBB-2BA6CD1A96D0}"/>
              </a:ext>
            </a:extLst>
          </p:cNvPr>
          <p:cNvSpPr txBox="1"/>
          <p:nvPr/>
        </p:nvSpPr>
        <p:spPr>
          <a:xfrm>
            <a:off x="4392548" y="5568773"/>
            <a:ext cx="233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</a:rPr>
              <a:t>Modular: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place to adjust balances for all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place to adjust validation logic for all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place to… for all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16BEDF-1C20-4E9F-B0A8-19FE30419411}"/>
              </a:ext>
            </a:extLst>
          </p:cNvPr>
          <p:cNvSpPr txBox="1"/>
          <p:nvPr/>
        </p:nvSpPr>
        <p:spPr>
          <a:xfrm>
            <a:off x="10147110" y="1430392"/>
            <a:ext cx="1803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</a:rPr>
              <a:t>Standardized: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selection process applied against all clients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Client customizations are limited and occur pre-Pool.</a:t>
            </a:r>
          </a:p>
        </p:txBody>
      </p:sp>
    </p:spTree>
    <p:extLst>
      <p:ext uri="{BB962C8B-B14F-4D97-AF65-F5344CB8AC3E}">
        <p14:creationId xmlns:p14="http://schemas.microsoft.com/office/powerpoint/2010/main" val="12893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58E-629A-428D-B390-51859F4F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B8FFC0-9A0B-4781-A53C-341540BDB05A}"/>
              </a:ext>
            </a:extLst>
          </p:cNvPr>
          <p:cNvGrpSpPr/>
          <p:nvPr/>
        </p:nvGrpSpPr>
        <p:grpSpPr>
          <a:xfrm>
            <a:off x="1003570" y="1750557"/>
            <a:ext cx="3972990" cy="3356885"/>
            <a:chOff x="0" y="982430"/>
            <a:chExt cx="5791200" cy="48931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A318EF-E120-4023-B9DC-B6AE681F1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33" r="53333"/>
            <a:stretch/>
          </p:blipFill>
          <p:spPr>
            <a:xfrm>
              <a:off x="990600" y="982430"/>
              <a:ext cx="2362200" cy="48931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F18297-6C9C-47E1-82D4-8F8E97D0B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333"/>
            <a:stretch/>
          </p:blipFill>
          <p:spPr>
            <a:xfrm>
              <a:off x="3352800" y="982430"/>
              <a:ext cx="2438400" cy="48931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529494-9715-413F-A79E-059051D86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167"/>
            <a:stretch/>
          </p:blipFill>
          <p:spPr>
            <a:xfrm>
              <a:off x="0" y="982430"/>
              <a:ext cx="990600" cy="489313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89109-BCD8-4E04-AAB0-0ACEE5A1780B}"/>
              </a:ext>
            </a:extLst>
          </p:cNvPr>
          <p:cNvGrpSpPr/>
          <p:nvPr/>
        </p:nvGrpSpPr>
        <p:grpSpPr>
          <a:xfrm>
            <a:off x="5497376" y="2122748"/>
            <a:ext cx="6532699" cy="2593453"/>
            <a:chOff x="4049576" y="1027906"/>
            <a:chExt cx="6953250" cy="27604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4141F9-6F6B-4283-8513-97AD2A761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150"/>
            <a:stretch/>
          </p:blipFill>
          <p:spPr>
            <a:xfrm>
              <a:off x="4049576" y="1027906"/>
              <a:ext cx="3541849" cy="2760410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CEAC5C-ACB7-4B60-86AC-6139C460F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765"/>
            <a:stretch/>
          </p:blipFill>
          <p:spPr>
            <a:xfrm>
              <a:off x="7591425" y="1027906"/>
              <a:ext cx="3411401" cy="2760410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62CC4-E567-4426-86C6-C61F9F759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158" y="5624546"/>
            <a:ext cx="1250118" cy="103569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D43FE-BCEA-40ED-8AA2-AFF2D359D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5" y="5848349"/>
            <a:ext cx="1652441" cy="81189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AACBB-F667-4B8C-8B53-61C7110FC14B}"/>
              </a:ext>
            </a:extLst>
          </p:cNvPr>
          <p:cNvSpPr txBox="1"/>
          <p:nvPr/>
        </p:nvSpPr>
        <p:spPr>
          <a:xfrm>
            <a:off x="1003570" y="5172073"/>
            <a:ext cx="3972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/>
              <a:t>Eligibility Funnel</a:t>
            </a:r>
            <a:r>
              <a:rPr lang="en-US" sz="1300" i="1" dirty="0"/>
              <a:t>: What knocks out accounts from scoring and/or selection?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DD4CC-C5E2-4E11-B5A8-C4EC80A5A42F}"/>
              </a:ext>
            </a:extLst>
          </p:cNvPr>
          <p:cNvSpPr txBox="1"/>
          <p:nvPr/>
        </p:nvSpPr>
        <p:spPr>
          <a:xfrm>
            <a:off x="6777230" y="5172073"/>
            <a:ext cx="3972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/>
              <a:t>Returns</a:t>
            </a:r>
            <a:r>
              <a:rPr lang="en-US" sz="1300" i="1" dirty="0"/>
              <a:t>: Is the scoring working? Is the selection optimization working?</a:t>
            </a:r>
          </a:p>
        </p:txBody>
      </p:sp>
    </p:spTree>
    <p:extLst>
      <p:ext uri="{BB962C8B-B14F-4D97-AF65-F5344CB8AC3E}">
        <p14:creationId xmlns:p14="http://schemas.microsoft.com/office/powerpoint/2010/main" val="330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AD86E3AE-ACCC-4EA8-BD62-DCEFE4FE5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986453"/>
              </p:ext>
            </p:extLst>
          </p:nvPr>
        </p:nvGraphicFramePr>
        <p:xfrm>
          <a:off x="1552574" y="2425700"/>
          <a:ext cx="9801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45">
                  <a:extLst>
                    <a:ext uri="{9D8B030D-6E8A-4147-A177-3AD203B41FA5}">
                      <a16:colId xmlns:a16="http://schemas.microsoft.com/office/drawing/2014/main" val="3681312469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76750423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9802057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730441844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90047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all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all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2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8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9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42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E80226-CFCF-4EA3-9FD8-7F20B76B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B3481E-8CF7-46B3-8017-85A25A6A7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37591"/>
              </p:ext>
            </p:extLst>
          </p:nvPr>
        </p:nvGraphicFramePr>
        <p:xfrm>
          <a:off x="1552574" y="2425700"/>
          <a:ext cx="9801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45">
                  <a:extLst>
                    <a:ext uri="{9D8B030D-6E8A-4147-A177-3AD203B41FA5}">
                      <a16:colId xmlns:a16="http://schemas.microsoft.com/office/drawing/2014/main" val="3681312469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76750423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9802057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730441844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90047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all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all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2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8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9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4288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810B395-DBAF-46B2-A6DE-CD381DC0BE24}"/>
              </a:ext>
            </a:extLst>
          </p:cNvPr>
          <p:cNvGrpSpPr/>
          <p:nvPr/>
        </p:nvGrpSpPr>
        <p:grpSpPr>
          <a:xfrm>
            <a:off x="3619500" y="1829555"/>
            <a:ext cx="7600950" cy="398232"/>
            <a:chOff x="3619500" y="1829555"/>
            <a:chExt cx="7600950" cy="3982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FD480E4-B3E4-490A-AF10-C6A4E25EB6D6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2227787"/>
              <a:ext cx="760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98B33-60FE-4194-B569-5717F77CB12A}"/>
                </a:ext>
              </a:extLst>
            </p:cNvPr>
            <p:cNvSpPr txBox="1"/>
            <p:nvPr/>
          </p:nvSpPr>
          <p:spPr>
            <a:xfrm>
              <a:off x="5117631" y="1829555"/>
              <a:ext cx="3972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Increase contacts, Increase clients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AD7FF-03C5-4FE0-81B9-7F1E0E5CAD3F}"/>
              </a:ext>
            </a:extLst>
          </p:cNvPr>
          <p:cNvGrpSpPr/>
          <p:nvPr/>
        </p:nvGrpSpPr>
        <p:grpSpPr>
          <a:xfrm>
            <a:off x="46567" y="2425701"/>
            <a:ext cx="1191683" cy="2374899"/>
            <a:chOff x="46567" y="2425701"/>
            <a:chExt cx="1191683" cy="237489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CECD25-CFC2-403E-9ACD-347C9E017675}"/>
                </a:ext>
              </a:extLst>
            </p:cNvPr>
            <p:cNvCxnSpPr>
              <a:cxnSpLocks/>
            </p:cNvCxnSpPr>
            <p:nvPr/>
          </p:nvCxnSpPr>
          <p:spPr>
            <a:xfrm>
              <a:off x="1238250" y="2425701"/>
              <a:ext cx="0" cy="2374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B74DB6-5AB8-40AD-8183-D3831E41F766}"/>
                </a:ext>
              </a:extLst>
            </p:cNvPr>
            <p:cNvSpPr txBox="1"/>
            <p:nvPr/>
          </p:nvSpPr>
          <p:spPr>
            <a:xfrm>
              <a:off x="46567" y="3320762"/>
              <a:ext cx="1191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Increase channels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7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778</Words>
  <Application>Microsoft Office PowerPoint</Application>
  <PresentationFormat>Widescreen</PresentationFormat>
  <Paragraphs>296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Hermes</vt:lpstr>
      <vt:lpstr>Agenda</vt:lpstr>
      <vt:lpstr>Business Case</vt:lpstr>
      <vt:lpstr>Approach</vt:lpstr>
      <vt:lpstr>Problem #1 – What is the question to answer?</vt:lpstr>
      <vt:lpstr>Problem #1 – What is the question to answer?</vt:lpstr>
      <vt:lpstr>Problem #2 – How do we structure so we can iterate quickly?</vt:lpstr>
      <vt:lpstr>Reporting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Chang</dc:creator>
  <cp:lastModifiedBy>Jason Chang</cp:lastModifiedBy>
  <cp:revision>47</cp:revision>
  <dcterms:created xsi:type="dcterms:W3CDTF">2023-09-26T15:11:17Z</dcterms:created>
  <dcterms:modified xsi:type="dcterms:W3CDTF">2023-09-27T16:22:28Z</dcterms:modified>
</cp:coreProperties>
</file>