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272C579-901B-4354-9659-D50CA9273B74}">
  <a:tblStyle styleId="{3272C579-901B-4354-9659-D50CA9273B74}"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b24f8e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b24f8e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95ac11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95ac11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5ac11e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5ac11e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5ac11e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5ac11e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5ac11e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5ac11e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5ac11e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5ac11e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95ac11e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95ac11e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5ac11e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5ac11e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5ac11e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5ac11e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5ac11e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5ac11e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95ac11e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95ac11e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b24f8e6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b24f8e6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95ac11e2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95ac11e2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5ac11e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5ac11e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5ac11e2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95ac11e2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95ac11e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95ac11e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95ac11e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95ac11e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5ac11e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5ac11e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95ac11e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95ac11e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95ac11e2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95ac11e2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b24f8e67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b24f8e6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24f8e67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24f8e67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24f8e67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24f8e67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b24f8e67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b24f8e67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24f8e67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24f8e67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24f8e67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24f8e67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b24f8e67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24f8e67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From Keras to TF.Keras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Version: June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Dataset API</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Setting Attributes on a TF Dataset - Shuffling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Another attribute that can be set is shuffling. Shuffling can be specified either before or after the repeat function. The trade-off is: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Better random ordering, but lower performance for feeding.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Less ideal random ordering, but better performance for feeding.</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a:t>
            </a:r>
            <a:r>
              <a:rPr lang="en" sz="1200">
                <a:solidFill>
                  <a:srgbClr val="0D904F"/>
                </a:solidFill>
              </a:rPr>
              <a:t>shuffle() </a:t>
            </a:r>
            <a:r>
              <a:rPr lang="en" sz="1100">
                <a:solidFill>
                  <a:schemeClr val="dk1"/>
                </a:solidFill>
              </a:rPr>
              <a:t>takes the parameter </a:t>
            </a:r>
            <a:r>
              <a:rPr lang="en" sz="1200">
                <a:solidFill>
                  <a:srgbClr val="0D904F"/>
                </a:solidFill>
              </a:rPr>
              <a:t>buffer_size</a:t>
            </a:r>
            <a:r>
              <a:rPr lang="en" sz="1100">
                <a:solidFill>
                  <a:schemeClr val="dk1"/>
                </a:solidFill>
              </a:rPr>
              <a:t>, which is the number of elements (not bytes) to shuffle in place.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shuffle(</a:t>
            </a:r>
            <a:r>
              <a:rPr lang="en" sz="1200"/>
              <a:t>1</a:t>
            </a:r>
            <a:r>
              <a:rPr lang="en" sz="1200">
                <a:solidFill>
                  <a:srgbClr val="0D904F"/>
                </a:solidFill>
              </a:rPr>
              <a:t>)</a:t>
            </a:r>
            <a:r>
              <a:rPr lang="en" sz="1100">
                <a:solidFill>
                  <a:schemeClr val="dk1"/>
                </a:solidFill>
              </a:rPr>
              <a:t> - no shuffle occurs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shuffle</a:t>
            </a:r>
            <a:r>
              <a:rPr lang="en" sz="1200">
                <a:solidFill>
                  <a:srgbClr val="0F9D58"/>
                </a:solidFill>
              </a:rPr>
              <a:t>(</a:t>
            </a:r>
            <a:r>
              <a:rPr lang="en" sz="1200"/>
              <a:t>len(x_train)</a:t>
            </a:r>
            <a:r>
              <a:rPr lang="en" sz="1200">
                <a:solidFill>
                  <a:srgbClr val="0D904F"/>
                </a:solidFill>
              </a:rPr>
              <a:t>)</a:t>
            </a:r>
            <a:r>
              <a:rPr lang="en" sz="1100">
                <a:solidFill>
                  <a:schemeClr val="dk1"/>
                </a:solidFill>
              </a:rPr>
              <a:t> - all elements are shuffled (uniform)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0F9D58"/>
                </a:solidFill>
              </a:rPr>
              <a:t>s</a:t>
            </a:r>
            <a:r>
              <a:rPr lang="en" sz="1100">
                <a:solidFill>
                  <a:srgbClr val="0D904F"/>
                </a:solidFill>
              </a:rPr>
              <a:t>huffle(</a:t>
            </a:r>
            <a:r>
              <a:rPr lang="en" sz="1100">
                <a:solidFill>
                  <a:schemeClr val="dk1"/>
                </a:solidFill>
              </a:rPr>
              <a:t>1000</a:t>
            </a:r>
            <a:r>
              <a:rPr lang="en" sz="1100">
                <a:solidFill>
                  <a:srgbClr val="0D904F"/>
                </a:solidFill>
              </a:rPr>
              <a:t>)</a:t>
            </a:r>
            <a:r>
              <a:rPr lang="en" sz="1100">
                <a:solidFill>
                  <a:schemeClr val="dk1"/>
                </a:solidFill>
              </a:rPr>
              <a:t> - a 1000 elements are shuffled at a time.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29" name="Google Shape;129;p22"/>
          <p:cNvGraphicFramePr/>
          <p:nvPr/>
        </p:nvGraphicFramePr>
        <p:xfrm>
          <a:off x="889825" y="38362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shuffle</a:t>
                      </a:r>
                      <a:r>
                        <a:rPr lang="en" sz="1000">
                          <a:solidFill>
                            <a:srgbClr val="616161"/>
                          </a:solidFill>
                          <a:latin typeface="Consolas"/>
                          <a:ea typeface="Consolas"/>
                          <a:cs typeface="Consolas"/>
                          <a:sym typeface="Consolas"/>
                        </a:rPr>
                        <a:t>(1000).</a:t>
                      </a:r>
                      <a:r>
                        <a:rPr lang="en" sz="1000">
                          <a:solidFill>
                            <a:schemeClr val="dk1"/>
                          </a:solidFill>
                          <a:latin typeface="Consolas"/>
                          <a:ea typeface="Consolas"/>
                          <a:cs typeface="Consolas"/>
                          <a:sym typeface="Consolas"/>
                        </a:rPr>
                        <a:t>repeat()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Dataset API</a:t>
            </a:r>
            <a:endParaRPr>
              <a:solidFill>
                <a:srgbClr val="38761D"/>
              </a:solidFill>
            </a:endParaRPr>
          </a:p>
        </p:txBody>
      </p:sp>
      <p:pic>
        <p:nvPicPr>
          <p:cNvPr id="135" name="Google Shape;135;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6" name="Google Shape;136;p23"/>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Setting Attributes on a TF Dataset - Prefetch</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a:t>
            </a:r>
            <a:r>
              <a:rPr lang="en" sz="1200">
                <a:solidFill>
                  <a:srgbClr val="0D904F"/>
                </a:solidFill>
              </a:rPr>
              <a:t>prefetch() </a:t>
            </a:r>
            <a:r>
              <a:rPr lang="en" sz="1100">
                <a:solidFill>
                  <a:schemeClr val="dk1"/>
                </a:solidFill>
              </a:rPr>
              <a:t>method </a:t>
            </a:r>
            <a:r>
              <a:rPr b="1" lang="en" sz="1100">
                <a:solidFill>
                  <a:srgbClr val="4A86E8"/>
                </a:solidFill>
              </a:rPr>
              <a:t>provides for parallelism between the feeding and the training</a:t>
            </a:r>
            <a:r>
              <a:rPr lang="en" sz="1100">
                <a:solidFill>
                  <a:schemeClr val="dk1"/>
                </a:solidFill>
              </a:rPr>
              <a:t>.  Generally, one wants: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feeding process, which can be thought of as an ETL, to be handled by the CPU, due to high I/O.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training to be handled by the GPU/TPU, which are matrix computations.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a:t>
            </a:r>
            <a:r>
              <a:rPr lang="en" sz="1200">
                <a:solidFill>
                  <a:srgbClr val="0D904F"/>
                </a:solidFill>
              </a:rPr>
              <a:t>prefetch() </a:t>
            </a:r>
            <a:r>
              <a:rPr lang="en" sz="1100">
                <a:solidFill>
                  <a:schemeClr val="dk1"/>
                </a:solidFill>
              </a:rPr>
              <a:t>method enables parallelism (but using another thread on the CPU) to perform the preprocessing on the next “n” batches, while the current batch is being trained. In the example below, we set the number of batches to preprocess in parallel to 1:</a:t>
            </a:r>
            <a:endParaRPr sz="11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37" name="Google Shape;137;p23"/>
          <p:cNvGraphicFramePr/>
          <p:nvPr/>
        </p:nvGraphicFramePr>
        <p:xfrm>
          <a:off x="925775" y="337937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shuffle</a:t>
                      </a:r>
                      <a:r>
                        <a:rPr lang="en" sz="1000">
                          <a:solidFill>
                            <a:srgbClr val="616161"/>
                          </a:solidFill>
                          <a:latin typeface="Consolas"/>
                          <a:ea typeface="Consolas"/>
                          <a:cs typeface="Consolas"/>
                          <a:sym typeface="Consolas"/>
                        </a:rPr>
                        <a:t>(1000).</a:t>
                      </a:r>
                      <a:r>
                        <a:rPr lang="en" sz="1000">
                          <a:solidFill>
                            <a:schemeClr val="dk1"/>
                          </a:solidFill>
                          <a:latin typeface="Consolas"/>
                          <a:ea typeface="Consolas"/>
                          <a:cs typeface="Consolas"/>
                          <a:sym typeface="Consolas"/>
                        </a:rPr>
                        <a:t>repeat()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prefetch(1)</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Save/Restore Models</a:t>
            </a:r>
            <a:endParaRPr>
              <a:solidFill>
                <a:srgbClr val="38761D"/>
              </a:solidFill>
            </a:endParaRPr>
          </a:p>
        </p:txBody>
      </p:sp>
      <p:pic>
        <p:nvPicPr>
          <p:cNvPr id="143" name="Google Shape;143;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Saving and Restoring Models with tf.keras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Keras, model weights are saved in a HDF5 file format. In the tf.keras implementation, </a:t>
            </a:r>
            <a:r>
              <a:rPr lang="en" sz="1200" u="sng">
                <a:solidFill>
                  <a:schemeClr val="dk1"/>
                </a:solidFill>
              </a:rPr>
              <a:t>by default they are saved Tensorflow’s checkpoint format</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4A86E8"/>
                </a:solidFill>
              </a:rPr>
              <a:t>To save in Keras HDF5 file format style</a:t>
            </a:r>
            <a:r>
              <a:rPr lang="en" sz="1200">
                <a:solidFill>
                  <a:schemeClr val="dk1"/>
                </a:solidFill>
              </a:rPr>
              <a:t>, add the parameter </a:t>
            </a:r>
            <a:r>
              <a:rPr lang="en" sz="1200">
                <a:solidFill>
                  <a:srgbClr val="0D904F"/>
                </a:solidFill>
                <a:latin typeface="Consolas"/>
                <a:ea typeface="Consolas"/>
                <a:cs typeface="Consolas"/>
                <a:sym typeface="Consolas"/>
              </a:rPr>
              <a:t>save_format=’h5’</a:t>
            </a:r>
            <a:r>
              <a:rPr lang="en" sz="1200">
                <a:solidFill>
                  <a:schemeClr val="dk1"/>
                </a:solidFill>
              </a:rPr>
              <a:t> to the </a:t>
            </a:r>
            <a:r>
              <a:rPr lang="en" sz="1200">
                <a:solidFill>
                  <a:srgbClr val="0D904F"/>
                </a:solidFill>
                <a:latin typeface="Consolas"/>
                <a:ea typeface="Consolas"/>
                <a:cs typeface="Consolas"/>
                <a:sym typeface="Consolas"/>
              </a:rPr>
              <a:t>save_weights()</a:t>
            </a:r>
            <a:r>
              <a:rPr lang="en" sz="1200">
                <a:solidFill>
                  <a:schemeClr val="dk1"/>
                </a:solidFill>
              </a:rPr>
              <a:t> method:</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45" name="Google Shape;145;p24"/>
          <p:cNvGraphicFramePr/>
          <p:nvPr/>
        </p:nvGraphicFramePr>
        <p:xfrm>
          <a:off x="910375" y="28609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save the model weights in Keras HDF5 format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'my-model-weights.h5'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save_format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later restore the weights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'my-model-weights.h5'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Callbacks with tf.keras</a:t>
            </a:r>
            <a:endParaRPr>
              <a:solidFill>
                <a:srgbClr val="38761D"/>
              </a:solidFill>
            </a:endParaRPr>
          </a:p>
        </p:txBody>
      </p:sp>
      <p:pic>
        <p:nvPicPr>
          <p:cNvPr id="151" name="Google Shape;151;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25"/>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Callbacks</a:t>
            </a:r>
            <a:r>
              <a:rPr b="1" lang="en" sz="1350">
                <a:solidFill>
                  <a:schemeClr val="dk1"/>
                </a:solidFill>
              </a:rPr>
              <a:t> with tf.keras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200">
                <a:solidFill>
                  <a:schemeClr val="dk1"/>
                </a:solidFill>
              </a:rPr>
              <a:t>When using tf.keras, </a:t>
            </a:r>
            <a:r>
              <a:rPr b="1" lang="en" sz="1200">
                <a:solidFill>
                  <a:srgbClr val="4A86E8"/>
                </a:solidFill>
              </a:rPr>
              <a:t>one uses the tf.keras.callbacks methods for specifying callbacks</a:t>
            </a:r>
            <a:r>
              <a:rPr lang="en" sz="1200">
                <a:solidFill>
                  <a:schemeClr val="dk1"/>
                </a:solidFill>
              </a:rPr>
              <a:t> (such as checkpointing or early stopping) in place of keras methods for callbacks. The builtin tf.keras callbacks are:</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tf.keras.callbacks.ModelCheckpoint</a:t>
            </a:r>
            <a:r>
              <a:rPr lang="en" sz="1200">
                <a:solidFill>
                  <a:schemeClr val="dk1"/>
                </a:solidFill>
              </a:rPr>
              <a:t> - for saving checkpoints during training.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tf.keras.callbacks.EarlyStopping</a:t>
            </a:r>
            <a:r>
              <a:rPr lang="en" sz="1200">
                <a:solidFill>
                  <a:schemeClr val="dk1"/>
                </a:solidFill>
              </a:rPr>
              <a:t> - for early stopping during training.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tf.keras.callbacks.LearningRateScheduler</a:t>
            </a:r>
            <a:r>
              <a:rPr lang="en" sz="1200">
                <a:solidFill>
                  <a:schemeClr val="dk1"/>
                </a:solidFill>
              </a:rPr>
              <a:t> - fine-grain control of dynamically changing the learning rate during training.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tf.keras.callbacks.TensorBoard</a:t>
            </a:r>
            <a:r>
              <a:rPr lang="en" sz="1200">
                <a:solidFill>
                  <a:schemeClr val="dk1"/>
                </a:solidFill>
              </a:rPr>
              <a:t> - Monitor the training using TensorBoard.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53" name="Google Shape;153;p25"/>
          <p:cNvGraphicFramePr/>
          <p:nvPr/>
        </p:nvGraphicFramePr>
        <p:xfrm>
          <a:off x="889838" y="38670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checkpoint for each epoch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checkpoint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callbacks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ModelCheckpoint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'weights.{epoch:02}'</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59" name="Google Shape;159;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60" name="Google Shape;160;p2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a:t>
            </a:r>
            <a:r>
              <a:rPr b="1" lang="en" sz="1200">
                <a:solidFill>
                  <a:srgbClr val="4A86E8"/>
                </a:solidFill>
              </a:rPr>
              <a:t>alternate method to feeding data from disk to a model while training</a:t>
            </a:r>
            <a:r>
              <a:rPr lang="en" sz="1200">
                <a:solidFill>
                  <a:schemeClr val="dk1"/>
                </a:solidFill>
              </a:rPr>
              <a:t> is to use Tensorflow’s </a:t>
            </a:r>
            <a:r>
              <a:rPr lang="en" sz="1200">
                <a:solidFill>
                  <a:srgbClr val="0D904F"/>
                </a:solidFill>
                <a:latin typeface="Consolas"/>
                <a:ea typeface="Consolas"/>
                <a:cs typeface="Consolas"/>
                <a:sym typeface="Consolas"/>
              </a:rPr>
              <a:t>TFRecord</a:t>
            </a:r>
            <a:r>
              <a:rPr lang="en" sz="1200">
                <a:solidFill>
                  <a:schemeClr val="dk1"/>
                </a:solidFill>
              </a:rPr>
              <a:t> file format.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format has </a:t>
            </a:r>
            <a:r>
              <a:rPr lang="en" sz="1200" u="sng">
                <a:solidFill>
                  <a:schemeClr val="dk1"/>
                </a:solidFill>
              </a:rPr>
              <a:t>similarities to both a Python dictionary and JSON objects</a:t>
            </a:r>
            <a:r>
              <a:rPr lang="en" sz="1200">
                <a:solidFill>
                  <a:schemeClr val="dk1"/>
                </a:solidFill>
              </a:rPr>
              <a:t>. A sample (e.g., image) and corresponding metadata are encapsulated within a </a:t>
            </a:r>
            <a:r>
              <a:rPr lang="en" sz="1200">
                <a:solidFill>
                  <a:srgbClr val="0D904F"/>
                </a:solidFill>
                <a:latin typeface="Consolas"/>
                <a:ea typeface="Consolas"/>
                <a:cs typeface="Consolas"/>
                <a:sym typeface="Consolas"/>
              </a:rPr>
              <a:t>tf.Example</a:t>
            </a:r>
            <a:r>
              <a:rPr lang="en" sz="1200">
                <a:solidFill>
                  <a:schemeClr val="dk1"/>
                </a:solidFill>
              </a:rPr>
              <a:t> class object. A </a:t>
            </a:r>
            <a:r>
              <a:rPr lang="en" sz="1200">
                <a:solidFill>
                  <a:srgbClr val="0D904F"/>
                </a:solidFill>
                <a:latin typeface="Consolas"/>
                <a:ea typeface="Consolas"/>
                <a:cs typeface="Consolas"/>
                <a:sym typeface="Consolas"/>
              </a:rPr>
              <a:t>tf.Example</a:t>
            </a:r>
            <a:r>
              <a:rPr lang="en" sz="1200">
                <a:solidFill>
                  <a:schemeClr val="dk1"/>
                </a:solidFill>
              </a:rPr>
              <a:t> object consists of a list of one or more </a:t>
            </a:r>
            <a:r>
              <a:rPr lang="en" sz="1200">
                <a:solidFill>
                  <a:srgbClr val="0D904F"/>
                </a:solidFill>
                <a:latin typeface="Consolas"/>
                <a:ea typeface="Consolas"/>
                <a:cs typeface="Consolas"/>
                <a:sym typeface="Consolas"/>
              </a:rPr>
              <a:t>tf.train.Feature</a:t>
            </a:r>
            <a:r>
              <a:rPr lang="en" sz="1200">
                <a:solidFill>
                  <a:schemeClr val="dk1"/>
                </a:solidFill>
              </a:rPr>
              <a:t> entries. </a:t>
            </a:r>
            <a:r>
              <a:rPr b="1" lang="en" sz="1200">
                <a:solidFill>
                  <a:srgbClr val="4A86E8"/>
                </a:solidFill>
              </a:rPr>
              <a:t>Each feature entry can be of one of three data types:</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tf.train.ByteList</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tf.train.FloatList</a:t>
            </a:r>
            <a:endParaRPr sz="1200">
              <a:solidFill>
                <a:schemeClr val="dk1"/>
              </a:solidFill>
            </a:endParaRPr>
          </a:p>
          <a:p>
            <a:pPr indent="-304800" lvl="0" marL="2743200" rtl="0" algn="l">
              <a:lnSpc>
                <a:spcPct val="115000"/>
              </a:lnSpc>
              <a:spcBef>
                <a:spcPts val="0"/>
              </a:spcBef>
              <a:spcAft>
                <a:spcPts val="0"/>
              </a:spcAft>
              <a:buClr>
                <a:schemeClr val="dk1"/>
              </a:buClr>
              <a:buSzPts val="1200"/>
              <a:buChar char="●"/>
            </a:pPr>
            <a:r>
              <a:rPr lang="en" sz="1200">
                <a:solidFill>
                  <a:srgbClr val="0D904F"/>
                </a:solidFill>
                <a:latin typeface="Consolas"/>
                <a:ea typeface="Consolas"/>
                <a:cs typeface="Consolas"/>
                <a:sym typeface="Consolas"/>
              </a:rPr>
              <a:t>tf.train.Int64List</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66" name="Google Shape;166;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7" name="Google Shape;167;p2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 - Data Types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lang="en" sz="1200">
                <a:solidFill>
                  <a:srgbClr val="0D904F"/>
                </a:solidFill>
                <a:latin typeface="Consolas"/>
                <a:ea typeface="Consolas"/>
                <a:cs typeface="Consolas"/>
                <a:sym typeface="Consolas"/>
              </a:rPr>
              <a:t>tf.train.ByteList</a:t>
            </a:r>
            <a:r>
              <a:rPr lang="en" sz="1200">
                <a:solidFill>
                  <a:schemeClr val="dk1"/>
                </a:solidFill>
              </a:rPr>
              <a:t> is used for sequences of bytes or a string.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lang="en" sz="1200">
                <a:solidFill>
                  <a:srgbClr val="0D904F"/>
                </a:solidFill>
                <a:latin typeface="Consolas"/>
                <a:ea typeface="Consolas"/>
                <a:cs typeface="Consolas"/>
                <a:sym typeface="Consolas"/>
              </a:rPr>
              <a:t>tf.train.FloatList</a:t>
            </a:r>
            <a:r>
              <a:rPr lang="en" sz="1200">
                <a:solidFill>
                  <a:schemeClr val="dk1"/>
                </a:solidFill>
              </a:rPr>
              <a:t> is used for 32-bit (single precision) or 64-bit (double precision) float point numbers.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a:t>
            </a:r>
            <a:r>
              <a:rPr lang="en" sz="1200">
                <a:solidFill>
                  <a:srgbClr val="0D904F"/>
                </a:solidFill>
                <a:latin typeface="Consolas"/>
                <a:ea typeface="Consolas"/>
                <a:cs typeface="Consolas"/>
                <a:sym typeface="Consolas"/>
              </a:rPr>
              <a:t>tf.train.Int64List</a:t>
            </a:r>
            <a:r>
              <a:rPr lang="en" sz="1200">
                <a:solidFill>
                  <a:schemeClr val="dk1"/>
                </a:solidFill>
              </a:rPr>
              <a:t> is used for both 32-bit and 64-bit signed and unsigned integers, and booleans.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73" name="Google Shape;173;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4" name="Google Shape;174;p28"/>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 - Feature Entries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There are several common practices for encoding image data into </a:t>
            </a:r>
            <a:r>
              <a:rPr lang="en" sz="1200">
                <a:solidFill>
                  <a:srgbClr val="0D904F"/>
                </a:solidFill>
                <a:latin typeface="Consolas"/>
                <a:ea typeface="Consolas"/>
                <a:cs typeface="Consolas"/>
                <a:sym typeface="Consolas"/>
              </a:rPr>
              <a:t>TFRecord</a:t>
            </a:r>
            <a:r>
              <a:rPr lang="en" sz="1200">
                <a:solidFill>
                  <a:schemeClr val="dk1"/>
                </a:solidFill>
              </a:rPr>
              <a:t> format, of which share the following in common: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1828800" rtl="0" algn="l">
              <a:lnSpc>
                <a:spcPct val="115000"/>
              </a:lnSpc>
              <a:spcBef>
                <a:spcPts val="0"/>
              </a:spcBef>
              <a:spcAft>
                <a:spcPts val="0"/>
              </a:spcAft>
              <a:buClr>
                <a:srgbClr val="0D904F"/>
              </a:buClr>
              <a:buSzPts val="1200"/>
              <a:buChar char="●"/>
            </a:pPr>
            <a:r>
              <a:rPr b="1" lang="en" sz="1200">
                <a:solidFill>
                  <a:srgbClr val="0D904F"/>
                </a:solidFill>
              </a:rPr>
              <a:t>A Feature entry for encoding of the image data.</a:t>
            </a:r>
            <a:endParaRPr b="1" sz="1200">
              <a:solidFill>
                <a:srgbClr val="0D904F"/>
              </a:solidFill>
            </a:endParaRPr>
          </a:p>
          <a:p>
            <a:pPr indent="-304800" lvl="0" marL="1828800" rtl="0" algn="l">
              <a:lnSpc>
                <a:spcPct val="115000"/>
              </a:lnSpc>
              <a:spcBef>
                <a:spcPts val="0"/>
              </a:spcBef>
              <a:spcAft>
                <a:spcPts val="0"/>
              </a:spcAft>
              <a:buClr>
                <a:srgbClr val="0D904F"/>
              </a:buClr>
              <a:buSzPts val="1200"/>
              <a:buChar char="●"/>
            </a:pPr>
            <a:r>
              <a:rPr b="1" lang="en" sz="1200">
                <a:solidFill>
                  <a:srgbClr val="0D904F"/>
                </a:solidFill>
              </a:rPr>
              <a:t>A Feature entry for the image shape (for reconstruction).</a:t>
            </a:r>
            <a:endParaRPr b="1" sz="1200">
              <a:solidFill>
                <a:srgbClr val="0D904F"/>
              </a:solidFill>
            </a:endParaRPr>
          </a:p>
          <a:p>
            <a:pPr indent="-304800" lvl="0" marL="1828800" rtl="0" algn="l">
              <a:lnSpc>
                <a:spcPct val="115000"/>
              </a:lnSpc>
              <a:spcBef>
                <a:spcPts val="0"/>
              </a:spcBef>
              <a:spcAft>
                <a:spcPts val="0"/>
              </a:spcAft>
              <a:buClr>
                <a:srgbClr val="0D904F"/>
              </a:buClr>
              <a:buSzPts val="1200"/>
              <a:buChar char="●"/>
            </a:pPr>
            <a:r>
              <a:rPr b="1" lang="en" sz="1200">
                <a:solidFill>
                  <a:srgbClr val="0D904F"/>
                </a:solidFill>
              </a:rPr>
              <a:t>A Feature entry for the corresponding label.</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75" name="Google Shape;175;p28"/>
          <p:cNvGraphicFramePr/>
          <p:nvPr/>
        </p:nvGraphicFramePr>
        <p:xfrm>
          <a:off x="889838" y="3091900"/>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example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features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/entries here/</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81" name="Google Shape;181;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2" name="Google Shape;182;p2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Data Format - Image Embedding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There are multiple common practices for embedding the </a:t>
            </a:r>
            <a:r>
              <a:rPr lang="en" sz="1100" u="sng">
                <a:solidFill>
                  <a:schemeClr val="dk1"/>
                </a:solidFill>
              </a:rPr>
              <a:t>image pixel data</a:t>
            </a:r>
            <a:r>
              <a:rPr lang="en" sz="1100">
                <a:solidFill>
                  <a:schemeClr val="dk1"/>
                </a:solidFill>
              </a:rPr>
              <a:t> in a </a:t>
            </a:r>
            <a:r>
              <a:rPr lang="en" sz="1200">
                <a:solidFill>
                  <a:srgbClr val="0D904F"/>
                </a:solidFill>
                <a:latin typeface="Consolas"/>
                <a:ea typeface="Consolas"/>
                <a:cs typeface="Consolas"/>
                <a:sym typeface="Consolas"/>
              </a:rPr>
              <a:t>TFRecord</a:t>
            </a:r>
            <a:r>
              <a:rPr lang="en" sz="1100">
                <a:solidFill>
                  <a:schemeClr val="dk1"/>
                </a:solidFill>
              </a:rPr>
              <a:t>, each of which is a trade off of space vs. time: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Embed pixel data as the </a:t>
            </a:r>
            <a:r>
              <a:rPr b="1" lang="en" sz="1100">
                <a:solidFill>
                  <a:srgbClr val="0D904F"/>
                </a:solidFill>
              </a:rPr>
              <a:t>original on-disk compressed data</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u="sng">
                <a:solidFill>
                  <a:schemeClr val="dk1"/>
                </a:solidFill>
              </a:rPr>
              <a:t>Least amount of space, maximum amount of reprocessing time</a:t>
            </a:r>
            <a:r>
              <a:rPr lang="en" sz="1100">
                <a:solidFill>
                  <a:schemeClr val="dk1"/>
                </a:solidFill>
              </a:rPr>
              <a:t> during feeding.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Ex. 25K byte size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Embed pixel data as </a:t>
            </a:r>
            <a:r>
              <a:rPr b="1" lang="en" sz="1100">
                <a:solidFill>
                  <a:srgbClr val="0D904F"/>
                </a:solidFill>
              </a:rPr>
              <a:t>uncompressed (raw) in-memory data</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Upto </a:t>
            </a:r>
            <a:r>
              <a:rPr lang="en" sz="1100" u="sng">
                <a:solidFill>
                  <a:schemeClr val="dk1"/>
                </a:solidFill>
              </a:rPr>
              <a:t>90% more space, significant reduction in reprocessing time</a:t>
            </a:r>
            <a:r>
              <a:rPr lang="en" sz="1100">
                <a:solidFill>
                  <a:schemeClr val="dk1"/>
                </a:solidFill>
              </a:rPr>
              <a:t> during feeding.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Ex. 500K byte size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Embed pixel data as </a:t>
            </a:r>
            <a:r>
              <a:rPr b="1" lang="en" sz="1100">
                <a:solidFill>
                  <a:srgbClr val="0D904F"/>
                </a:solidFill>
              </a:rPr>
              <a:t>preprocessed (training ready) data</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Upto another </a:t>
            </a:r>
            <a:r>
              <a:rPr lang="en" sz="1100" u="sng">
                <a:solidFill>
                  <a:schemeClr val="dk1"/>
                </a:solidFill>
              </a:rPr>
              <a:t>4X more space (from raw), no reprocessing time</a:t>
            </a:r>
            <a:r>
              <a:rPr lang="en" sz="1100">
                <a:solidFill>
                  <a:schemeClr val="dk1"/>
                </a:solidFill>
              </a:rPr>
              <a:t> during feeding.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2Mb byte size</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Image Embedding - Original On-Disk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 </a:t>
            </a:r>
            <a:r>
              <a:rPr lang="en" sz="1100">
                <a:solidFill>
                  <a:srgbClr val="0D904F"/>
                </a:solidFill>
                <a:latin typeface="Consolas"/>
                <a:ea typeface="Consolas"/>
                <a:cs typeface="Consolas"/>
                <a:sym typeface="Consolas"/>
              </a:rPr>
              <a:t>tf.train.Example()</a:t>
            </a:r>
            <a:r>
              <a:rPr lang="en" sz="1100">
                <a:solidFill>
                  <a:schemeClr val="dk1"/>
                </a:solidFill>
              </a:rPr>
              <a:t> is instantiated with three dictionary entries for the features object: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image - a </a:t>
            </a:r>
            <a:r>
              <a:rPr lang="en" sz="1100">
                <a:solidFill>
                  <a:srgbClr val="0D904F"/>
                </a:solidFill>
                <a:latin typeface="Consolas"/>
                <a:ea typeface="Consolas"/>
                <a:cs typeface="Consolas"/>
                <a:sym typeface="Consolas"/>
              </a:rPr>
              <a:t>BytesList</a:t>
            </a:r>
            <a:r>
              <a:rPr lang="en" sz="1100">
                <a:solidFill>
                  <a:schemeClr val="dk1"/>
                </a:solidFill>
              </a:rPr>
              <a:t> for the uncompressed (original on-disk data) image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label - a </a:t>
            </a:r>
            <a:r>
              <a:rPr lang="en" sz="1100">
                <a:solidFill>
                  <a:srgbClr val="0D904F"/>
                </a:solidFill>
                <a:latin typeface="Consolas"/>
                <a:ea typeface="Consolas"/>
                <a:cs typeface="Consolas"/>
                <a:sym typeface="Consolas"/>
              </a:rPr>
              <a:t>Int64List</a:t>
            </a:r>
            <a:r>
              <a:rPr lang="en" sz="1100">
                <a:solidFill>
                  <a:schemeClr val="dk1"/>
                </a:solidFill>
              </a:rPr>
              <a:t> for the label value.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shape - a </a:t>
            </a:r>
            <a:r>
              <a:rPr lang="en" sz="1100">
                <a:solidFill>
                  <a:srgbClr val="0D904F"/>
                </a:solidFill>
                <a:latin typeface="Consolas"/>
                <a:ea typeface="Consolas"/>
                <a:cs typeface="Consolas"/>
                <a:sym typeface="Consolas"/>
              </a:rPr>
              <a:t>Int64List</a:t>
            </a:r>
            <a:r>
              <a:rPr lang="en" sz="1100">
                <a:solidFill>
                  <a:schemeClr val="dk1"/>
                </a:solidFill>
              </a:rPr>
              <a:t> for the tuple (rows, height, channels) shape of the image.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90" name="Google Shape;190;p30"/>
          <p:cNvGraphicFramePr/>
          <p:nvPr/>
        </p:nvGraphicFramePr>
        <p:xfrm>
          <a:off x="854488" y="22828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800">
                          <a:solidFill>
                            <a:srgbClr val="9C27B0"/>
                          </a:solidFill>
                          <a:latin typeface="Consolas"/>
                          <a:ea typeface="Consolas"/>
                          <a:cs typeface="Consolas"/>
                          <a:sym typeface="Consolas"/>
                        </a:rPr>
                        <a:t>def</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TFRecordImage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path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label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 The original compressed version of the image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read in (and uncompress) the image to get its shape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path</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shape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read in the image a second time for the original bytes (not uncompressed)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with</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gfile</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FastGFile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path</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'rb'</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as</a:t>
                      </a:r>
                      <a:r>
                        <a:rPr lang="en" sz="800">
                          <a:solidFill>
                            <a:schemeClr val="dk1"/>
                          </a:solidFill>
                          <a:latin typeface="Consolas"/>
                          <a:ea typeface="Consolas"/>
                          <a:cs typeface="Consolas"/>
                          <a:sym typeface="Consolas"/>
                        </a:rPr>
                        <a:t> fid</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disk_image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fid</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read</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455A64"/>
                          </a:solidFill>
                          <a:latin typeface="Consolas"/>
                          <a:ea typeface="Consolas"/>
                          <a:cs typeface="Consolas"/>
                          <a:sym typeface="Consolas"/>
                        </a:rPr>
                        <a:t># make the record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9C27B0"/>
                          </a:solidFill>
                          <a:latin typeface="Consolas"/>
                          <a:ea typeface="Consolas"/>
                          <a:cs typeface="Consolas"/>
                          <a:sym typeface="Consolas"/>
                        </a:rPr>
                        <a:t>return</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Example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features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feature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bytes_list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BytesList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value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disk_image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'label'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int64_list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Int64List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value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label</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0F9D58"/>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Feature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int64_list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tf</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train</a:t>
                      </a:r>
                      <a:r>
                        <a:rPr lang="en" sz="800">
                          <a:solidFill>
                            <a:srgbClr val="616161"/>
                          </a:solidFill>
                          <a:latin typeface="Consolas"/>
                          <a:ea typeface="Consolas"/>
                          <a:cs typeface="Consolas"/>
                          <a:sym typeface="Consolas"/>
                        </a:rPr>
                        <a:t>.</a:t>
                      </a:r>
                      <a:r>
                        <a:rPr lang="en" sz="800">
                          <a:solidFill>
                            <a:srgbClr val="3367D6"/>
                          </a:solidFill>
                          <a:latin typeface="Consolas"/>
                          <a:ea typeface="Consolas"/>
                          <a:cs typeface="Consolas"/>
                          <a:sym typeface="Consolas"/>
                        </a:rPr>
                        <a:t>Int64List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value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800">
                          <a:solidFill>
                            <a:schemeClr val="dk1"/>
                          </a:solidFill>
                          <a:latin typeface="Consolas"/>
                          <a:ea typeface="Consolas"/>
                          <a:cs typeface="Consolas"/>
                          <a:sym typeface="Consolas"/>
                        </a:rPr>
                        <a:t>example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TFRecordImage</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'example.jpg'</a:t>
                      </a:r>
                      <a:r>
                        <a:rPr lang="en" sz="8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196" name="Google Shape;196;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7" name="Google Shape;197;p31"/>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Image Embedding - Uncompressed (Raw) In-Memory</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this code example, </a:t>
            </a:r>
            <a:r>
              <a:rPr lang="en" sz="1200" u="sng">
                <a:solidFill>
                  <a:schemeClr val="dk1"/>
                </a:solidFill>
              </a:rPr>
              <a:t>the uncompressed image data is stored in the </a:t>
            </a:r>
            <a:r>
              <a:rPr lang="en" sz="1200" u="sng">
                <a:solidFill>
                  <a:srgbClr val="0D904F"/>
                </a:solidFill>
                <a:latin typeface="Consolas"/>
                <a:ea typeface="Consolas"/>
                <a:cs typeface="Consolas"/>
                <a:sym typeface="Consolas"/>
              </a:rPr>
              <a:t>TFRecord</a:t>
            </a:r>
            <a:r>
              <a:rPr lang="en" sz="1200">
                <a:solidFill>
                  <a:schemeClr val="dk1"/>
                </a:solidFill>
              </a:rPr>
              <a:t>. This has the benefit of only reading the image from disk once, and it does not need to be uncompressed each time the </a:t>
            </a:r>
            <a:r>
              <a:rPr lang="en" sz="1200">
                <a:solidFill>
                  <a:srgbClr val="0D904F"/>
                </a:solidFill>
                <a:latin typeface="Consolas"/>
                <a:ea typeface="Consolas"/>
                <a:cs typeface="Consolas"/>
                <a:sym typeface="Consolas"/>
              </a:rPr>
              <a:t>TFRecord</a:t>
            </a:r>
            <a:r>
              <a:rPr lang="en" sz="1200">
                <a:solidFill>
                  <a:schemeClr val="dk1"/>
                </a:solidFill>
              </a:rPr>
              <a:t> is read from disk during training.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98" name="Google Shape;198;p31"/>
          <p:cNvGraphicFramePr/>
          <p:nvPr/>
        </p:nvGraphicFramePr>
        <p:xfrm>
          <a:off x="889838" y="227767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TFRecordImageUncompressed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The uncompressed version of the image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read in (and uncompress) the image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image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cv2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imread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make the record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Example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bytes_list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BytesList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tostring</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example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TFRecordImageUncompressed</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'example.jpg'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From Keras to TF.Keras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and Handbooks:</a:t>
            </a:r>
            <a:endParaRPr sz="2400">
              <a:solidFill>
                <a:srgbClr val="38761D"/>
              </a:solidFill>
            </a:endParaRPr>
          </a:p>
          <a:p>
            <a:pPr indent="0" lvl="0" marL="0" rtl="0" algn="ctr">
              <a:spcBef>
                <a:spcPts val="0"/>
              </a:spcBef>
              <a:spcAft>
                <a:spcPts val="0"/>
              </a:spcAft>
              <a:buNone/>
            </a:pPr>
            <a:r>
              <a:rPr lang="en" sz="2400">
                <a:solidFill>
                  <a:srgbClr val="38761D"/>
                </a:solidFill>
              </a:rPr>
              <a:t> are under ‘handbooks’ and ‘workshops’ subdirectory</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04" name="Google Shape;204;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05" name="Google Shape;205;p32"/>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Image Embedding - Preprocessed (Training Ready)</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In this code example, the </a:t>
            </a:r>
            <a:r>
              <a:rPr lang="en" sz="1100" u="sng">
                <a:solidFill>
                  <a:schemeClr val="dk1"/>
                </a:solidFill>
              </a:rPr>
              <a:t>pixel data is preprocessed (i.e., dividing by 255) and </a:t>
            </a:r>
            <a:r>
              <a:rPr lang="en" sz="1200" u="sng">
                <a:solidFill>
                  <a:schemeClr val="dk1"/>
                </a:solidFill>
              </a:rPr>
              <a:t>is stored in the </a:t>
            </a:r>
            <a:r>
              <a:rPr lang="en" sz="1200" u="sng">
                <a:solidFill>
                  <a:srgbClr val="0D904F"/>
                </a:solidFill>
                <a:latin typeface="Consolas"/>
                <a:ea typeface="Consolas"/>
                <a:cs typeface="Consolas"/>
                <a:sym typeface="Consolas"/>
              </a:rPr>
              <a:t>TFRecord</a:t>
            </a:r>
            <a:r>
              <a:rPr lang="en" sz="1100">
                <a:solidFill>
                  <a:schemeClr val="dk1"/>
                </a:solidFill>
              </a:rPr>
              <a:t>. The advantage to this method is that we do not need to preprocess the pixel data each time the </a:t>
            </a:r>
            <a:r>
              <a:rPr lang="en" sz="1100">
                <a:solidFill>
                  <a:srgbClr val="0D904F"/>
                </a:solidFill>
                <a:latin typeface="Consolas"/>
                <a:ea typeface="Consolas"/>
                <a:cs typeface="Consolas"/>
                <a:sym typeface="Consolas"/>
              </a:rPr>
              <a:t>TFRecord</a:t>
            </a:r>
            <a:r>
              <a:rPr lang="en" sz="1100">
                <a:solidFill>
                  <a:schemeClr val="dk1"/>
                </a:solidFill>
              </a:rPr>
              <a:t> is read from disk during training.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06" name="Google Shape;206;p32"/>
          <p:cNvGraphicFramePr/>
          <p:nvPr/>
        </p:nvGraphicFramePr>
        <p:xfrm>
          <a:off x="889838" y="227767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TFRecordImageNormalized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The normalized version of the image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read in (uncompress) the image and normalize the pixel data</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image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cv2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imread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path</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255.0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astype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float32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make the record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Example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feature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bytes_list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BytesList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image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tostring</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label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Feature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int64_list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Int64List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value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example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TFRecordImageNormalized</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'example.jpg'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12" name="Google Shape;21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13" name="Google Shape;213;p33"/>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Write Records to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To </a:t>
            </a:r>
            <a:r>
              <a:rPr b="1" lang="en" sz="1200">
                <a:solidFill>
                  <a:srgbClr val="4A86E8"/>
                </a:solidFill>
              </a:rPr>
              <a:t>maximize the efficiency of writing to and reading back from on-disk storage, the records are serialized to a string format</a:t>
            </a:r>
            <a:r>
              <a:rPr lang="en" sz="1200">
                <a:solidFill>
                  <a:schemeClr val="dk1"/>
                </a:solidFill>
              </a:rPr>
              <a:t> for storing in Google’s </a:t>
            </a:r>
            <a:r>
              <a:rPr lang="en" sz="1200">
                <a:solidFill>
                  <a:srgbClr val="0D904F"/>
                </a:solidFill>
                <a:latin typeface="Consolas"/>
                <a:ea typeface="Consolas"/>
                <a:cs typeface="Consolas"/>
                <a:sym typeface="Consolas"/>
              </a:rPr>
              <a:t>protocol buffer</a:t>
            </a:r>
            <a:r>
              <a:rPr lang="en" sz="1200">
                <a:solidFill>
                  <a:schemeClr val="dk1"/>
                </a:solidFill>
              </a:rPr>
              <a:t> format. In the code example below, the </a:t>
            </a:r>
            <a:r>
              <a:rPr lang="en" sz="1200">
                <a:solidFill>
                  <a:srgbClr val="0D904F"/>
                </a:solidFill>
                <a:latin typeface="Consolas"/>
                <a:ea typeface="Consolas"/>
                <a:cs typeface="Consolas"/>
                <a:sym typeface="Consolas"/>
              </a:rPr>
              <a:t>tf.python_io.TFRecordWriter</a:t>
            </a:r>
            <a:r>
              <a:rPr lang="en" sz="1200">
                <a:solidFill>
                  <a:schemeClr val="dk1"/>
                </a:solidFill>
              </a:rPr>
              <a:t> is an object which will write a serialized record to a file in Google’s </a:t>
            </a:r>
            <a:r>
              <a:rPr lang="en" sz="1200">
                <a:solidFill>
                  <a:srgbClr val="0D904F"/>
                </a:solidFill>
                <a:latin typeface="Consolas"/>
                <a:ea typeface="Consolas"/>
                <a:cs typeface="Consolas"/>
                <a:sym typeface="Consolas"/>
              </a:rPr>
              <a:t>protocol buffer</a:t>
            </a:r>
            <a:r>
              <a:rPr lang="en" sz="1200">
                <a:solidFill>
                  <a:schemeClr val="dk1"/>
                </a:solidFill>
              </a:rPr>
              <a:t> format.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It is a</a:t>
            </a:r>
            <a:r>
              <a:rPr lang="en" sz="1200" u="sng">
                <a:solidFill>
                  <a:schemeClr val="dk1"/>
                </a:solidFill>
              </a:rPr>
              <a:t> common convention when writing a </a:t>
            </a:r>
            <a:r>
              <a:rPr lang="en" sz="1200" u="sng">
                <a:solidFill>
                  <a:srgbClr val="0D904F"/>
                </a:solidFill>
                <a:latin typeface="Consolas"/>
                <a:ea typeface="Consolas"/>
                <a:cs typeface="Consolas"/>
                <a:sym typeface="Consolas"/>
              </a:rPr>
              <a:t>TFRecord</a:t>
            </a:r>
            <a:r>
              <a:rPr lang="en" sz="1200" u="sng">
                <a:solidFill>
                  <a:schemeClr val="dk1"/>
                </a:solidFill>
              </a:rPr>
              <a:t> to disk, to use the suffix </a:t>
            </a:r>
            <a:r>
              <a:rPr lang="en" sz="1200" u="sng">
                <a:solidFill>
                  <a:srgbClr val="0D904F"/>
                </a:solidFill>
                <a:latin typeface="Consolas"/>
                <a:ea typeface="Consolas"/>
                <a:cs typeface="Consolas"/>
                <a:sym typeface="Consolas"/>
              </a:rPr>
              <a:t>.tfrecord</a:t>
            </a:r>
            <a:r>
              <a:rPr lang="en" sz="1200">
                <a:solidFill>
                  <a:schemeClr val="dk1"/>
                </a:solidFill>
              </a:rPr>
              <a:t> in the file name.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14" name="Google Shape;214;p33"/>
          <p:cNvGraphicFramePr/>
          <p:nvPr/>
        </p:nvGraphicFramePr>
        <p:xfrm>
          <a:off x="912088" y="312467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writer for writing a TFRecord in protocol buffer format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python_io</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TFRecordWriter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SerializeToString</a:t>
                      </a:r>
                      <a:r>
                        <a:rPr lang="en" sz="10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20" name="Google Shape;22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21" name="Google Shape;221;p34"/>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Write Records to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on-disk </a:t>
            </a:r>
            <a:r>
              <a:rPr lang="en" sz="1200">
                <a:solidFill>
                  <a:srgbClr val="0D904F"/>
                </a:solidFill>
                <a:latin typeface="Consolas"/>
                <a:ea typeface="Consolas"/>
                <a:cs typeface="Consolas"/>
                <a:sym typeface="Consolas"/>
              </a:rPr>
              <a:t>.tfrecord</a:t>
            </a:r>
            <a:r>
              <a:rPr lang="en" sz="1200">
                <a:solidFill>
                  <a:schemeClr val="dk1"/>
                </a:solidFill>
              </a:rPr>
              <a:t> file </a:t>
            </a:r>
            <a:r>
              <a:rPr lang="en" sz="1200" u="sng">
                <a:solidFill>
                  <a:schemeClr val="dk1"/>
                </a:solidFill>
              </a:rPr>
              <a:t>may contain multiple </a:t>
            </a:r>
            <a:r>
              <a:rPr lang="en" sz="1200" u="sng">
                <a:solidFill>
                  <a:srgbClr val="0D904F"/>
                </a:solidFill>
                <a:latin typeface="Consolas"/>
                <a:ea typeface="Consolas"/>
                <a:cs typeface="Consolas"/>
                <a:sym typeface="Consolas"/>
              </a:rPr>
              <a:t>TFRecord</a:t>
            </a:r>
            <a:r>
              <a:rPr lang="en" sz="1200" u="sng">
                <a:solidFill>
                  <a:schemeClr val="dk1"/>
                </a:solidFill>
              </a:rPr>
              <a:t> objects</a:t>
            </a:r>
            <a:r>
              <a:rPr lang="en" sz="1200">
                <a:solidFill>
                  <a:schemeClr val="dk1"/>
                </a:solidFill>
              </a:rPr>
              <a:t>. Below is a code example of writing multiple serialized </a:t>
            </a:r>
            <a:r>
              <a:rPr lang="en" sz="1200">
                <a:solidFill>
                  <a:srgbClr val="0D904F"/>
                </a:solidFill>
                <a:latin typeface="Consolas"/>
                <a:ea typeface="Consolas"/>
                <a:cs typeface="Consolas"/>
                <a:sym typeface="Consolas"/>
              </a:rPr>
              <a:t>TFRecords</a:t>
            </a:r>
            <a:r>
              <a:rPr lang="en" sz="1200">
                <a:solidFill>
                  <a:schemeClr val="dk1"/>
                </a:solidFill>
              </a:rPr>
              <a:t> to a </a:t>
            </a:r>
            <a:r>
              <a:rPr lang="en" sz="1200">
                <a:solidFill>
                  <a:srgbClr val="0D904F"/>
                </a:solidFill>
                <a:latin typeface="Consolas"/>
                <a:ea typeface="Consolas"/>
                <a:cs typeface="Consolas"/>
                <a:sym typeface="Consolas"/>
              </a:rPr>
              <a:t>.tfrecord</a:t>
            </a:r>
            <a:r>
              <a:rPr lang="en" sz="1200">
                <a:solidFill>
                  <a:schemeClr val="dk1"/>
                </a:solidFill>
              </a:rPr>
              <a:t> file: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22" name="Google Shape;222;p34"/>
          <p:cNvGraphicFramePr/>
          <p:nvPr/>
        </p:nvGraphicFramePr>
        <p:xfrm>
          <a:off x="889825" y="2571750"/>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python_io</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TFRecordWriter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examples is a list of TFRecords, one per image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example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examples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writer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SerializeToString</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28" name="Google Shape;22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9" name="Google Shape;229;p35"/>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Read Records from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the example below we assume that the file </a:t>
            </a:r>
            <a:r>
              <a:rPr lang="en" sz="1200" u="sng">
                <a:solidFill>
                  <a:schemeClr val="dk1"/>
                </a:solidFill>
              </a:rPr>
              <a:t>example.tfrecord contains multiple serialized </a:t>
            </a:r>
            <a:r>
              <a:rPr lang="en" sz="1200" u="sng">
                <a:solidFill>
                  <a:srgbClr val="0D904F"/>
                </a:solidFill>
                <a:latin typeface="Consolas"/>
                <a:ea typeface="Consolas"/>
                <a:cs typeface="Consolas"/>
                <a:sym typeface="Consolas"/>
              </a:rPr>
              <a:t>TFRecords</a:t>
            </a:r>
            <a:r>
              <a:rPr lang="en" sz="1200">
                <a:solidFill>
                  <a:schemeClr val="dk1"/>
                </a:solidFill>
              </a:rPr>
              <a:t>. The </a:t>
            </a:r>
            <a:r>
              <a:rPr lang="en" sz="1200">
                <a:solidFill>
                  <a:srgbClr val="0D904F"/>
                </a:solidFill>
                <a:latin typeface="Consolas"/>
                <a:ea typeface="Consolas"/>
                <a:cs typeface="Consolas"/>
                <a:sym typeface="Consolas"/>
              </a:rPr>
              <a:t>tf.python_io.record_interator()</a:t>
            </a:r>
            <a:r>
              <a:rPr lang="en" sz="1200">
                <a:solidFill>
                  <a:schemeClr val="dk1"/>
                </a:solidFill>
              </a:rPr>
              <a:t> creates </a:t>
            </a:r>
            <a:r>
              <a:rPr b="1" lang="en" sz="1200">
                <a:solidFill>
                  <a:srgbClr val="4A86E8"/>
                </a:solidFill>
              </a:rPr>
              <a:t>an iterator object, that when used in a for statement will read into memory each serialized</a:t>
            </a:r>
            <a:r>
              <a:rPr lang="en" sz="1200">
                <a:solidFill>
                  <a:schemeClr val="dk1"/>
                </a:solidFill>
              </a:rPr>
              <a:t> </a:t>
            </a:r>
            <a:r>
              <a:rPr lang="en" sz="1200">
                <a:solidFill>
                  <a:srgbClr val="0D904F"/>
                </a:solidFill>
                <a:latin typeface="Consolas"/>
                <a:ea typeface="Consolas"/>
                <a:cs typeface="Consolas"/>
                <a:sym typeface="Consolas"/>
              </a:rPr>
              <a:t>TFRecord</a:t>
            </a:r>
            <a:r>
              <a:rPr lang="en" sz="1200">
                <a:solidFill>
                  <a:schemeClr val="dk1"/>
                </a:solidFill>
              </a:rPr>
              <a:t> </a:t>
            </a:r>
            <a:r>
              <a:rPr b="1" lang="en" sz="1200">
                <a:solidFill>
                  <a:srgbClr val="4A86E8"/>
                </a:solidFill>
              </a:rPr>
              <a:t>in sequential order</a:t>
            </a:r>
            <a:r>
              <a:rPr lang="en" sz="1200">
                <a:solidFill>
                  <a:schemeClr val="dk1"/>
                </a:solidFill>
              </a:rPr>
              <a:t>. The method </a:t>
            </a:r>
            <a:r>
              <a:rPr lang="en" sz="1200">
                <a:solidFill>
                  <a:srgbClr val="0D904F"/>
                </a:solidFill>
                <a:latin typeface="Consolas"/>
                <a:ea typeface="Consolas"/>
                <a:cs typeface="Consolas"/>
                <a:sym typeface="Consolas"/>
              </a:rPr>
              <a:t>ParseFromString()</a:t>
            </a:r>
            <a:r>
              <a:rPr lang="en" sz="1200">
                <a:solidFill>
                  <a:schemeClr val="dk1"/>
                </a:solidFill>
              </a:rPr>
              <a:t> is used to deserialize the data into an in-memory </a:t>
            </a:r>
            <a:r>
              <a:rPr lang="en" sz="1200">
                <a:solidFill>
                  <a:srgbClr val="0D904F"/>
                </a:solidFill>
                <a:latin typeface="Consolas"/>
                <a:ea typeface="Consolas"/>
                <a:cs typeface="Consolas"/>
                <a:sym typeface="Consolas"/>
              </a:rPr>
              <a:t>TFRecord</a:t>
            </a:r>
            <a:r>
              <a:rPr lang="en" sz="1200">
                <a:solidFill>
                  <a:schemeClr val="dk1"/>
                </a:solidFill>
              </a:rPr>
              <a:t> format.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file: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230" name="Google Shape;230;p35"/>
          <p:cNvGraphicFramePr/>
          <p:nvPr/>
        </p:nvGraphicFramePr>
        <p:xfrm>
          <a:off x="889838" y="26590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an iterator for iterating through TFRecords in sequential order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iterator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python_io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tf_record_iterator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record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iterator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each record is read in as a serialized string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example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Example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convert the serialized string to a TFRecord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example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ParseFromString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record</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36" name="Google Shape;236;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7" name="Google Shape;237;p3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TFRecord - Read Records from Disk</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Alternatively, we can </a:t>
            </a:r>
            <a:r>
              <a:rPr lang="en" sz="1200" u="sng">
                <a:solidFill>
                  <a:schemeClr val="dk1"/>
                </a:solidFill>
              </a:rPr>
              <a:t>read and iterate through a set of </a:t>
            </a:r>
            <a:r>
              <a:rPr lang="en" sz="1200" u="sng">
                <a:solidFill>
                  <a:srgbClr val="0D904F"/>
                </a:solidFill>
                <a:latin typeface="Consolas"/>
                <a:ea typeface="Consolas"/>
                <a:cs typeface="Consolas"/>
                <a:sym typeface="Consolas"/>
              </a:rPr>
              <a:t>TFRecord</a:t>
            </a:r>
            <a:r>
              <a:rPr lang="en" sz="1200" u="sng">
                <a:solidFill>
                  <a:schemeClr val="dk1"/>
                </a:solidFill>
              </a:rPr>
              <a:t> from a </a:t>
            </a:r>
            <a:r>
              <a:rPr lang="en" sz="1200" u="sng">
                <a:solidFill>
                  <a:srgbClr val="0D904F"/>
                </a:solidFill>
                <a:latin typeface="Consolas"/>
                <a:ea typeface="Consolas"/>
                <a:cs typeface="Consolas"/>
                <a:sym typeface="Consolas"/>
              </a:rPr>
              <a:t>.tfrecord</a:t>
            </a:r>
            <a:r>
              <a:rPr lang="en" sz="1200" u="sng">
                <a:solidFill>
                  <a:schemeClr val="dk1"/>
                </a:solidFill>
              </a:rPr>
              <a:t> file using the </a:t>
            </a:r>
            <a:r>
              <a:rPr lang="en" sz="1200" u="sng">
                <a:solidFill>
                  <a:srgbClr val="0D904F"/>
                </a:solidFill>
                <a:latin typeface="Consolas"/>
                <a:ea typeface="Consolas"/>
                <a:cs typeface="Consolas"/>
                <a:sym typeface="Consolas"/>
              </a:rPr>
              <a:t>tf.data.TFRecordDataset</a:t>
            </a:r>
            <a:r>
              <a:rPr lang="en" sz="1200" u="sng">
                <a:solidFill>
                  <a:schemeClr val="dk1"/>
                </a:solidFill>
              </a:rPr>
              <a:t> class</a:t>
            </a:r>
            <a:r>
              <a:rPr lang="en" sz="1200">
                <a:solidFill>
                  <a:schemeClr val="dk1"/>
                </a:solidFill>
              </a:rPr>
              <a:t>. In the code example on the next slide, we: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Instantiate a</a:t>
            </a:r>
            <a:r>
              <a:rPr lang="en" sz="1200">
                <a:solidFill>
                  <a:srgbClr val="0D904F"/>
                </a:solidFill>
                <a:latin typeface="Consolas"/>
                <a:ea typeface="Consolas"/>
                <a:cs typeface="Consolas"/>
                <a:sym typeface="Consolas"/>
              </a:rPr>
              <a:t> tf.data.TFRecordDataset</a:t>
            </a:r>
            <a:r>
              <a:rPr lang="en" sz="1200">
                <a:solidFill>
                  <a:schemeClr val="dk1"/>
                </a:solidFill>
              </a:rPr>
              <a:t> object as an iterator for the on-disk records.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Define the dictionary </a:t>
            </a:r>
            <a:r>
              <a:rPr lang="en" sz="1200">
                <a:solidFill>
                  <a:srgbClr val="0D904F"/>
                </a:solidFill>
                <a:latin typeface="Consolas"/>
                <a:ea typeface="Consolas"/>
                <a:cs typeface="Consolas"/>
                <a:sym typeface="Consolas"/>
              </a:rPr>
              <a:t>feature_description</a:t>
            </a:r>
            <a:r>
              <a:rPr lang="en" sz="1200">
                <a:solidFill>
                  <a:schemeClr val="dk1"/>
                </a:solidFill>
              </a:rPr>
              <a:t> to specify how to deserialize the serialized </a:t>
            </a:r>
            <a:r>
              <a:rPr lang="en" sz="1200">
                <a:solidFill>
                  <a:srgbClr val="0D904F"/>
                </a:solidFill>
                <a:latin typeface="Consolas"/>
                <a:ea typeface="Consolas"/>
                <a:cs typeface="Consolas"/>
                <a:sym typeface="Consolas"/>
              </a:rPr>
              <a:t>TFRecord</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Define the helper function </a:t>
            </a:r>
            <a:r>
              <a:rPr lang="en" sz="1200">
                <a:solidFill>
                  <a:srgbClr val="0D904F"/>
                </a:solidFill>
                <a:latin typeface="Consolas"/>
                <a:ea typeface="Consolas"/>
                <a:cs typeface="Consolas"/>
                <a:sym typeface="Consolas"/>
              </a:rPr>
              <a:t>_parse_function()</a:t>
            </a:r>
            <a:r>
              <a:rPr lang="en" sz="1200">
                <a:solidFill>
                  <a:schemeClr val="dk1"/>
                </a:solidFill>
              </a:rPr>
              <a:t> for taking a serialized </a:t>
            </a:r>
            <a:r>
              <a:rPr lang="en" sz="1200">
                <a:solidFill>
                  <a:srgbClr val="0D904F"/>
                </a:solidFill>
                <a:latin typeface="Consolas"/>
                <a:ea typeface="Consolas"/>
                <a:cs typeface="Consolas"/>
                <a:sym typeface="Consolas"/>
              </a:rPr>
              <a:t>TFRecord</a:t>
            </a:r>
            <a:r>
              <a:rPr lang="en" sz="1200">
                <a:solidFill>
                  <a:schemeClr val="dk1"/>
                </a:solidFill>
              </a:rPr>
              <a:t> (proto) and deserializing it using the dictionary </a:t>
            </a:r>
            <a:r>
              <a:rPr lang="en" sz="1200">
                <a:solidFill>
                  <a:srgbClr val="0D904F"/>
                </a:solidFill>
                <a:latin typeface="Consolas"/>
                <a:ea typeface="Consolas"/>
                <a:cs typeface="Consolas"/>
                <a:sym typeface="Consolas"/>
              </a:rPr>
              <a:t>feature_description</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Use the </a:t>
            </a:r>
            <a:r>
              <a:rPr lang="en" sz="1200">
                <a:solidFill>
                  <a:srgbClr val="0D904F"/>
                </a:solidFill>
                <a:latin typeface="Consolas"/>
                <a:ea typeface="Consolas"/>
                <a:cs typeface="Consolas"/>
                <a:sym typeface="Consolas"/>
              </a:rPr>
              <a:t>map()</a:t>
            </a:r>
            <a:r>
              <a:rPr lang="en" sz="1200">
                <a:solidFill>
                  <a:schemeClr val="dk1"/>
                </a:solidFill>
              </a:rPr>
              <a:t> method to iteratively deserialize each </a:t>
            </a:r>
            <a:r>
              <a:rPr lang="en" sz="1200">
                <a:solidFill>
                  <a:srgbClr val="0D904F"/>
                </a:solidFill>
                <a:latin typeface="Consolas"/>
                <a:ea typeface="Consolas"/>
                <a:cs typeface="Consolas"/>
                <a:sym typeface="Consolas"/>
              </a:rPr>
              <a:t>TFRecord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TFRecord</a:t>
            </a:r>
            <a:endParaRPr>
              <a:solidFill>
                <a:srgbClr val="38761D"/>
              </a:solidFill>
            </a:endParaRPr>
          </a:p>
        </p:txBody>
      </p:sp>
      <p:pic>
        <p:nvPicPr>
          <p:cNvPr id="243" name="Google Shape;24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44" name="Google Shape;244;p37"/>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rPr lang="en" sz="1200">
                <a:solidFill>
                  <a:schemeClr val="dk1"/>
                </a:solidFill>
              </a:rPr>
              <a:t>If we print </a:t>
            </a:r>
            <a:r>
              <a:rPr lang="en" sz="1200">
                <a:solidFill>
                  <a:srgbClr val="0D904F"/>
                </a:solidFill>
                <a:latin typeface="Consolas"/>
                <a:ea typeface="Consolas"/>
                <a:cs typeface="Consolas"/>
                <a:sym typeface="Consolas"/>
              </a:rPr>
              <a:t>parsed_dataset</a:t>
            </a:r>
            <a:r>
              <a:rPr lang="en" sz="1200">
                <a:solidFill>
                  <a:schemeClr val="dk1"/>
                </a:solidFill>
              </a:rPr>
              <a:t>, the output should be:</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graphicFrame>
        <p:nvGraphicFramePr>
          <p:cNvPr id="245" name="Google Shape;245;p37"/>
          <p:cNvGraphicFramePr/>
          <p:nvPr/>
        </p:nvGraphicFramePr>
        <p:xfrm>
          <a:off x="1066588" y="9107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an iterator for the on-disk dataset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TFRecordDataset</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'example.tfrecord'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dictionary description for deserializing a TFRecord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feature_description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'image'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FixedLenFeature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string</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'label'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FixedLenFeature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FixedLenFeature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_parse_function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proto</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parse the next serialized TFRecord using the feature description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parse_single_example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proto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feature_description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parsed_dataset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map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_parse_function</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6" name="Google Shape;246;p37"/>
          <p:cNvGraphicFramePr/>
          <p:nvPr/>
        </p:nvGraphicFramePr>
        <p:xfrm>
          <a:off x="989088" y="42129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00796B"/>
                          </a:solidFill>
                          <a:latin typeface="Consolas"/>
                          <a:ea typeface="Consolas"/>
                          <a:cs typeface="Consolas"/>
                          <a:sym typeface="Consolas"/>
                        </a:rPr>
                        <a:t>&lt;MapDataset</a:t>
                      </a:r>
                      <a:r>
                        <a:rPr lang="en" sz="1000">
                          <a:solidFill>
                            <a:schemeClr val="dk1"/>
                          </a:solidFill>
                          <a:latin typeface="Consolas"/>
                          <a:ea typeface="Consolas"/>
                          <a:cs typeface="Consolas"/>
                          <a:sym typeface="Consolas"/>
                        </a:rPr>
                        <a:t> shapes: {image: (), shape: (), label: ()}, types: {image: tf.string, shape: tf.int64, label: tf.int64}</a:t>
                      </a:r>
                      <a:r>
                        <a:rPr lang="en" sz="1000">
                          <a:solidFill>
                            <a:srgbClr val="00796B"/>
                          </a:solidFill>
                          <a:latin typeface="Consolas"/>
                          <a:ea typeface="Consolas"/>
                          <a:cs typeface="Consolas"/>
                          <a:sym typeface="Consolas"/>
                        </a:rPr>
                        <a:t>&gt;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TF.Estimators</a:t>
            </a:r>
            <a:endParaRPr>
              <a:solidFill>
                <a:srgbClr val="38761D"/>
              </a:solidFill>
            </a:endParaRPr>
          </a:p>
        </p:txBody>
      </p:sp>
      <p:pic>
        <p:nvPicPr>
          <p:cNvPr id="252" name="Google Shape;252;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53" name="Google Shape;253;p38"/>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tf.estimators - Benefits</a:t>
            </a:r>
            <a:br>
              <a:rPr b="1" lang="en" sz="1350">
                <a:solidFill>
                  <a:schemeClr val="dk1"/>
                </a:solidFill>
              </a:rPr>
            </a:b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Tensorflow’s Estimator-based models provide the following benefits: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1200"/>
              </a:spcBef>
              <a:spcAft>
                <a:spcPts val="0"/>
              </a:spcAft>
              <a:buClr>
                <a:srgbClr val="0D904F"/>
              </a:buClr>
              <a:buSzPts val="1200"/>
              <a:buChar char="●"/>
            </a:pPr>
            <a:r>
              <a:rPr b="1" lang="en" sz="1200">
                <a:solidFill>
                  <a:srgbClr val="0D904F"/>
                </a:solidFill>
              </a:rPr>
              <a:t>Estimator-based models can be trained on a local host or on a distributed multi-server environment without changing the model. </a:t>
            </a:r>
            <a:br>
              <a:rPr b="1" lang="en" sz="1200">
                <a:solidFill>
                  <a:srgbClr val="0D904F"/>
                </a:solidFill>
              </a:rPr>
            </a:b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Estimator-based models can be trained on CPUs, GPUs, or TPUs without recoding your model.</a:t>
            </a:r>
            <a:endParaRPr b="1" sz="1200">
              <a:solidFill>
                <a:srgbClr val="0D904F"/>
              </a:solidFill>
            </a:endParaRPr>
          </a:p>
          <a:p>
            <a:pPr indent="0" lvl="0" marL="0" rtl="0" algn="l">
              <a:lnSpc>
                <a:spcPct val="115000"/>
              </a:lnSpc>
              <a:spcBef>
                <a:spcPts val="1200"/>
              </a:spcBef>
              <a:spcAft>
                <a:spcPts val="0"/>
              </a:spcAft>
              <a:buNone/>
            </a:pP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TF.Estimators</a:t>
            </a:r>
            <a:endParaRPr>
              <a:solidFill>
                <a:srgbClr val="38761D"/>
              </a:solidFill>
            </a:endParaRPr>
          </a:p>
        </p:txBody>
      </p:sp>
      <p:pic>
        <p:nvPicPr>
          <p:cNvPr id="259" name="Google Shape;25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60" name="Google Shape;260;p39"/>
          <p:cNvSpPr txBox="1"/>
          <p:nvPr/>
        </p:nvSpPr>
        <p:spPr>
          <a:xfrm>
            <a:off x="794050" y="8491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tf.estimators - Convert Keras Model to tf.Estimator</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Convert the tf.keras model to an Estimator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Define an input function for feeding the estimator during training.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In this example, we assume the training data is in a numpy multi-dimensional array, so we use the </a:t>
            </a:r>
            <a:r>
              <a:rPr lang="en" sz="1100">
                <a:solidFill>
                  <a:srgbClr val="0D904F"/>
                </a:solidFill>
                <a:latin typeface="Consolas"/>
                <a:ea typeface="Consolas"/>
                <a:cs typeface="Consolas"/>
                <a:sym typeface="Consolas"/>
              </a:rPr>
              <a:t>tf.estimator.inputs.numpy_input_fn()</a:t>
            </a:r>
            <a:r>
              <a:rPr lang="en" sz="1100">
                <a:solidFill>
                  <a:schemeClr val="dk1"/>
                </a:solidFill>
              </a:rPr>
              <a:t> method.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Set the parameters for the training image data (</a:t>
            </a:r>
            <a:r>
              <a:rPr lang="en" sz="1100">
                <a:solidFill>
                  <a:srgbClr val="0D904F"/>
                </a:solidFill>
                <a:latin typeface="Consolas"/>
                <a:ea typeface="Consolas"/>
                <a:cs typeface="Consolas"/>
                <a:sym typeface="Consolas"/>
              </a:rPr>
              <a:t>x</a:t>
            </a:r>
            <a:r>
              <a:rPr lang="en" sz="1100">
                <a:solidFill>
                  <a:schemeClr val="dk1"/>
                </a:solidFill>
              </a:rPr>
              <a:t>) and labels (</a:t>
            </a:r>
            <a:r>
              <a:rPr lang="en" sz="1100">
                <a:solidFill>
                  <a:srgbClr val="0D904F"/>
                </a:solidFill>
                <a:latin typeface="Consolas"/>
                <a:ea typeface="Consolas"/>
                <a:cs typeface="Consolas"/>
                <a:sym typeface="Consolas"/>
              </a:rPr>
              <a:t>y</a:t>
            </a:r>
            <a:r>
              <a:rPr lang="en" sz="1100">
                <a:solidFill>
                  <a:schemeClr val="dk1"/>
                </a:solidFill>
              </a:rPr>
              <a:t>) to the corresponding numpy arrays </a:t>
            </a:r>
            <a:r>
              <a:rPr lang="en" sz="1100">
                <a:solidFill>
                  <a:srgbClr val="0D904F"/>
                </a:solidFill>
                <a:latin typeface="Consolas"/>
                <a:ea typeface="Consolas"/>
                <a:cs typeface="Consolas"/>
                <a:sym typeface="Consolas"/>
              </a:rPr>
              <a:t>x_train</a:t>
            </a:r>
            <a:r>
              <a:rPr lang="en" sz="1100">
                <a:solidFill>
                  <a:schemeClr val="dk1"/>
                </a:solidFill>
              </a:rPr>
              <a:t> and </a:t>
            </a:r>
            <a:r>
              <a:rPr lang="en" sz="1100">
                <a:solidFill>
                  <a:srgbClr val="0D904F"/>
                </a:solidFill>
                <a:latin typeface="Consolas"/>
                <a:ea typeface="Consolas"/>
                <a:cs typeface="Consolas"/>
                <a:sym typeface="Consolas"/>
              </a:rPr>
              <a:t>y_train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Set the number of epochs to 10 and set reshuffling the training data after each epoch.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Call the estimator method </a:t>
            </a:r>
            <a:r>
              <a:rPr lang="en" sz="1100">
                <a:solidFill>
                  <a:srgbClr val="0D904F"/>
                </a:solidFill>
                <a:latin typeface="Consolas"/>
                <a:ea typeface="Consolas"/>
                <a:cs typeface="Consolas"/>
                <a:sym typeface="Consolas"/>
              </a:rPr>
              <a:t>train()</a:t>
            </a:r>
            <a:r>
              <a:rPr lang="en" sz="1100">
                <a:solidFill>
                  <a:schemeClr val="dk1"/>
                </a:solidFill>
              </a:rPr>
              <a:t> to train the model, feeding 2000 mini-batches (</a:t>
            </a:r>
            <a:r>
              <a:rPr lang="en" sz="1100">
                <a:solidFill>
                  <a:srgbClr val="0D904F"/>
                </a:solidFill>
                <a:latin typeface="Consolas"/>
                <a:ea typeface="Consolas"/>
                <a:cs typeface="Consolas"/>
                <a:sym typeface="Consolas"/>
              </a:rPr>
              <a:t>steps</a:t>
            </a:r>
            <a:r>
              <a:rPr lang="en" sz="1100">
                <a:solidFill>
                  <a:schemeClr val="dk1"/>
                </a:solidFill>
              </a:rPr>
              <a:t>) per epoch.</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61" name="Google Shape;261;p39"/>
          <p:cNvGraphicFramePr/>
          <p:nvPr/>
        </p:nvGraphicFramePr>
        <p:xfrm>
          <a:off x="930913" y="3073400"/>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Create an estimator model from the compiled Keras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estimator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model_to_estimator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Make an input function for the estimator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train_input_fn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numpy_input_fn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x_train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y_train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num_epochs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shuffle</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True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Train the estimator version of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estimator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input_fn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train_input_fn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steps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2000</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070100" cy="282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Production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i="1" lang="en"/>
              <a:t>Each session is approximately 2 hrs, consisting of:</a:t>
            </a:r>
            <a:endParaRPr i="1"/>
          </a:p>
          <a:p>
            <a:pPr indent="0" lvl="0" marL="457200" rtl="0" algn="l">
              <a:spcBef>
                <a:spcPts val="0"/>
              </a:spcBef>
              <a:spcAft>
                <a:spcPts val="0"/>
              </a:spcAft>
              <a:buNone/>
            </a:pPr>
            <a:r>
              <a:t/>
            </a:r>
            <a:endParaRPr i="1"/>
          </a:p>
          <a:p>
            <a:pPr indent="-317500" lvl="0" marL="914400" rtl="0" algn="l">
              <a:spcBef>
                <a:spcPts val="0"/>
              </a:spcBef>
              <a:spcAft>
                <a:spcPts val="0"/>
              </a:spcAft>
              <a:buSzPts val="1400"/>
              <a:buChar char="-"/>
            </a:pPr>
            <a:r>
              <a:rPr lang="en"/>
              <a:t>1 hr and 15 minute presentation and code-follow</a:t>
            </a:r>
            <a:endParaRPr/>
          </a:p>
          <a:p>
            <a:pPr indent="-317500" lvl="0" marL="914400" rtl="0" algn="l">
              <a:spcBef>
                <a:spcPts val="0"/>
              </a:spcBef>
              <a:spcAft>
                <a:spcPts val="0"/>
              </a:spcAft>
              <a:buSzPts val="1400"/>
              <a:buChar char="-"/>
            </a:pPr>
            <a:r>
              <a:rPr lang="en"/>
              <a:t>20 minute post Q&amp;A and Exercises</a:t>
            </a:r>
            <a:endParaRPr/>
          </a:p>
          <a:p>
            <a:pPr indent="-317500" lvl="0" marL="914400" rtl="0" algn="l">
              <a:spcBef>
                <a:spcPts val="0"/>
              </a:spcBef>
              <a:spcAft>
                <a:spcPts val="0"/>
              </a:spcAft>
              <a:buSzPts val="1400"/>
              <a:buChar char="-"/>
            </a:pPr>
            <a:r>
              <a:rPr lang="en"/>
              <a:t>10 minute break /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Migrating Models to TF.Keras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Migrating pure Keras models to tf.keras</a:t>
            </a:r>
            <a:endParaRPr b="1" sz="13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 sz="1200">
                <a:solidFill>
                  <a:srgbClr val="4A86E8"/>
                </a:solidFill>
              </a:rPr>
              <a:t>Migrating your pure Keras models to tf.keras is fairly straightforward for TF 1.13 version</a:t>
            </a:r>
            <a:r>
              <a:rPr lang="en" sz="1200">
                <a:solidFill>
                  <a:schemeClr val="dk1"/>
                </a:solidFill>
              </a:rPr>
              <a:t>, while a few extra steps are required for TF 2.0, which is currently in alpha as of this writing. We will first cover the migration to TF 1.13</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first step is to </a:t>
            </a:r>
            <a:r>
              <a:rPr lang="en" sz="1200" u="sng">
                <a:solidFill>
                  <a:schemeClr val="dk1"/>
                </a:solidFill>
              </a:rPr>
              <a:t>update your Tensorflow implementation to the last pre-2.0 release</a:t>
            </a:r>
            <a:r>
              <a:rPr lang="en" sz="1200">
                <a:solidFill>
                  <a:schemeClr val="dk1"/>
                </a:solidFill>
              </a:rPr>
              <a:t>, which is version 1.13, using the </a:t>
            </a:r>
            <a:r>
              <a:rPr lang="en" sz="1200">
                <a:solidFill>
                  <a:srgbClr val="0D904F"/>
                </a:solidFill>
              </a:rPr>
              <a:t>pip</a:t>
            </a:r>
            <a:r>
              <a:rPr lang="en" sz="1200">
                <a:solidFill>
                  <a:schemeClr val="dk1"/>
                </a:solidFill>
              </a:rPr>
              <a:t> on the command line (terminal or console).</a:t>
            </a:r>
            <a:br>
              <a:rPr lang="en" sz="1050">
                <a:solidFill>
                  <a:schemeClr val="dk1"/>
                </a:solidFill>
              </a:rPr>
            </a:br>
            <a:endParaRPr sz="105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a python shell (or notebook), verify the current installed version of Tensorflow is 1.13 as follows:</a:t>
            </a:r>
            <a:endParaRPr sz="1200">
              <a:solidFill>
                <a:schemeClr val="dk1"/>
              </a:solidFill>
            </a:endParaRPr>
          </a:p>
        </p:txBody>
      </p:sp>
      <p:graphicFrame>
        <p:nvGraphicFramePr>
          <p:cNvPr id="80" name="Google Shape;80;p16"/>
          <p:cNvGraphicFramePr/>
          <p:nvPr/>
        </p:nvGraphicFramePr>
        <p:xfrm>
          <a:off x="899175" y="2813175"/>
          <a:ext cx="3000000" cy="3000000"/>
        </p:xfrm>
        <a:graphic>
          <a:graphicData uri="http://schemas.openxmlformats.org/drawingml/2006/table">
            <a:tbl>
              <a:tblPr>
                <a:noFill/>
                <a:tableStyleId>{3272C579-901B-4354-9659-D50CA9273B74}</a:tableStyleId>
              </a:tblPr>
              <a:tblGrid>
                <a:gridCol w="6891900"/>
              </a:tblGrid>
              <a:tr h="12700">
                <a:tc>
                  <a:txBody>
                    <a:bodyPr>
                      <a:noAutofit/>
                    </a:bodyPr>
                    <a:lstStyle/>
                    <a:p>
                      <a:pPr indent="0" lvl="0" marL="0" rtl="0" algn="l">
                        <a:lnSpc>
                          <a:spcPct val="115000"/>
                        </a:lnSpc>
                        <a:spcBef>
                          <a:spcPts val="0"/>
                        </a:spcBef>
                        <a:spcAft>
                          <a:spcPts val="0"/>
                        </a:spcAft>
                        <a:buNone/>
                      </a:pPr>
                      <a:r>
                        <a:rPr lang="en" sz="1000">
                          <a:latin typeface="Consolas"/>
                          <a:ea typeface="Consolas"/>
                          <a:cs typeface="Consolas"/>
                          <a:sym typeface="Consolas"/>
                        </a:rPr>
                        <a:t>cmd</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pip install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 tensorflow</a:t>
                      </a:r>
                      <a:endParaRPr sz="1000">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81" name="Google Shape;81;p16"/>
          <p:cNvGraphicFramePr/>
          <p:nvPr/>
        </p:nvGraphicFramePr>
        <p:xfrm>
          <a:off x="899175" y="3695775"/>
          <a:ext cx="3000000" cy="3000000"/>
        </p:xfrm>
        <a:graphic>
          <a:graphicData uri="http://schemas.openxmlformats.org/drawingml/2006/table">
            <a:tbl>
              <a:tblPr>
                <a:noFill/>
                <a:tableStyleId>{3272C579-901B-4354-9659-D50CA9273B74}</a:tableStyleId>
              </a:tblPr>
              <a:tblGrid>
                <a:gridCol w="6891900"/>
              </a:tblGrid>
              <a:tr h="12700">
                <a:tc>
                  <a:txBody>
                    <a:bodyPr>
                      <a:noAutofit/>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tensorflow </a:t>
                      </a:r>
                      <a:r>
                        <a:rPr lang="en" sz="1000">
                          <a:solidFill>
                            <a:srgbClr val="9C27B0"/>
                          </a:solidFill>
                          <a:latin typeface="Consolas"/>
                          <a:ea typeface="Consolas"/>
                          <a:cs typeface="Consolas"/>
                          <a:sym typeface="Consolas"/>
                        </a:rPr>
                        <a:t>as</a:t>
                      </a:r>
                      <a:r>
                        <a:rPr lang="en" sz="1000">
                          <a:latin typeface="Consolas"/>
                          <a:ea typeface="Consolas"/>
                          <a:cs typeface="Consolas"/>
                          <a:sym typeface="Consolas"/>
                        </a:rPr>
                        <a:t> tf</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should output '1.13.1'</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__version__</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Migrating Models to TF.Keras</a:t>
            </a:r>
            <a:endParaRPr>
              <a:solidFill>
                <a:srgbClr val="38761D"/>
              </a:solidFill>
            </a:endParaRPr>
          </a:p>
        </p:txBody>
      </p:sp>
      <p:pic>
        <p:nvPicPr>
          <p:cNvPr id="87" name="Google Shape;87;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8" name="Google Shape;88;p1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Basic Change</a:t>
            </a:r>
            <a:r>
              <a:rPr b="1" lang="en" sz="1350">
                <a:solidFill>
                  <a:schemeClr val="dk1"/>
                </a:solidFill>
              </a:rPr>
              <a:t>s to Existing Code</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You generally only need to make the following changes: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 </a:t>
            </a:r>
            <a:r>
              <a:rPr lang="en" sz="1100">
                <a:solidFill>
                  <a:srgbClr val="0D904F"/>
                </a:solidFill>
                <a:latin typeface="Consolas"/>
                <a:ea typeface="Consolas"/>
                <a:cs typeface="Consolas"/>
                <a:sym typeface="Consolas"/>
              </a:rPr>
              <a:t>import/from </a:t>
            </a:r>
            <a:r>
              <a:rPr lang="en" sz="1100">
                <a:solidFill>
                  <a:schemeClr val="dk1"/>
                </a:solidFill>
              </a:rPr>
              <a:t>statements, change </a:t>
            </a:r>
            <a:r>
              <a:rPr lang="en" sz="1100">
                <a:solidFill>
                  <a:srgbClr val="0D904F"/>
                </a:solidFill>
                <a:latin typeface="Consolas"/>
                <a:ea typeface="Consolas"/>
                <a:cs typeface="Consolas"/>
                <a:sym typeface="Consolas"/>
              </a:rPr>
              <a:t>keras </a:t>
            </a:r>
            <a:r>
              <a:rPr lang="en" sz="1100">
                <a:solidFill>
                  <a:schemeClr val="dk1"/>
                </a:solidFill>
              </a:rPr>
              <a:t>to </a:t>
            </a:r>
            <a:r>
              <a:rPr lang="en" sz="1100">
                <a:solidFill>
                  <a:srgbClr val="0D904F"/>
                </a:solidFill>
                <a:latin typeface="Consolas"/>
                <a:ea typeface="Consolas"/>
                <a:cs typeface="Consolas"/>
                <a:sym typeface="Consolas"/>
              </a:rPr>
              <a:t>tf.keras</a:t>
            </a:r>
            <a:r>
              <a:rPr lang="en"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 </a:t>
            </a:r>
            <a:r>
              <a:rPr lang="en" sz="1100">
                <a:solidFill>
                  <a:srgbClr val="0D904F"/>
                </a:solidFill>
                <a:latin typeface="Consolas"/>
                <a:ea typeface="Consolas"/>
                <a:cs typeface="Consolas"/>
                <a:sym typeface="Consolas"/>
              </a:rPr>
              <a:t>compile()</a:t>
            </a:r>
            <a:r>
              <a:rPr lang="en" sz="1100">
                <a:solidFill>
                  <a:schemeClr val="dk1"/>
                </a:solidFill>
              </a:rPr>
              <a:t> method, change from Keras optimizers to Tensorflow </a:t>
            </a:r>
            <a:r>
              <a:rPr lang="en" sz="1100">
                <a:solidFill>
                  <a:srgbClr val="0D904F"/>
                </a:solidFill>
                <a:latin typeface="Consolas"/>
                <a:ea typeface="Consolas"/>
                <a:cs typeface="Consolas"/>
                <a:sym typeface="Consolas"/>
              </a:rPr>
              <a:t>tf.train.</a:t>
            </a:r>
            <a:r>
              <a:rPr lang="en" sz="1100">
                <a:solidFill>
                  <a:schemeClr val="dk1"/>
                </a:solidFill>
              </a:rPr>
              <a:t>optimizers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When checkpointing, tf.keras will default to the Tensorflow checkpointing format (yaml). Add the parameter </a:t>
            </a:r>
            <a:r>
              <a:rPr lang="en" sz="1100">
                <a:solidFill>
                  <a:srgbClr val="0D904F"/>
                </a:solidFill>
                <a:latin typeface="Consolas"/>
                <a:ea typeface="Consolas"/>
                <a:cs typeface="Consolas"/>
                <a:sym typeface="Consolas"/>
              </a:rPr>
              <a:t>save_format=’h5’</a:t>
            </a:r>
            <a:r>
              <a:rPr lang="en" sz="1100">
                <a:solidFill>
                  <a:schemeClr val="dk1"/>
                </a:solidFill>
              </a:rPr>
              <a:t> to save to Keras checkpointing format (HDF5).</a:t>
            </a:r>
            <a:endParaRPr sz="11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89" name="Google Shape;89;p17"/>
          <p:cNvGraphicFramePr/>
          <p:nvPr/>
        </p:nvGraphicFramePr>
        <p:xfrm>
          <a:off x="899175" y="2813175"/>
          <a:ext cx="3000000" cy="3000000"/>
        </p:xfrm>
        <a:graphic>
          <a:graphicData uri="http://schemas.openxmlformats.org/drawingml/2006/table">
            <a:tbl>
              <a:tblPr>
                <a:noFill/>
                <a:tableStyleId>{3272C579-901B-4354-9659-D50CA9273B74}</a:tableStyleId>
              </a:tblPr>
              <a:tblGrid>
                <a:gridCol w="6891900"/>
              </a:tblGrid>
              <a:tr h="12700">
                <a:tc>
                  <a:txBody>
                    <a:bodyPr>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imports as pure 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changed to tf.keras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tensorflow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tf</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datasets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mnist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utils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to_categorical</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Migrating Models to TF.Keras</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Basic Changes to Existing Code - Optimizer</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97" name="Google Shape;97;p18"/>
          <p:cNvGraphicFramePr/>
          <p:nvPr/>
        </p:nvGraphicFramePr>
        <p:xfrm>
          <a:off x="824850" y="16230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as 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optimizers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Compile the model as tf.keras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AdamOptimizer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Dataset API</a:t>
            </a:r>
            <a:endParaRPr>
              <a:solidFill>
                <a:srgbClr val="38761D"/>
              </a:solidFill>
            </a:endParaRPr>
          </a:p>
        </p:txBody>
      </p:sp>
      <p:pic>
        <p:nvPicPr>
          <p:cNvPr id="103" name="Google Shape;103;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4" name="Google Shape;104;p1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When to use the Dataset API for Input</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If the dataset is in-memory and small, then the recommendation is to continue to use the </a:t>
            </a:r>
            <a:r>
              <a:rPr lang="en" sz="1200">
                <a:solidFill>
                  <a:srgbClr val="0D904F"/>
                </a:solidFill>
                <a:latin typeface="Consolas"/>
                <a:ea typeface="Consolas"/>
                <a:cs typeface="Consolas"/>
                <a:sym typeface="Consolas"/>
              </a:rPr>
              <a:t>numpy</a:t>
            </a:r>
            <a:r>
              <a:rPr lang="en" sz="1200">
                <a:solidFill>
                  <a:schemeClr val="dk1"/>
                </a:solidFill>
              </a:rPr>
              <a:t> multi-dimensional arrays as inputs when training.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Otherwise, is in-memory but </a:t>
            </a:r>
            <a:r>
              <a:rPr b="1" lang="en" sz="1200">
                <a:solidFill>
                  <a:srgbClr val="4A86E8"/>
                </a:solidFill>
              </a:rPr>
              <a:t>large or you plan to do distributed training</a:t>
            </a:r>
            <a:r>
              <a:rPr lang="en" sz="1200">
                <a:solidFill>
                  <a:schemeClr val="dk1"/>
                </a:solidFill>
              </a:rPr>
              <a:t>, the recommendation is to use the TF Dataset API.</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rPr lang="en" sz="1200">
                <a:solidFill>
                  <a:schemeClr val="dk1"/>
                </a:solidFill>
              </a:rPr>
              <a:t>The Dataset API provides the </a:t>
            </a:r>
            <a:r>
              <a:rPr lang="en" sz="1200" u="sng">
                <a:solidFill>
                  <a:schemeClr val="dk1"/>
                </a:solidFill>
              </a:rPr>
              <a:t>ability to create in-memory iterators</a:t>
            </a:r>
            <a:r>
              <a:rPr lang="en" sz="1200">
                <a:solidFill>
                  <a:schemeClr val="dk1"/>
                </a:solidFill>
              </a:rPr>
              <a:t> using </a:t>
            </a:r>
            <a:r>
              <a:rPr lang="en" sz="1200">
                <a:solidFill>
                  <a:srgbClr val="0D904F"/>
                </a:solidFill>
                <a:latin typeface="Consolas"/>
                <a:ea typeface="Consolas"/>
                <a:cs typeface="Consolas"/>
                <a:sym typeface="Consolas"/>
              </a:rPr>
              <a:t>tf.data.Dataset</a:t>
            </a:r>
            <a:r>
              <a:rPr lang="en" sz="1200">
                <a:solidFill>
                  <a:schemeClr val="dk1"/>
                </a:solidFill>
              </a:rPr>
              <a:t> which provides:</a:t>
            </a:r>
            <a:endParaRPr sz="1200">
              <a:solidFill>
                <a:schemeClr val="dk1"/>
              </a:solidFill>
            </a:endParaRPr>
          </a:p>
          <a:p>
            <a:pPr indent="0" lvl="0" marL="0" rtl="0" algn="l">
              <a:lnSpc>
                <a:spcPct val="115000"/>
              </a:lnSpc>
              <a:spcBef>
                <a:spcPts val="0"/>
              </a:spcBef>
              <a:spcAft>
                <a:spcPts val="0"/>
              </a:spcAft>
              <a:buNone/>
            </a:pPr>
            <a:r>
              <a:t/>
            </a:r>
            <a:endParaRPr sz="1200" u="sng">
              <a:solidFill>
                <a:schemeClr val="dk1"/>
              </a:solidFill>
            </a:endParaRPr>
          </a:p>
          <a:p>
            <a:pPr indent="-304800" lvl="0" marL="1371600" rtl="0" algn="l">
              <a:lnSpc>
                <a:spcPct val="115000"/>
              </a:lnSpc>
              <a:spcBef>
                <a:spcPts val="0"/>
              </a:spcBef>
              <a:spcAft>
                <a:spcPts val="0"/>
              </a:spcAft>
              <a:buClr>
                <a:srgbClr val="0F9D58"/>
              </a:buClr>
              <a:buSzPts val="1200"/>
              <a:buChar char="●"/>
            </a:pPr>
            <a:r>
              <a:rPr b="1" lang="en" sz="1200">
                <a:solidFill>
                  <a:srgbClr val="0F9D58"/>
                </a:solidFill>
              </a:rPr>
              <a:t>Maximum efficiency for feeding a neural network</a:t>
            </a:r>
            <a:endParaRPr b="1" sz="1200">
              <a:solidFill>
                <a:srgbClr val="0F9D58"/>
              </a:solidFill>
            </a:endParaRPr>
          </a:p>
          <a:p>
            <a:pPr indent="-304800" lvl="0" marL="1371600" rtl="0" algn="l">
              <a:lnSpc>
                <a:spcPct val="115000"/>
              </a:lnSpc>
              <a:spcBef>
                <a:spcPts val="0"/>
              </a:spcBef>
              <a:spcAft>
                <a:spcPts val="0"/>
              </a:spcAft>
              <a:buClr>
                <a:srgbClr val="0F9D58"/>
              </a:buClr>
              <a:buSzPts val="1200"/>
              <a:buChar char="●"/>
            </a:pPr>
            <a:r>
              <a:rPr b="1" lang="en" sz="1200">
                <a:solidFill>
                  <a:srgbClr val="0F9D58"/>
                </a:solidFill>
              </a:rPr>
              <a:t>Support for distributed training</a:t>
            </a:r>
            <a:endParaRPr b="1" sz="1200">
              <a:solidFill>
                <a:srgbClr val="0F9D58"/>
              </a:solidFill>
            </a:endParaRPr>
          </a:p>
          <a:p>
            <a:pPr indent="0" lvl="0" marL="0" rtl="0" algn="l">
              <a:lnSpc>
                <a:spcPct val="115000"/>
              </a:lnSpc>
              <a:spcBef>
                <a:spcPts val="0"/>
              </a:spcBef>
              <a:spcAft>
                <a:spcPts val="0"/>
              </a:spcAft>
              <a:buNone/>
            </a:pPr>
            <a:r>
              <a:t/>
            </a:r>
            <a:endParaRPr b="1" sz="1200">
              <a:solidFill>
                <a:srgbClr val="4A86E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Dataset API</a:t>
            </a:r>
            <a:endParaRPr>
              <a:solidFill>
                <a:srgbClr val="38761D"/>
              </a:solidFill>
            </a:endParaRPr>
          </a:p>
        </p:txBody>
      </p:sp>
      <p:pic>
        <p:nvPicPr>
          <p:cNvPr id="110" name="Google Shape;110;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1" name="Google Shape;111;p20"/>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Converting Numpy Dataset to Dataset API</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the example below we c</a:t>
            </a:r>
            <a:r>
              <a:rPr lang="en" sz="1100">
                <a:solidFill>
                  <a:schemeClr val="dk1"/>
                </a:solidFill>
              </a:rPr>
              <a:t>onvert </a:t>
            </a:r>
            <a:r>
              <a:rPr lang="en" sz="1100">
                <a:solidFill>
                  <a:srgbClr val="0D904F"/>
                </a:solidFill>
                <a:latin typeface="Consolas"/>
                <a:ea typeface="Consolas"/>
                <a:cs typeface="Consolas"/>
                <a:sym typeface="Consolas"/>
              </a:rPr>
              <a:t>x_train</a:t>
            </a:r>
            <a:r>
              <a:rPr lang="en" sz="1100">
                <a:solidFill>
                  <a:schemeClr val="dk1"/>
                </a:solidFill>
              </a:rPr>
              <a:t> / </a:t>
            </a:r>
            <a:r>
              <a:rPr lang="en" sz="1100">
                <a:solidFill>
                  <a:srgbClr val="0D904F"/>
                </a:solidFill>
                <a:latin typeface="Consolas"/>
                <a:ea typeface="Consolas"/>
                <a:cs typeface="Consolas"/>
                <a:sym typeface="Consolas"/>
              </a:rPr>
              <a:t>y_train</a:t>
            </a:r>
            <a:r>
              <a:rPr lang="en" sz="1100">
                <a:solidFill>
                  <a:schemeClr val="dk1"/>
                </a:solidFill>
              </a:rPr>
              <a:t> training data and </a:t>
            </a:r>
            <a:r>
              <a:rPr lang="en" sz="1100">
                <a:solidFill>
                  <a:srgbClr val="0D904F"/>
                </a:solidFill>
                <a:latin typeface="Consolas"/>
                <a:ea typeface="Consolas"/>
                <a:cs typeface="Consolas"/>
                <a:sym typeface="Consolas"/>
              </a:rPr>
              <a:t>x_test</a:t>
            </a:r>
            <a:r>
              <a:rPr lang="en" sz="1100">
                <a:solidFill>
                  <a:schemeClr val="dk1"/>
                </a:solidFill>
              </a:rPr>
              <a:t> / </a:t>
            </a:r>
            <a:r>
              <a:rPr lang="en" sz="1100">
                <a:solidFill>
                  <a:srgbClr val="0D904F"/>
                </a:solidFill>
                <a:latin typeface="Consolas"/>
                <a:ea typeface="Consolas"/>
                <a:cs typeface="Consolas"/>
                <a:sym typeface="Consolas"/>
              </a:rPr>
              <a:t>y_test </a:t>
            </a:r>
            <a:r>
              <a:rPr lang="en" sz="1100">
                <a:solidFill>
                  <a:schemeClr val="dk1"/>
                </a:solidFill>
              </a:rPr>
              <a:t>(in numpy format) and to a </a:t>
            </a:r>
            <a:r>
              <a:rPr lang="en" sz="1100">
                <a:solidFill>
                  <a:srgbClr val="0D904F"/>
                </a:solidFill>
                <a:latin typeface="Consolas"/>
                <a:ea typeface="Consolas"/>
                <a:cs typeface="Consolas"/>
                <a:sym typeface="Consolas"/>
              </a:rPr>
              <a:t>tf.data.Dataset</a:t>
            </a:r>
            <a:r>
              <a:rPr lang="en" sz="1100">
                <a:solidFill>
                  <a:schemeClr val="dk1"/>
                </a:solidFill>
              </a:rPr>
              <a:t> using the </a:t>
            </a:r>
            <a:r>
              <a:rPr lang="en" sz="1100">
                <a:solidFill>
                  <a:srgbClr val="0D904F"/>
                </a:solidFill>
                <a:latin typeface="Consolas"/>
                <a:ea typeface="Consolas"/>
                <a:cs typeface="Consolas"/>
                <a:sym typeface="Consolas"/>
              </a:rPr>
              <a:t>from_tensor_slices() </a:t>
            </a:r>
            <a:r>
              <a:rPr lang="en" sz="1100">
                <a:solidFill>
                  <a:schemeClr val="dk1"/>
                </a:solidFill>
              </a:rPr>
              <a:t>method.</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12" name="Google Shape;112;p20"/>
          <p:cNvGraphicFramePr/>
          <p:nvPr/>
        </p:nvGraphicFramePr>
        <p:xfrm>
          <a:off x="889838" y="209797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assume x_train, y_train (and x_test, y_test) are preprocessed numpy multidimensional arrarys.</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TF dataset iterator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from_tensor_slices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test_dataset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data</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from_tensor_slices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TF Dataset API</a:t>
            </a:r>
            <a:endParaRPr>
              <a:solidFill>
                <a:srgbClr val="38761D"/>
              </a:solidFill>
            </a:endParaRPr>
          </a:p>
        </p:txBody>
      </p:sp>
      <p:pic>
        <p:nvPicPr>
          <p:cNvPr id="118" name="Google Shape;118;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9" name="Google Shape;119;p21"/>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Setting </a:t>
            </a:r>
            <a:r>
              <a:rPr b="1" lang="en" sz="1350">
                <a:solidFill>
                  <a:schemeClr val="dk1"/>
                </a:solidFill>
              </a:rPr>
              <a:t>Attributes</a:t>
            </a:r>
            <a:r>
              <a:rPr b="1" lang="en" sz="1350">
                <a:solidFill>
                  <a:schemeClr val="dk1"/>
                </a:solidFill>
              </a:rPr>
              <a:t> on a TF Dataset</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One can also assign attributes to the dataset when it is feed during training. The two most common are: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batch()</a:t>
            </a:r>
            <a:r>
              <a:rPr lang="en" sz="1100">
                <a:solidFill>
                  <a:schemeClr val="dk1"/>
                </a:solidFill>
              </a:rPr>
              <a:t>   - the mini-batch size during feeding.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200">
                <a:solidFill>
                  <a:srgbClr val="0D904F"/>
                </a:solidFill>
              </a:rPr>
              <a:t>repeat</a:t>
            </a:r>
            <a:r>
              <a:rPr lang="en" sz="1100">
                <a:solidFill>
                  <a:schemeClr val="dk1"/>
                </a:solidFill>
              </a:rPr>
              <a:t>()  - once the entire dataset has been feed, it will repeat from the beginning.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Below is an example: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The methods can also be chained together. The following is equivalent to the above: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p:txBody>
      </p:sp>
      <p:graphicFrame>
        <p:nvGraphicFramePr>
          <p:cNvPr id="120" name="Google Shape;120;p21"/>
          <p:cNvGraphicFramePr/>
          <p:nvPr/>
        </p:nvGraphicFramePr>
        <p:xfrm>
          <a:off x="916813" y="2804100"/>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repeat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21" name="Google Shape;121;p21"/>
          <p:cNvGraphicFramePr/>
          <p:nvPr/>
        </p:nvGraphicFramePr>
        <p:xfrm>
          <a:off x="889825" y="3836225"/>
          <a:ext cx="3000000" cy="3000000"/>
        </p:xfrm>
        <a:graphic>
          <a:graphicData uri="http://schemas.openxmlformats.org/drawingml/2006/table">
            <a:tbl>
              <a:tblPr>
                <a:noFill/>
                <a:tableStyleId>{3272C579-901B-4354-9659-D50CA9273B74}</a:tableStyleId>
              </a:tblPr>
              <a:tblGrid>
                <a:gridCol w="7010825"/>
              </a:tblGrid>
              <a:tr h="12700">
                <a:tc>
                  <a:txBody>
                    <a:bodyPr>
                      <a:noAutofit/>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train_dataset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train_dataset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batch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repeat()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