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75825" y="0"/>
            <a:ext cx="56112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Progress Overview</a:t>
            </a:r>
            <a:endParaRPr b="1" sz="2400"/>
          </a:p>
        </p:txBody>
      </p:sp>
      <p:sp>
        <p:nvSpPr>
          <p:cNvPr id="55" name="Shape 55"/>
          <p:cNvSpPr txBox="1"/>
          <p:nvPr/>
        </p:nvSpPr>
        <p:spPr>
          <a:xfrm>
            <a:off x="338400" y="707700"/>
            <a:ext cx="8467200" cy="4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Major progress: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IMU (sensor) signal pre-processing: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Extracted signals of each trial (aka. a series of movements repeated for several times) from the entire time-series signal.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Organized extracted signal into a user-friendly data structure.</a:t>
            </a:r>
            <a:endParaRPr sz="1800"/>
          </a:p>
          <a:p>
            <a:pPr indent="-342900" lvl="1" marL="91440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Built algorithm to estimate the </a:t>
            </a:r>
            <a:r>
              <a:rPr lang="en" sz="1800">
                <a:solidFill>
                  <a:schemeClr val="dk1"/>
                </a:solidFill>
              </a:rPr>
              <a:t>pelvis 3D tilting</a:t>
            </a:r>
            <a:r>
              <a:rPr lang="en" sz="1800"/>
              <a:t> based on measured angular rate (pelvis 3D tilting ⇔ IMU 3D orientation) </a:t>
            </a:r>
            <a:endParaRPr sz="1800"/>
          </a:p>
          <a:p>
            <a:pPr indent="-342900" lvl="0" marL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Dancer performance evaluation: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</a:t>
            </a:r>
            <a:r>
              <a:rPr lang="en" sz="1800"/>
              <a:t>isualized</a:t>
            </a:r>
            <a:r>
              <a:rPr lang="en" sz="1800"/>
              <a:t> improper pelvis tilting of </a:t>
            </a:r>
            <a:r>
              <a:rPr lang="en" sz="1800"/>
              <a:t>inexperienced</a:t>
            </a:r>
            <a:r>
              <a:rPr lang="en" sz="1800"/>
              <a:t> dancers. </a:t>
            </a:r>
            <a:endParaRPr sz="1800"/>
          </a:p>
          <a:p>
            <a:pPr indent="-342900" lvl="1" marL="9144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Built machine learning algorithm to automatically classify dancer’s performance (good or not good). </a:t>
            </a:r>
            <a:endParaRPr sz="1800"/>
          </a:p>
          <a:p>
            <a:pPr indent="-342900" lvl="1" marL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800"/>
              <a:buChar char="○"/>
            </a:pPr>
            <a:r>
              <a:rPr lang="en" sz="1800"/>
              <a:t>Explored and studied other machine learning methods.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126375" y="0"/>
            <a:ext cx="9017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1.1 IMU (sensor) signal</a:t>
            </a:r>
            <a:r>
              <a:rPr b="1" lang="en" sz="2200"/>
              <a:t> pre-processing -- Signal extraction</a:t>
            </a:r>
            <a:endParaRPr b="1" sz="2200"/>
          </a:p>
        </p:txBody>
      </p:sp>
      <p:sp>
        <p:nvSpPr>
          <p:cNvPr id="61" name="Shape 61"/>
          <p:cNvSpPr txBox="1"/>
          <p:nvPr/>
        </p:nvSpPr>
        <p:spPr>
          <a:xfrm>
            <a:off x="506638" y="662475"/>
            <a:ext cx="3912900" cy="115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 points up, gyro +x means turning left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 points right, gyro +y means pelvis tilts back (opposite of bow)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Z points front, gyro +z means yaw (+left hip rotating towards above right hip: “tilt right”)</a:t>
            </a:r>
            <a:endParaRPr sz="1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2325"/>
            <a:ext cx="4926175" cy="275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975" y="2875475"/>
            <a:ext cx="3913024" cy="2171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9363" y="556243"/>
            <a:ext cx="3896249" cy="214640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/>
          <p:nvPr/>
        </p:nvSpPr>
        <p:spPr>
          <a:xfrm>
            <a:off x="2643950" y="2258850"/>
            <a:ext cx="399900" cy="844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2643950" y="3633250"/>
            <a:ext cx="399900" cy="8442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26375" y="1972325"/>
            <a:ext cx="2162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Raw a</a:t>
            </a:r>
            <a:r>
              <a:rPr lang="en" sz="1800"/>
              <a:t>cceleration</a:t>
            </a:r>
            <a:endParaRPr sz="1800"/>
          </a:p>
        </p:txBody>
      </p:sp>
      <p:sp>
        <p:nvSpPr>
          <p:cNvPr id="68" name="Shape 68"/>
          <p:cNvSpPr txBox="1"/>
          <p:nvPr/>
        </p:nvSpPr>
        <p:spPr>
          <a:xfrm>
            <a:off x="126375" y="3435600"/>
            <a:ext cx="19398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Raw gyroscope</a:t>
            </a:r>
            <a:endParaRPr sz="1800"/>
          </a:p>
        </p:txBody>
      </p:sp>
      <p:cxnSp>
        <p:nvCxnSpPr>
          <p:cNvPr id="69" name="Shape 69"/>
          <p:cNvCxnSpPr>
            <a:stCxn id="70" idx="3"/>
            <a:endCxn id="64" idx="1"/>
          </p:cNvCxnSpPr>
          <p:nvPr/>
        </p:nvCxnSpPr>
        <p:spPr>
          <a:xfrm flipH="1" rot="10800000">
            <a:off x="4051250" y="1629575"/>
            <a:ext cx="1188000" cy="54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Shape 71"/>
          <p:cNvCxnSpPr>
            <a:stCxn id="72" idx="3"/>
            <a:endCxn id="63" idx="1"/>
          </p:cNvCxnSpPr>
          <p:nvPr/>
        </p:nvCxnSpPr>
        <p:spPr>
          <a:xfrm>
            <a:off x="4038575" y="3635550"/>
            <a:ext cx="119250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Shape 70"/>
          <p:cNvSpPr txBox="1"/>
          <p:nvPr/>
        </p:nvSpPr>
        <p:spPr>
          <a:xfrm>
            <a:off x="3043850" y="1972325"/>
            <a:ext cx="1007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6x 3D trail</a:t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3031175" y="3435600"/>
            <a:ext cx="1007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6x 3D trail</a:t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721275" y="2813725"/>
            <a:ext cx="11175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session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721275" y="4129125"/>
            <a:ext cx="11175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 session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63488" y="4647525"/>
            <a:ext cx="37992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Raw data in one-piece time series</a:t>
            </a:r>
            <a:endParaRPr sz="1800"/>
          </a:p>
        </p:txBody>
      </p:sp>
      <p:sp>
        <p:nvSpPr>
          <p:cNvPr id="76" name="Shape 76"/>
          <p:cNvSpPr txBox="1"/>
          <p:nvPr/>
        </p:nvSpPr>
        <p:spPr>
          <a:xfrm>
            <a:off x="5633775" y="467375"/>
            <a:ext cx="33867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Extracted 3D acceleration trials</a:t>
            </a:r>
            <a:endParaRPr sz="1800"/>
          </a:p>
        </p:txBody>
      </p:sp>
      <p:sp>
        <p:nvSpPr>
          <p:cNvPr id="77" name="Shape 77"/>
          <p:cNvSpPr txBox="1"/>
          <p:nvPr/>
        </p:nvSpPr>
        <p:spPr>
          <a:xfrm>
            <a:off x="5633774" y="2813725"/>
            <a:ext cx="3288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Extracted 3D gyroscope trials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126375" y="0"/>
            <a:ext cx="9017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1.2 </a:t>
            </a:r>
            <a:r>
              <a:rPr b="1" lang="en" sz="2000"/>
              <a:t>IMU (sensor) signal pre-processing -- A user-friendly data structure</a:t>
            </a:r>
            <a:endParaRPr b="1" sz="2000"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50" y="755200"/>
            <a:ext cx="15525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225" y="755200"/>
            <a:ext cx="13430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250" y="755200"/>
            <a:ext cx="28384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5700" y="755200"/>
            <a:ext cx="24574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1650" y="2250625"/>
            <a:ext cx="13335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35150" y="2250625"/>
            <a:ext cx="25527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87850" y="2250625"/>
            <a:ext cx="248602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5756296" y="3441250"/>
            <a:ext cx="27249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library data structure</a:t>
            </a:r>
            <a:endParaRPr sz="1800"/>
          </a:p>
        </p:txBody>
      </p:sp>
      <p:sp>
        <p:nvSpPr>
          <p:cNvPr id="91" name="Shape 91"/>
          <p:cNvSpPr txBox="1"/>
          <p:nvPr/>
        </p:nvSpPr>
        <p:spPr>
          <a:xfrm>
            <a:off x="425450" y="3965125"/>
            <a:ext cx="8295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(matlab) </a:t>
            </a:r>
            <a:r>
              <a:rPr lang="en"/>
              <a:t>command to access data:  imu.(dancer_name).data.(combo_id).(calibration/trial).(sensor_frame/navi_frame).(signal_type).(axis)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e.p.: imu.Jill.data.combo_1.trial.sensor_frame.kalman_angle.X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16775" y="0"/>
            <a:ext cx="90177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1.3 </a:t>
            </a:r>
            <a:r>
              <a:rPr b="1" lang="en" sz="2000"/>
              <a:t>IMU (sensor) signal pre-processing -- Pelvis orientation estimation</a:t>
            </a:r>
            <a:endParaRPr b="1" sz="2000"/>
          </a:p>
        </p:txBody>
      </p:sp>
      <p:sp>
        <p:nvSpPr>
          <p:cNvPr id="97" name="Shape 97"/>
          <p:cNvSpPr txBox="1"/>
          <p:nvPr/>
        </p:nvSpPr>
        <p:spPr>
          <a:xfrm>
            <a:off x="61888" y="2451525"/>
            <a:ext cx="2155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Extracted raw data</a:t>
            </a:r>
            <a:endParaRPr/>
          </a:p>
        </p:txBody>
      </p:sp>
      <p:grpSp>
        <p:nvGrpSpPr>
          <p:cNvPr id="98" name="Shape 98"/>
          <p:cNvGrpSpPr/>
          <p:nvPr/>
        </p:nvGrpSpPr>
        <p:grpSpPr>
          <a:xfrm>
            <a:off x="169138" y="2859525"/>
            <a:ext cx="8912963" cy="1903500"/>
            <a:chOff x="169138" y="2859525"/>
            <a:chExt cx="8912963" cy="1903500"/>
          </a:xfrm>
        </p:grpSpPr>
        <p:grpSp>
          <p:nvGrpSpPr>
            <p:cNvPr id="99" name="Shape 99"/>
            <p:cNvGrpSpPr/>
            <p:nvPr/>
          </p:nvGrpSpPr>
          <p:grpSpPr>
            <a:xfrm>
              <a:off x="169138" y="2859525"/>
              <a:ext cx="6136250" cy="1903500"/>
              <a:chOff x="360925" y="630500"/>
              <a:chExt cx="6136250" cy="1903500"/>
            </a:xfrm>
          </p:grpSpPr>
          <p:sp>
            <p:nvSpPr>
              <p:cNvPr id="100" name="Shape 100"/>
              <p:cNvSpPr txBox="1"/>
              <p:nvPr/>
            </p:nvSpPr>
            <p:spPr>
              <a:xfrm>
                <a:off x="512475" y="677478"/>
                <a:ext cx="1294500" cy="395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000000"/>
                    </a:solidFill>
                  </a:rPr>
                  <a:t>Gyroscope (angular rate)</a:t>
                </a:r>
                <a:endParaRPr sz="15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01" name="Shape 101"/>
              <p:cNvCxnSpPr/>
              <p:nvPr/>
            </p:nvCxnSpPr>
            <p:spPr>
              <a:xfrm>
                <a:off x="2038600" y="964250"/>
                <a:ext cx="827700" cy="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2" name="Shape 102"/>
              <p:cNvSpPr/>
              <p:nvPr/>
            </p:nvSpPr>
            <p:spPr>
              <a:xfrm>
                <a:off x="360925" y="630500"/>
                <a:ext cx="1929000" cy="19035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Shape 103"/>
              <p:cNvSpPr txBox="1"/>
              <p:nvPr/>
            </p:nvSpPr>
            <p:spPr>
              <a:xfrm>
                <a:off x="436275" y="1430852"/>
                <a:ext cx="1726200" cy="6712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000000"/>
                    </a:solidFill>
                  </a:rPr>
                  <a:t>Accelerometer </a:t>
                </a:r>
                <a:endParaRPr sz="1500">
                  <a:solidFill>
                    <a:srgbClr val="000000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000000"/>
                    </a:solidFill>
                  </a:rPr>
                  <a:t>(accel of linear &amp; angular motion &amp; gravity)</a:t>
                </a:r>
                <a:endParaRPr sz="15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04" name="Shape 104"/>
              <p:cNvCxnSpPr>
                <a:endCxn id="105" idx="1"/>
              </p:cNvCxnSpPr>
              <p:nvPr/>
            </p:nvCxnSpPr>
            <p:spPr>
              <a:xfrm>
                <a:off x="2875275" y="1756563"/>
                <a:ext cx="1529100" cy="9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06" name="Shape 106"/>
              <p:cNvSpPr txBox="1"/>
              <p:nvPr/>
            </p:nvSpPr>
            <p:spPr>
              <a:xfrm>
                <a:off x="3155600" y="1073254"/>
                <a:ext cx="954600" cy="5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800"/>
                  <a:t>Kalman filtering</a:t>
                </a:r>
                <a:endParaRPr i="1" sz="180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07" name="Shape 107"/>
              <p:cNvCxnSpPr/>
              <p:nvPr/>
            </p:nvCxnSpPr>
            <p:spPr>
              <a:xfrm>
                <a:off x="2861400" y="981188"/>
                <a:ext cx="0" cy="793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08" name="Shape 108"/>
              <p:cNvCxnSpPr>
                <a:stCxn id="103" idx="3"/>
              </p:cNvCxnSpPr>
              <p:nvPr/>
            </p:nvCxnSpPr>
            <p:spPr>
              <a:xfrm flipH="1" rot="10800000">
                <a:off x="2162475" y="1756565"/>
                <a:ext cx="712800" cy="9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4546A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9" name="Shape 109"/>
              <p:cNvSpPr txBox="1"/>
              <p:nvPr/>
            </p:nvSpPr>
            <p:spPr>
              <a:xfrm>
                <a:off x="4404375" y="1512813"/>
                <a:ext cx="2092800" cy="5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u="sng"/>
                  <a:t>Pelvis tilt angles: yaw, pitch, roll (w/o. drift)</a:t>
                </a:r>
                <a:endParaRPr sz="1500" u="sng"/>
              </a:p>
            </p:txBody>
          </p:sp>
          <p:sp>
            <p:nvSpPr>
              <p:cNvPr id="105" name="Shape 105"/>
              <p:cNvSpPr/>
              <p:nvPr/>
            </p:nvSpPr>
            <p:spPr>
              <a:xfrm>
                <a:off x="4404375" y="1486413"/>
                <a:ext cx="1986900" cy="5601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10" name="Shape 110"/>
            <p:cNvSpPr txBox="1"/>
            <p:nvPr/>
          </p:nvSpPr>
          <p:spPr>
            <a:xfrm>
              <a:off x="4305713" y="3292675"/>
              <a:ext cx="18663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</a:rPr>
                <a:t>Processed</a:t>
              </a:r>
              <a:r>
                <a:rPr lang="en" sz="1800">
                  <a:solidFill>
                    <a:schemeClr val="dk1"/>
                  </a:solidFill>
                </a:rPr>
                <a:t> data</a:t>
              </a:r>
              <a:endParaRPr/>
            </a:p>
          </p:txBody>
        </p:sp>
        <p:grpSp>
          <p:nvGrpSpPr>
            <p:cNvPr id="111" name="Shape 111"/>
            <p:cNvGrpSpPr/>
            <p:nvPr/>
          </p:nvGrpSpPr>
          <p:grpSpPr>
            <a:xfrm>
              <a:off x="6863600" y="3453950"/>
              <a:ext cx="2218500" cy="977400"/>
              <a:chOff x="6863600" y="3453950"/>
              <a:chExt cx="2218500" cy="977400"/>
            </a:xfrm>
          </p:grpSpPr>
          <p:sp>
            <p:nvSpPr>
              <p:cNvPr id="112" name="Shape 112"/>
              <p:cNvSpPr/>
              <p:nvPr/>
            </p:nvSpPr>
            <p:spPr>
              <a:xfrm>
                <a:off x="6870175" y="3490400"/>
                <a:ext cx="2155200" cy="904500"/>
              </a:xfrm>
              <a:prstGeom prst="rect">
                <a:avLst/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Shape 113"/>
              <p:cNvSpPr txBox="1"/>
              <p:nvPr/>
            </p:nvSpPr>
            <p:spPr>
              <a:xfrm>
                <a:off x="6863600" y="3453950"/>
                <a:ext cx="2218500" cy="97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To be used in further dancers performance evaluation</a:t>
                </a:r>
                <a:endParaRPr sz="1600"/>
              </a:p>
            </p:txBody>
          </p:sp>
        </p:grpSp>
        <p:sp>
          <p:nvSpPr>
            <p:cNvPr id="114" name="Shape 114"/>
            <p:cNvSpPr/>
            <p:nvPr/>
          </p:nvSpPr>
          <p:spPr>
            <a:xfrm>
              <a:off x="6395650" y="3818800"/>
              <a:ext cx="377700" cy="333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749" y="628774"/>
            <a:ext cx="4179371" cy="6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4750" y="1295650"/>
            <a:ext cx="2664972" cy="6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644325" y="977400"/>
            <a:ext cx="1955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Model of </a:t>
            </a:r>
            <a:r>
              <a:rPr i="1" lang="en" sz="1800"/>
              <a:t>Kalman filtering</a:t>
            </a:r>
            <a:endParaRPr i="1" sz="1800">
              <a:solidFill>
                <a:srgbClr val="000000"/>
              </a:solidFill>
            </a:endParaRPr>
          </a:p>
        </p:txBody>
      </p:sp>
      <p:pic>
        <p:nvPicPr>
          <p:cNvPr id="118" name="Shape 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4600" y="2032525"/>
            <a:ext cx="1433575" cy="5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16475" y="1923475"/>
            <a:ext cx="2615474" cy="3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07763" y="2309600"/>
            <a:ext cx="3032899" cy="3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3047850" y="2100575"/>
            <a:ext cx="399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*</a:t>
            </a:r>
            <a:endParaRPr sz="2400"/>
          </a:p>
        </p:txBody>
      </p:sp>
      <p:sp>
        <p:nvSpPr>
          <p:cNvPr id="122" name="Shape 122"/>
          <p:cNvSpPr txBox="1"/>
          <p:nvPr/>
        </p:nvSpPr>
        <p:spPr>
          <a:xfrm>
            <a:off x="2383600" y="4581350"/>
            <a:ext cx="663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Orientation estimation needs to be performed for data in each axis individually. </a:t>
            </a:r>
            <a:endParaRPr/>
          </a:p>
        </p:txBody>
      </p:sp>
      <p:sp>
        <p:nvSpPr>
          <p:cNvPr id="123" name="Shape 123"/>
          <p:cNvSpPr txBox="1"/>
          <p:nvPr/>
        </p:nvSpPr>
        <p:spPr>
          <a:xfrm>
            <a:off x="3231200" y="2634525"/>
            <a:ext cx="5850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r>
              <a:rPr baseline="-25000" lang="en"/>
              <a:t>k</a:t>
            </a:r>
            <a:r>
              <a:rPr lang="en"/>
              <a:t> = angles calculated from acceleration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126375" y="0"/>
            <a:ext cx="9017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1.4 </a:t>
            </a:r>
            <a:r>
              <a:rPr b="1" lang="en" sz="2000"/>
              <a:t>IMU (sensor) signal pre-processing -- Other processed data</a:t>
            </a:r>
            <a:endParaRPr b="1" sz="2000"/>
          </a:p>
        </p:txBody>
      </p:sp>
      <p:grpSp>
        <p:nvGrpSpPr>
          <p:cNvPr id="129" name="Shape 129"/>
          <p:cNvGrpSpPr/>
          <p:nvPr/>
        </p:nvGrpSpPr>
        <p:grpSpPr>
          <a:xfrm>
            <a:off x="5112400" y="4512625"/>
            <a:ext cx="2821800" cy="431700"/>
            <a:chOff x="5306775" y="4512625"/>
            <a:chExt cx="2821800" cy="431700"/>
          </a:xfrm>
        </p:grpSpPr>
        <p:sp>
          <p:nvSpPr>
            <p:cNvPr id="130" name="Shape 130"/>
            <p:cNvSpPr/>
            <p:nvPr/>
          </p:nvSpPr>
          <p:spPr>
            <a:xfrm>
              <a:off x="5357325" y="4568125"/>
              <a:ext cx="2647800" cy="320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 txBox="1"/>
            <p:nvPr/>
          </p:nvSpPr>
          <p:spPr>
            <a:xfrm>
              <a:off x="5306775" y="4512625"/>
              <a:ext cx="282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Represented in navigation frame</a:t>
              </a:r>
              <a:endParaRPr/>
            </a:p>
          </p:txBody>
        </p:sp>
      </p:grpSp>
      <p:grpSp>
        <p:nvGrpSpPr>
          <p:cNvPr id="132" name="Shape 132"/>
          <p:cNvGrpSpPr/>
          <p:nvPr/>
        </p:nvGrpSpPr>
        <p:grpSpPr>
          <a:xfrm>
            <a:off x="1663975" y="4512625"/>
            <a:ext cx="2565900" cy="431700"/>
            <a:chOff x="2558150" y="4500950"/>
            <a:chExt cx="2565900" cy="431700"/>
          </a:xfrm>
        </p:grpSpPr>
        <p:sp>
          <p:nvSpPr>
            <p:cNvPr id="133" name="Shape 133"/>
            <p:cNvSpPr/>
            <p:nvPr/>
          </p:nvSpPr>
          <p:spPr>
            <a:xfrm>
              <a:off x="2558150" y="4556450"/>
              <a:ext cx="2449200" cy="320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2558150" y="4500950"/>
              <a:ext cx="25659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Represented in sensor frame</a:t>
              </a:r>
              <a:endParaRPr/>
            </a:p>
          </p:txBody>
        </p:sp>
      </p:grpSp>
      <p:grpSp>
        <p:nvGrpSpPr>
          <p:cNvPr id="135" name="Shape 135"/>
          <p:cNvGrpSpPr/>
          <p:nvPr/>
        </p:nvGrpSpPr>
        <p:grpSpPr>
          <a:xfrm>
            <a:off x="360925" y="580825"/>
            <a:ext cx="8459175" cy="3735898"/>
            <a:chOff x="360925" y="657025"/>
            <a:chExt cx="8459175" cy="3735898"/>
          </a:xfrm>
        </p:grpSpPr>
        <p:cxnSp>
          <p:nvCxnSpPr>
            <p:cNvPr id="136" name="Shape 136"/>
            <p:cNvCxnSpPr/>
            <p:nvPr/>
          </p:nvCxnSpPr>
          <p:spPr>
            <a:xfrm>
              <a:off x="2558150" y="1045800"/>
              <a:ext cx="4500" cy="2992800"/>
            </a:xfrm>
            <a:prstGeom prst="straightConnector1">
              <a:avLst/>
            </a:prstGeom>
            <a:noFill/>
            <a:ln cap="flat" cmpd="sng" w="1905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7" name="Shape 137"/>
            <p:cNvSpPr/>
            <p:nvPr/>
          </p:nvSpPr>
          <p:spPr>
            <a:xfrm>
              <a:off x="2478400" y="2621550"/>
              <a:ext cx="157800" cy="163200"/>
            </a:xfrm>
            <a:prstGeom prst="flowChartConnector">
              <a:avLst/>
            </a:prstGeom>
            <a:solidFill>
              <a:srgbClr val="FFFFFF"/>
            </a:solidFill>
            <a:ln cap="flat" cmpd="sng" w="19050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" name="Shape 138"/>
            <p:cNvGrpSpPr/>
            <p:nvPr/>
          </p:nvGrpSpPr>
          <p:grpSpPr>
            <a:xfrm>
              <a:off x="360925" y="706700"/>
              <a:ext cx="1929000" cy="3686223"/>
              <a:chOff x="266825" y="580909"/>
              <a:chExt cx="1929000" cy="2973000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266825" y="580909"/>
                <a:ext cx="1929000" cy="2973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Shape 140"/>
              <p:cNvSpPr txBox="1"/>
              <p:nvPr/>
            </p:nvSpPr>
            <p:spPr>
              <a:xfrm>
                <a:off x="342175" y="1716650"/>
                <a:ext cx="1726200" cy="9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000000"/>
                    </a:solidFill>
                  </a:rPr>
                  <a:t>Accelerometer </a:t>
                </a:r>
                <a:endParaRPr sz="1500">
                  <a:solidFill>
                    <a:srgbClr val="000000"/>
                  </a:solidFill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000000"/>
                    </a:solidFill>
                  </a:rPr>
                  <a:t>(accel of linear &amp; angular motion &amp; gravity)</a:t>
                </a:r>
                <a:endParaRPr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Shape 141"/>
              <p:cNvSpPr txBox="1"/>
              <p:nvPr/>
            </p:nvSpPr>
            <p:spPr>
              <a:xfrm>
                <a:off x="418375" y="647580"/>
                <a:ext cx="1294500" cy="5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000000"/>
                    </a:solidFill>
                  </a:rPr>
                  <a:t>Gyroscope (angular rate)</a:t>
                </a:r>
                <a:endParaRPr sz="15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Shape 142"/>
              <p:cNvSpPr txBox="1"/>
              <p:nvPr/>
            </p:nvSpPr>
            <p:spPr>
              <a:xfrm>
                <a:off x="418375" y="2992250"/>
                <a:ext cx="1620300" cy="5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000000"/>
                    </a:solidFill>
                  </a:rPr>
                  <a:t>Magnetometer (magnetic fields)</a:t>
                </a:r>
                <a:endParaRPr sz="150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143" name="Shape 143"/>
            <p:cNvCxnSpPr/>
            <p:nvPr/>
          </p:nvCxnSpPr>
          <p:spPr>
            <a:xfrm>
              <a:off x="2851350" y="1868750"/>
              <a:ext cx="1854600" cy="600"/>
            </a:xfrm>
            <a:prstGeom prst="straightConnector1">
              <a:avLst/>
            </a:prstGeom>
            <a:noFill/>
            <a:ln cap="flat" cmpd="sng" w="1905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861400" y="1850575"/>
              <a:ext cx="5400" cy="858600"/>
            </a:xfrm>
            <a:prstGeom prst="straightConnector1">
              <a:avLst/>
            </a:prstGeom>
            <a:noFill/>
            <a:ln cap="flat" cmpd="sng" w="19050">
              <a:solidFill>
                <a:srgbClr val="44546A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45" name="Shape 145"/>
            <p:cNvSpPr txBox="1"/>
            <p:nvPr/>
          </p:nvSpPr>
          <p:spPr>
            <a:xfrm>
              <a:off x="2861400" y="1560050"/>
              <a:ext cx="19869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000000"/>
                  </a:solidFill>
                </a:rPr>
                <a:t>Complementary filtering  </a:t>
              </a:r>
              <a:endParaRPr i="1" sz="1200">
                <a:solidFill>
                  <a:srgbClr val="000000"/>
                </a:solidFill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4149475" y="2529150"/>
              <a:ext cx="15168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000000"/>
                  </a:solidFill>
                </a:rPr>
                <a:t>Gravity removal</a:t>
              </a:r>
              <a:endParaRPr sz="1500">
                <a:solidFill>
                  <a:srgbClr val="000000"/>
                </a:solidFill>
              </a:endParaRPr>
            </a:p>
          </p:txBody>
        </p:sp>
        <p:pic>
          <p:nvPicPr>
            <p:cNvPr id="147" name="Shape 147"/>
            <p:cNvPicPr preferRelativeResize="0"/>
            <p:nvPr/>
          </p:nvPicPr>
          <p:blipFill rotWithShape="1">
            <a:blip r:embed="rId3">
              <a:alphaModFix/>
            </a:blip>
            <a:srcRect b="4410" l="17478" r="76463" t="78840"/>
            <a:stretch/>
          </p:blipFill>
          <p:spPr>
            <a:xfrm>
              <a:off x="4225675" y="657025"/>
              <a:ext cx="376200" cy="4587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8" name="Shape 148"/>
            <p:cNvCxnSpPr/>
            <p:nvPr/>
          </p:nvCxnSpPr>
          <p:spPr>
            <a:xfrm>
              <a:off x="2038600" y="1040450"/>
              <a:ext cx="4688700" cy="16200"/>
            </a:xfrm>
            <a:prstGeom prst="straightConnector1">
              <a:avLst/>
            </a:prstGeom>
            <a:noFill/>
            <a:ln cap="flat" cmpd="sng" w="1905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Shape 149"/>
            <p:cNvCxnSpPr>
              <a:stCxn id="142" idx="3"/>
            </p:cNvCxnSpPr>
            <p:nvPr/>
          </p:nvCxnSpPr>
          <p:spPr>
            <a:xfrm>
              <a:off x="2132775" y="4044685"/>
              <a:ext cx="2833500" cy="17100"/>
            </a:xfrm>
            <a:prstGeom prst="straightConnector1">
              <a:avLst/>
            </a:prstGeom>
            <a:noFill/>
            <a:ln cap="flat" cmpd="sng" w="1905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" name="Shape 150"/>
            <p:cNvSpPr/>
            <p:nvPr/>
          </p:nvSpPr>
          <p:spPr>
            <a:xfrm>
              <a:off x="2342000" y="2509250"/>
              <a:ext cx="210000" cy="34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1" name="Shape 151"/>
            <p:cNvCxnSpPr>
              <a:stCxn id="140" idx="3"/>
              <a:endCxn id="146" idx="1"/>
            </p:cNvCxnSpPr>
            <p:nvPr/>
          </p:nvCxnSpPr>
          <p:spPr>
            <a:xfrm flipH="1" rot="10800000">
              <a:off x="2162475" y="2703007"/>
              <a:ext cx="1986900" cy="2400"/>
            </a:xfrm>
            <a:prstGeom prst="straightConnector1">
              <a:avLst/>
            </a:prstGeom>
            <a:noFill/>
            <a:ln cap="flat" cmpd="sng" w="1905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3155706" y="2699100"/>
              <a:ext cx="2700" cy="1374600"/>
            </a:xfrm>
            <a:prstGeom prst="straightConnector1">
              <a:avLst/>
            </a:prstGeom>
            <a:noFill/>
            <a:ln cap="flat" cmpd="sng" w="1905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3" name="Shape 153"/>
            <p:cNvCxnSpPr/>
            <p:nvPr/>
          </p:nvCxnSpPr>
          <p:spPr>
            <a:xfrm>
              <a:off x="2861400" y="1057388"/>
              <a:ext cx="0" cy="793200"/>
            </a:xfrm>
            <a:prstGeom prst="straightConnector1">
              <a:avLst/>
            </a:prstGeom>
            <a:noFill/>
            <a:ln cap="flat" cmpd="sng" w="19050">
              <a:solidFill>
                <a:srgbClr val="44546A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Shape 154"/>
            <p:cNvSpPr txBox="1"/>
            <p:nvPr/>
          </p:nvSpPr>
          <p:spPr>
            <a:xfrm>
              <a:off x="3308100" y="3735375"/>
              <a:ext cx="14106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200">
                  <a:solidFill>
                    <a:srgbClr val="000000"/>
                  </a:solidFill>
                </a:rPr>
                <a:t>Madgwick filtering</a:t>
              </a:r>
              <a:endParaRPr i="1" sz="1200">
                <a:solidFill>
                  <a:srgbClr val="000000"/>
                </a:solidFill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4966275" y="3773175"/>
              <a:ext cx="3183900" cy="5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sng">
                  <a:solidFill>
                    <a:srgbClr val="000000"/>
                  </a:solidFill>
                </a:rPr>
                <a:t>Pelvis orientation: yaw, pitch, roll w.r.t. navigation frame (w/o. drift)</a:t>
              </a:r>
              <a:endParaRPr sz="1500" u="sng">
                <a:solidFill>
                  <a:srgbClr val="000000"/>
                </a:solidFill>
              </a:endParaRPr>
            </a:p>
          </p:txBody>
        </p:sp>
        <p:cxnSp>
          <p:nvCxnSpPr>
            <p:cNvPr id="156" name="Shape 156"/>
            <p:cNvCxnSpPr>
              <a:endCxn id="157" idx="0"/>
            </p:cNvCxnSpPr>
            <p:nvPr/>
          </p:nvCxnSpPr>
          <p:spPr>
            <a:xfrm>
              <a:off x="6430250" y="3413475"/>
              <a:ext cx="3000" cy="366000"/>
            </a:xfrm>
            <a:prstGeom prst="straightConnector1">
              <a:avLst/>
            </a:prstGeom>
            <a:noFill/>
            <a:ln cap="flat" cmpd="sng" w="19050">
              <a:solidFill>
                <a:srgbClr val="44546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Shape 158"/>
            <p:cNvCxnSpPr/>
            <p:nvPr/>
          </p:nvCxnSpPr>
          <p:spPr>
            <a:xfrm>
              <a:off x="4884550" y="3395213"/>
              <a:ext cx="1965600" cy="18300"/>
            </a:xfrm>
            <a:prstGeom prst="straightConnector1">
              <a:avLst/>
            </a:prstGeom>
            <a:noFill/>
            <a:ln cap="flat" cmpd="sng" w="19050">
              <a:solidFill>
                <a:srgbClr val="44546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Shape 159"/>
            <p:cNvCxnSpPr>
              <a:stCxn id="160" idx="2"/>
            </p:cNvCxnSpPr>
            <p:nvPr/>
          </p:nvCxnSpPr>
          <p:spPr>
            <a:xfrm>
              <a:off x="4884550" y="2868200"/>
              <a:ext cx="6300" cy="533700"/>
            </a:xfrm>
            <a:prstGeom prst="straightConnector1">
              <a:avLst/>
            </a:prstGeom>
            <a:noFill/>
            <a:ln cap="flat" cmpd="sng" w="19050">
              <a:solidFill>
                <a:srgbClr val="44546A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grpSp>
          <p:nvGrpSpPr>
            <p:cNvPr id="161" name="Shape 161"/>
            <p:cNvGrpSpPr/>
            <p:nvPr/>
          </p:nvGrpSpPr>
          <p:grpSpPr>
            <a:xfrm>
              <a:off x="6727300" y="776600"/>
              <a:ext cx="2092800" cy="560100"/>
              <a:chOff x="6727300" y="929000"/>
              <a:chExt cx="2092800" cy="560100"/>
            </a:xfrm>
          </p:grpSpPr>
          <p:sp>
            <p:nvSpPr>
              <p:cNvPr id="162" name="Shape 162"/>
              <p:cNvSpPr txBox="1"/>
              <p:nvPr/>
            </p:nvSpPr>
            <p:spPr>
              <a:xfrm>
                <a:off x="6727300" y="929000"/>
                <a:ext cx="2092800" cy="56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u="sng">
                    <a:solidFill>
                      <a:srgbClr val="000000"/>
                    </a:solidFill>
                  </a:rPr>
                  <a:t>Pelvis tilt angles: yaw, pitch, roll (w. drift)</a:t>
                </a:r>
                <a:endParaRPr sz="1500" u="sng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6727300" y="929000"/>
                <a:ext cx="1986900" cy="5601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u="sng"/>
              </a:p>
            </p:txBody>
          </p:sp>
        </p:grpSp>
        <p:sp>
          <p:nvSpPr>
            <p:cNvPr id="164" name="Shape 164"/>
            <p:cNvSpPr txBox="1"/>
            <p:nvPr/>
          </p:nvSpPr>
          <p:spPr>
            <a:xfrm>
              <a:off x="4709175" y="1589013"/>
              <a:ext cx="2092800" cy="56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sng"/>
                <a:t>Pelvis tilt angles: yaw, pitch, roll (w/o. drift)</a:t>
              </a:r>
              <a:endParaRPr sz="1500" u="sng"/>
            </a:p>
          </p:txBody>
        </p:sp>
        <p:sp>
          <p:nvSpPr>
            <p:cNvPr id="165" name="Shape 165"/>
            <p:cNvSpPr/>
            <p:nvPr/>
          </p:nvSpPr>
          <p:spPr>
            <a:xfrm>
              <a:off x="4709175" y="1599850"/>
              <a:ext cx="1986900" cy="560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4126150" y="2498300"/>
              <a:ext cx="1516800" cy="369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4972100" y="3779475"/>
              <a:ext cx="2922300" cy="560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u="sng"/>
            </a:p>
          </p:txBody>
        </p:sp>
        <p:sp>
          <p:nvSpPr>
            <p:cNvPr id="166" name="Shape 166"/>
            <p:cNvSpPr/>
            <p:nvPr/>
          </p:nvSpPr>
          <p:spPr>
            <a:xfrm>
              <a:off x="6452200" y="3187250"/>
              <a:ext cx="489900" cy="458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/>
        </p:nvSpPr>
        <p:spPr>
          <a:xfrm>
            <a:off x="66650" y="0"/>
            <a:ext cx="8954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2.1 Dancer performance evaluation -- </a:t>
            </a:r>
            <a:r>
              <a:rPr b="1" lang="en" sz="1900">
                <a:solidFill>
                  <a:schemeClr val="dk1"/>
                </a:solidFill>
              </a:rPr>
              <a:t>Visualization of improper pelvis tilting</a:t>
            </a:r>
            <a:endParaRPr b="1" sz="1900"/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6516"/>
            <a:ext cx="9143999" cy="240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/>
          <p:nvPr/>
        </p:nvSpPr>
        <p:spPr>
          <a:xfrm>
            <a:off x="2232650" y="2169975"/>
            <a:ext cx="544500" cy="5109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1488625" y="1592300"/>
            <a:ext cx="2643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Improper pelvis tilting (in direction pointing forward)</a:t>
            </a:r>
            <a:endParaRPr sz="1600"/>
          </a:p>
        </p:txBody>
      </p:sp>
      <p:cxnSp>
        <p:nvCxnSpPr>
          <p:cNvPr id="175" name="Shape 175"/>
          <p:cNvCxnSpPr/>
          <p:nvPr/>
        </p:nvCxnSpPr>
        <p:spPr>
          <a:xfrm flipH="1">
            <a:off x="2532650" y="2080950"/>
            <a:ext cx="244500" cy="255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Shape 176"/>
          <p:cNvSpPr txBox="1"/>
          <p:nvPr/>
        </p:nvSpPr>
        <p:spPr>
          <a:xfrm>
            <a:off x="1259150" y="2960975"/>
            <a:ext cx="6882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 improper pelvis tilting of Elius (compared against Jill’s signal)</a:t>
            </a:r>
            <a:endParaRPr sz="1600"/>
          </a:p>
        </p:txBody>
      </p:sp>
      <p:grpSp>
        <p:nvGrpSpPr>
          <p:cNvPr id="177" name="Shape 177"/>
          <p:cNvGrpSpPr/>
          <p:nvPr/>
        </p:nvGrpSpPr>
        <p:grpSpPr>
          <a:xfrm>
            <a:off x="155500" y="3608700"/>
            <a:ext cx="2435100" cy="1022100"/>
            <a:chOff x="155500" y="3608700"/>
            <a:chExt cx="2435100" cy="1022100"/>
          </a:xfrm>
        </p:grpSpPr>
        <p:sp>
          <p:nvSpPr>
            <p:cNvPr id="178" name="Shape 178"/>
            <p:cNvSpPr txBox="1"/>
            <p:nvPr/>
          </p:nvSpPr>
          <p:spPr>
            <a:xfrm>
              <a:off x="155500" y="3608700"/>
              <a:ext cx="2435100" cy="10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IP data: one trial data of inexperienced dancer;</a:t>
              </a:r>
              <a:endParaRPr sz="1600"/>
            </a:p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EP data: </a:t>
              </a:r>
              <a:r>
                <a:rPr lang="en" sz="1600">
                  <a:solidFill>
                    <a:schemeClr val="dk1"/>
                  </a:solidFill>
                </a:rPr>
                <a:t>one trial data of experienced dancer</a:t>
              </a:r>
              <a:endParaRPr sz="160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155500" y="3608700"/>
              <a:ext cx="2435100" cy="10221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3075550" y="3715350"/>
            <a:ext cx="2799000" cy="808800"/>
            <a:chOff x="3053325" y="3715200"/>
            <a:chExt cx="2799000" cy="808800"/>
          </a:xfrm>
        </p:grpSpPr>
        <p:sp>
          <p:nvSpPr>
            <p:cNvPr id="181" name="Shape 181"/>
            <p:cNvSpPr txBox="1"/>
            <p:nvPr/>
          </p:nvSpPr>
          <p:spPr>
            <a:xfrm>
              <a:off x="3053325" y="3759750"/>
              <a:ext cx="2799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Align IP data and EP data using dynamic time warping (DTW)</a:t>
              </a:r>
              <a:endParaRPr sz="160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3053325" y="3715200"/>
              <a:ext cx="2643900" cy="808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6202800" y="3715350"/>
            <a:ext cx="2941200" cy="808800"/>
            <a:chOff x="6124000" y="3715350"/>
            <a:chExt cx="2941200" cy="808800"/>
          </a:xfrm>
        </p:grpSpPr>
        <p:sp>
          <p:nvSpPr>
            <p:cNvPr id="184" name="Shape 184"/>
            <p:cNvSpPr txBox="1"/>
            <p:nvPr/>
          </p:nvSpPr>
          <p:spPr>
            <a:xfrm>
              <a:off x="6124000" y="3715350"/>
              <a:ext cx="2941200" cy="80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Find extra peaks (positive or negative) by comparing IP data against EP.</a:t>
              </a:r>
              <a:endParaRPr sz="160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6159950" y="3715350"/>
              <a:ext cx="2705100" cy="808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Shape 186"/>
          <p:cNvSpPr/>
          <p:nvPr/>
        </p:nvSpPr>
        <p:spPr>
          <a:xfrm>
            <a:off x="2688625" y="3997500"/>
            <a:ext cx="2889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/>
        </p:nvSpPr>
        <p:spPr>
          <a:xfrm>
            <a:off x="5830100" y="3997500"/>
            <a:ext cx="2889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/>
        </p:nvSpPr>
        <p:spPr>
          <a:xfrm>
            <a:off x="6675000" y="1663338"/>
            <a:ext cx="2301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Hard to observe in raw angular rate signal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/>
        </p:nvSpPr>
        <p:spPr>
          <a:xfrm>
            <a:off x="66650" y="0"/>
            <a:ext cx="8954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2.2 </a:t>
            </a:r>
            <a:r>
              <a:rPr b="1" lang="en" sz="1700"/>
              <a:t>Dancer performance evaluation -- Binary determination of dancer performance (1)</a:t>
            </a:r>
            <a:endParaRPr b="1" sz="1700"/>
          </a:p>
        </p:txBody>
      </p:sp>
      <p:sp>
        <p:nvSpPr>
          <p:cNvPr id="194" name="Shape 194"/>
          <p:cNvSpPr txBox="1"/>
          <p:nvPr/>
        </p:nvSpPr>
        <p:spPr>
          <a:xfrm>
            <a:off x="172500" y="488650"/>
            <a:ext cx="87990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Basics:</a:t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are of 5 different dancers.  Each dancer has 6 trials.  Assume all the trials are independent regardless of dancers.</a:t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 Jill’s data as “gold-rule”.  Data of the other dancers are testing samples (24 trials in total) to be determined.</a:t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Generate signal signatures (features) of each trial, including Jill’s trials.</a:t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Cluster each trial into two groups (good or not good) based on dissimilarity measure (differences) between the features of testing trials against those of Jill’s trials. </a:t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500"/>
              </a:spcAft>
              <a:buSzPts val="1600"/>
              <a:buChar char="●"/>
            </a:pPr>
            <a:r>
              <a:rPr lang="en" sz="1600"/>
              <a:t>Determine certain dancer’s overall performance based on percentage of “good” trials in all the trials performed by him/her (majority vote).</a:t>
            </a:r>
            <a:endParaRPr sz="1600"/>
          </a:p>
        </p:txBody>
      </p:sp>
      <p:sp>
        <p:nvSpPr>
          <p:cNvPr id="195" name="Shape 195"/>
          <p:cNvSpPr txBox="1"/>
          <p:nvPr/>
        </p:nvSpPr>
        <p:spPr>
          <a:xfrm>
            <a:off x="145550" y="3461750"/>
            <a:ext cx="87990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Difficulties</a:t>
            </a:r>
            <a:r>
              <a:rPr lang="en" sz="1600"/>
              <a:t>:</a:t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Dataset is very small.  Overfitting is hard to avoid.</a:t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Performance of the proposed binary clustering method depends on the accuracy of orientation estimation done in pre-processing steps.  </a:t>
            </a:r>
            <a:endParaRPr sz="1600"/>
          </a:p>
          <a:p>
            <a:pPr indent="-330200" lvl="0" marL="457200" rtl="0">
              <a:spcBef>
                <a:spcPts val="500"/>
              </a:spcBef>
              <a:spcAft>
                <a:spcPts val="500"/>
              </a:spcAft>
              <a:buSzPts val="1600"/>
              <a:buChar char="●"/>
            </a:pPr>
            <a:r>
              <a:rPr lang="en" sz="1600"/>
              <a:t>The proposed method might not be robust.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/>
        </p:nvSpPr>
        <p:spPr>
          <a:xfrm>
            <a:off x="66650" y="0"/>
            <a:ext cx="89541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2.2 Dancer performance evaluation -- Binary determination of dancer performance (2)</a:t>
            </a:r>
            <a:endParaRPr b="1" sz="1700"/>
          </a:p>
        </p:txBody>
      </p:sp>
      <p:sp>
        <p:nvSpPr>
          <p:cNvPr id="201" name="Shape 201"/>
          <p:cNvSpPr txBox="1"/>
          <p:nvPr/>
        </p:nvSpPr>
        <p:spPr>
          <a:xfrm>
            <a:off x="101100" y="1275700"/>
            <a:ext cx="4196700" cy="13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feature vectors for each dancer: (1) L1 difference of 3rd level Haar wavelet coeff. in X, Y, Z against Jill’s data ; (2) DTW distance in X, Y, Z against Jill’s data; (3) exp(-similarity), where similarity is inner product in X, Y, Z between each dancer and Jill’s data.  Form feature matrix.</a:t>
            </a:r>
            <a:endParaRPr/>
          </a:p>
        </p:txBody>
      </p:sp>
      <p:grpSp>
        <p:nvGrpSpPr>
          <p:cNvPr id="202" name="Shape 202"/>
          <p:cNvGrpSpPr/>
          <p:nvPr/>
        </p:nvGrpSpPr>
        <p:grpSpPr>
          <a:xfrm>
            <a:off x="76204" y="2383425"/>
            <a:ext cx="4196696" cy="1316400"/>
            <a:chOff x="6124000" y="3715350"/>
            <a:chExt cx="4565100" cy="1316400"/>
          </a:xfrm>
        </p:grpSpPr>
        <p:sp>
          <p:nvSpPr>
            <p:cNvPr id="203" name="Shape 203"/>
            <p:cNvSpPr txBox="1"/>
            <p:nvPr/>
          </p:nvSpPr>
          <p:spPr>
            <a:xfrm>
              <a:off x="6124000" y="3715350"/>
              <a:ext cx="4565100" cy="13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Perform principal component analysis (PCA) to the feature matrix to project the data to be separable in a low-dimensional space (2D).</a:t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6159947" y="4009600"/>
              <a:ext cx="4456800" cy="720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352" y="474500"/>
            <a:ext cx="4558398" cy="3691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Shape 206"/>
          <p:cNvGrpSpPr/>
          <p:nvPr/>
        </p:nvGrpSpPr>
        <p:grpSpPr>
          <a:xfrm>
            <a:off x="76204" y="3197000"/>
            <a:ext cx="4196696" cy="1316400"/>
            <a:chOff x="6124000" y="3715350"/>
            <a:chExt cx="4565100" cy="1316400"/>
          </a:xfrm>
        </p:grpSpPr>
        <p:sp>
          <p:nvSpPr>
            <p:cNvPr id="207" name="Shape 207"/>
            <p:cNvSpPr txBox="1"/>
            <p:nvPr/>
          </p:nvSpPr>
          <p:spPr>
            <a:xfrm>
              <a:off x="6124000" y="3715350"/>
              <a:ext cx="4565100" cy="13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Use K-means to cluster each trial into either “good trial” or “not good trial” group based on L1 distance in the low-dimensional space formed from PCA.</a:t>
              </a: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6159947" y="4009600"/>
              <a:ext cx="4456800" cy="720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Shape 209"/>
          <p:cNvGrpSpPr/>
          <p:nvPr/>
        </p:nvGrpSpPr>
        <p:grpSpPr>
          <a:xfrm>
            <a:off x="76204" y="4017250"/>
            <a:ext cx="4196696" cy="1316400"/>
            <a:chOff x="6124000" y="3715350"/>
            <a:chExt cx="4565100" cy="1316400"/>
          </a:xfrm>
        </p:grpSpPr>
        <p:sp>
          <p:nvSpPr>
            <p:cNvPr id="210" name="Shape 210"/>
            <p:cNvSpPr txBox="1"/>
            <p:nvPr/>
          </p:nvSpPr>
          <p:spPr>
            <a:xfrm>
              <a:off x="6124000" y="3715350"/>
              <a:ext cx="4565100" cy="131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Determine the overall performance of a certain dancer using majority vote of “good” or “not good” trials.</a:t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6159947" y="4009600"/>
              <a:ext cx="4456800" cy="720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 txBox="1"/>
          <p:nvPr/>
        </p:nvSpPr>
        <p:spPr>
          <a:xfrm>
            <a:off x="76200" y="395750"/>
            <a:ext cx="41967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Compensate the delay between the k</a:t>
            </a:r>
            <a:r>
              <a:rPr baseline="30000" lang="en"/>
              <a:t>th</a:t>
            </a:r>
            <a:r>
              <a:rPr lang="en"/>
              <a:t> trial of Jill and </a:t>
            </a:r>
            <a:r>
              <a:rPr lang="en">
                <a:solidFill>
                  <a:schemeClr val="dk1"/>
                </a:solidFill>
              </a:rPr>
              <a:t>the k</a:t>
            </a:r>
            <a:r>
              <a:rPr baseline="30000" lang="en">
                <a:solidFill>
                  <a:schemeClr val="dk1"/>
                </a:solidFill>
              </a:rPr>
              <a:t>th</a:t>
            </a:r>
            <a:r>
              <a:rPr lang="en">
                <a:solidFill>
                  <a:schemeClr val="dk1"/>
                </a:solidFill>
              </a:rPr>
              <a:t> trial of any </a:t>
            </a:r>
            <a:r>
              <a:rPr lang="en"/>
              <a:t>other dancer</a:t>
            </a:r>
            <a:r>
              <a:rPr lang="en"/>
              <a:t> (by minimizing euclidean distance)</a:t>
            </a:r>
            <a:endParaRPr/>
          </a:p>
        </p:txBody>
      </p:sp>
      <p:sp>
        <p:nvSpPr>
          <p:cNvPr id="213" name="Shape 213"/>
          <p:cNvSpPr/>
          <p:nvPr/>
        </p:nvSpPr>
        <p:spPr>
          <a:xfrm>
            <a:off x="126000" y="474500"/>
            <a:ext cx="4097100" cy="720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126000" y="1273250"/>
            <a:ext cx="4097100" cy="1316400"/>
          </a:xfrm>
          <a:prstGeom prst="roundRect">
            <a:avLst>
              <a:gd fmla="val 10682" name="adj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>
            <a:off x="3764400" y="1014625"/>
            <a:ext cx="266700" cy="26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3764400" y="2441250"/>
            <a:ext cx="266700" cy="26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3764400" y="3296825"/>
            <a:ext cx="266700" cy="26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/>
        </p:nvSpPr>
        <p:spPr>
          <a:xfrm>
            <a:off x="3764400" y="4165675"/>
            <a:ext cx="266700" cy="26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5035400" y="4053775"/>
            <a:ext cx="37149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Clustering in projected 2D-space from PCA.  </a:t>
            </a: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4524750" y="4426675"/>
            <a:ext cx="45585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Based on majority vote, performance of Luby and Rob are determined as “good”, while performance of Elius and Wei are “not good”.</a:t>
            </a:r>
            <a:endParaRPr/>
          </a:p>
        </p:txBody>
      </p:sp>
      <p:grpSp>
        <p:nvGrpSpPr>
          <p:cNvPr id="221" name="Shape 221"/>
          <p:cNvGrpSpPr/>
          <p:nvPr/>
        </p:nvGrpSpPr>
        <p:grpSpPr>
          <a:xfrm>
            <a:off x="6276475" y="1691675"/>
            <a:ext cx="2166300" cy="488100"/>
            <a:chOff x="6276475" y="1615475"/>
            <a:chExt cx="2166300" cy="488100"/>
          </a:xfrm>
        </p:grpSpPr>
        <p:sp>
          <p:nvSpPr>
            <p:cNvPr id="222" name="Shape 222"/>
            <p:cNvSpPr txBox="1"/>
            <p:nvPr/>
          </p:nvSpPr>
          <p:spPr>
            <a:xfrm>
              <a:off x="6276475" y="1660625"/>
              <a:ext cx="2166300" cy="44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50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Luby (red);</a:t>
              </a:r>
              <a:r>
                <a:rPr lang="en"/>
                <a:t> </a:t>
              </a:r>
              <a:r>
                <a:rPr lang="en">
                  <a:solidFill>
                    <a:srgbClr val="0000FF"/>
                  </a:solidFill>
                </a:rPr>
                <a:t>Rob (blue);</a:t>
              </a:r>
              <a:r>
                <a:rPr lang="en"/>
                <a:t> </a:t>
              </a:r>
              <a:r>
                <a:rPr lang="en">
                  <a:solidFill>
                    <a:srgbClr val="00B050"/>
                  </a:solidFill>
                </a:rPr>
                <a:t>Elius (green);</a:t>
              </a:r>
              <a:r>
                <a:rPr lang="en"/>
                <a:t> </a:t>
              </a:r>
              <a:r>
                <a:rPr lang="en">
                  <a:solidFill>
                    <a:srgbClr val="FF00FF"/>
                  </a:solidFill>
                </a:rPr>
                <a:t>Wei (pink)</a:t>
              </a:r>
              <a:r>
                <a:rPr lang="en"/>
                <a:t>  </a:t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6276475" y="1615475"/>
              <a:ext cx="2077500" cy="488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Shape 224"/>
          <p:cNvSpPr txBox="1"/>
          <p:nvPr/>
        </p:nvSpPr>
        <p:spPr>
          <a:xfrm>
            <a:off x="5035400" y="781850"/>
            <a:ext cx="1100100" cy="4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“Good”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“Not good”</a:t>
            </a:r>
            <a:r>
              <a:rPr lang="en"/>
              <a:t> </a:t>
            </a: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4888000" y="781850"/>
            <a:ext cx="99900" cy="105300"/>
          </a:xfrm>
          <a:prstGeom prst="ellipse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4888000" y="1092475"/>
            <a:ext cx="99900" cy="1053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142850" y="0"/>
            <a:ext cx="89541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3.</a:t>
            </a:r>
            <a:r>
              <a:rPr b="1" lang="en" sz="2400"/>
              <a:t> Plans and future work</a:t>
            </a:r>
            <a:endParaRPr b="1" sz="2400"/>
          </a:p>
        </p:txBody>
      </p:sp>
      <p:sp>
        <p:nvSpPr>
          <p:cNvPr id="232" name="Shape 232"/>
          <p:cNvSpPr txBox="1"/>
          <p:nvPr/>
        </p:nvSpPr>
        <p:spPr>
          <a:xfrm>
            <a:off x="2148400" y="1710275"/>
            <a:ext cx="3000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dk1"/>
                </a:solidFill>
              </a:rPr>
              <a:t>Under construction...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