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16460fe2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16460fe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See certain words have diminished in relevance, others have become more prominent.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143d0072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143d0072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model will be able to process hotel staff feedback automatically, and separate out the desired frontdesk staff feedback with a very high accuracy, with low false negatives.</a:t>
            </a:r>
            <a:endParaRPr/>
          </a:p>
          <a:p>
            <a:pPr marL="0" lvl="0" indent="0" algn="l" rtl="0">
              <a:spcBef>
                <a:spcPts val="0"/>
              </a:spcBef>
              <a:spcAft>
                <a:spcPts val="0"/>
              </a:spcAft>
              <a:buNone/>
            </a:pPr>
            <a:r>
              <a:rPr lang="en"/>
              <a:t>CVec_LogReg model (Accuracy 0.965) is vastly better than the Baseline Model (Accuracy 0.522) and it has also succeeded in fulfiling the problem statement's &gt;.90 accuracy requirement stated earlier.</a:t>
            </a:r>
            <a:endParaRPr/>
          </a:p>
          <a:p>
            <a:pPr marL="0" lvl="0" indent="0" algn="l" rtl="0">
              <a:spcBef>
                <a:spcPts val="0"/>
              </a:spcBef>
              <a:spcAft>
                <a:spcPts val="0"/>
              </a:spcAft>
              <a:buNone/>
            </a:pPr>
            <a:r>
              <a:rPr lang="en"/>
              <a:t>Given the high performance of the model, we look forward to seeing the results of quick management action which will reduce frontdesk staff turnover, increasing morale and service standards, leading to increased customer satisfaction from better service.</a:t>
            </a:r>
            <a:endParaRPr/>
          </a:p>
          <a:p>
            <a:pPr marL="0" lvl="0" indent="0" algn="l" rtl="0">
              <a:spcBef>
                <a:spcPts val="0"/>
              </a:spcBef>
              <a:spcAft>
                <a:spcPts val="0"/>
              </a:spcAft>
              <a:buNone/>
            </a:pPr>
            <a:r>
              <a:rPr lang="en"/>
              <a:t>A study could be done 6 months later to check the gain of the model.</a:t>
            </a:r>
            <a:endParaRPr/>
          </a:p>
          <a:p>
            <a:pPr marL="0" lvl="0" indent="0" algn="l" rtl="0">
              <a:spcBef>
                <a:spcPts val="0"/>
              </a:spcBef>
              <a:spcAft>
                <a:spcPts val="0"/>
              </a:spcAft>
              <a:buNone/>
            </a:pPr>
            <a:r>
              <a:rPr lang="en"/>
              <a:t>Alternatively, more data could be gathered to improve the model on an ongoing basis, with results being compared on a monthly basis.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165cc9b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165cc9b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model will be able to process hotel staff feedback automatically, and separate out the desired frontdesk staff feedback with a very high accuracy, with low false negatives.</a:t>
            </a:r>
            <a:endParaRPr/>
          </a:p>
          <a:p>
            <a:pPr marL="0" lvl="0" indent="0" algn="l" rtl="0">
              <a:spcBef>
                <a:spcPts val="0"/>
              </a:spcBef>
              <a:spcAft>
                <a:spcPts val="0"/>
              </a:spcAft>
              <a:buNone/>
            </a:pPr>
            <a:r>
              <a:rPr lang="en"/>
              <a:t>CVec_LogReg model (Accuracy 0.965) is vastly better than the Baseline Model (Accuracy 0.522) and it has also succeeded in fulfiling the problem statement's &gt;.90 accuracy requirement stated earlier.</a:t>
            </a:r>
            <a:endParaRPr/>
          </a:p>
          <a:p>
            <a:pPr marL="0" lvl="0" indent="0" algn="l" rtl="0">
              <a:spcBef>
                <a:spcPts val="0"/>
              </a:spcBef>
              <a:spcAft>
                <a:spcPts val="0"/>
              </a:spcAft>
              <a:buNone/>
            </a:pPr>
            <a:r>
              <a:rPr lang="en"/>
              <a:t>Given the high performance of the model, we look forward to seeing the results of quick management action which will reduce frontdesk staff turnover, increasing morale and service standards, leading to increased customer satisfaction from better service.</a:t>
            </a:r>
            <a:endParaRPr/>
          </a:p>
          <a:p>
            <a:pPr marL="0" lvl="0" indent="0" algn="l" rtl="0">
              <a:spcBef>
                <a:spcPts val="0"/>
              </a:spcBef>
              <a:spcAft>
                <a:spcPts val="0"/>
              </a:spcAft>
              <a:buNone/>
            </a:pPr>
            <a:r>
              <a:rPr lang="en"/>
              <a:t>A study could be done 6 months later to check the gain of the model.</a:t>
            </a:r>
            <a:endParaRPr/>
          </a:p>
          <a:p>
            <a:pPr marL="0" lvl="0" indent="0" algn="l" rtl="0">
              <a:spcBef>
                <a:spcPts val="0"/>
              </a:spcBef>
              <a:spcAft>
                <a:spcPts val="0"/>
              </a:spcAft>
              <a:buNone/>
            </a:pPr>
            <a:r>
              <a:rPr lang="en"/>
              <a:t>Alternatively, more data could be gathered to improve the model on an ongoing basis, with results being compared on a monthly basis.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43d007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43d00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 two subreddits (talesfromyourserver and talesfromthefrontdesk), to determine whether a post belongs to talesfromthefrontdesk or not.</a:t>
            </a:r>
            <a:endParaRPr/>
          </a:p>
          <a:p>
            <a:pPr marL="0" lvl="0" indent="0" algn="l" rtl="0">
              <a:spcBef>
                <a:spcPts val="0"/>
              </a:spcBef>
              <a:spcAft>
                <a:spcPts val="0"/>
              </a:spcAft>
              <a:buNone/>
            </a:pPr>
            <a:endParaRPr/>
          </a:p>
          <a:p>
            <a:pPr marL="0" lvl="0" indent="0" algn="l" rtl="0">
              <a:spcBef>
                <a:spcPts val="0"/>
              </a:spcBef>
              <a:spcAft>
                <a:spcPts val="0"/>
              </a:spcAft>
              <a:buNone/>
            </a:pPr>
            <a:r>
              <a:rPr lang="en"/>
              <a:t>There is a strong need to stem this outflow of frontdesk staff by understanding their concerns and improving their working conditions. </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143d0072d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143d0072d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the urgency, we are turning to data science to classify the feedback and help us to identify whether a piece of feedback is from frontdesk staff or not.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43d0072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43d007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assumed that the text in the title would be important (they could be short messages with pertinent content), and did not delete such posts with no text in the body; instead, we combined the title and body of each post before further analysis/processing.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143d0072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143d007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swald"/>
                <a:ea typeface="Oswald"/>
                <a:cs typeface="Oswald"/>
                <a:sym typeface="Oswald"/>
              </a:rPr>
              <a:t>(Jason)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43d0072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43d007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swald"/>
                <a:ea typeface="Oswald"/>
                <a:cs typeface="Oswald"/>
                <a:sym typeface="Oswald"/>
              </a:rPr>
              <a:t>(Jason)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143d0072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143d0072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Cvec - word count</a:t>
            </a:r>
            <a:endParaRPr/>
          </a:p>
          <a:p>
            <a:pPr marL="0" lvl="0" indent="0" algn="l" rtl="0">
              <a:spcBef>
                <a:spcPts val="0"/>
              </a:spcBef>
              <a:spcAft>
                <a:spcPts val="0"/>
              </a:spcAft>
              <a:buNone/>
            </a:pPr>
            <a:r>
              <a:rPr lang="en"/>
              <a:t>Tvec - term frequency-inverse document frequency (discriminating power)</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143d0072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143d0072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Based on the results tallied above, the production model chosen is the TVec_MNB model. All 4 models have very high scores across all categories (&gt;90). However, as false negatives are more important than false positives here, a high Sensitivity indicating low false negatives is most desirable.</a:t>
            </a:r>
            <a:endParaRPr/>
          </a:p>
          <a:p>
            <a:pPr marL="0" lvl="0" indent="0" algn="l" rtl="0">
              <a:lnSpc>
                <a:spcPct val="115000"/>
              </a:lnSpc>
              <a:spcBef>
                <a:spcPts val="1600"/>
              </a:spcBef>
              <a:spcAft>
                <a:spcPts val="0"/>
              </a:spcAft>
              <a:buNone/>
            </a:pPr>
            <a:r>
              <a:rPr lang="en"/>
              <a:t>Thus the CVec_MNB model with the highest Sensitvity of 0.968 while still having an accuracy of 0.967 on test data is deemed the model that best solves our problem statement. It is also robust and will generalise well on unseen data, as its test accuracy is higher than its train accuracy of 0.966.</a:t>
            </a: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0"/>
              </a:spcAft>
              <a:buNone/>
            </a:pPr>
            <a:r>
              <a:rPr lang="en"/>
              <a:t>Both CVec and TVec LogReg models have test accuracy 2-3% lower than their train accuracy which is very high, compared with the other models. This indicates overfit, and thus makes them a less favourable choice.</a:t>
            </a: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The TVec_MNB model is weaker than the CVec_MNB model is all categories execpt for Precision and ROC AUC score, which is scores slightly better. This indicates that the TVec_MNB model could be better at sorting out unbalanced classes, but as our data is relatively balanced here, CVec_MNB is the preferred choice.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16460fe2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16460fe2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Predicted Probabilities show clear decisions made by the model. It confidently predicts either class with a high probability.</a:t>
            </a:r>
            <a:endParaRPr/>
          </a:p>
          <a:p>
            <a:pPr marL="0" lvl="0" indent="0" algn="l" rtl="0">
              <a:lnSpc>
                <a:spcPct val="115000"/>
              </a:lnSpc>
              <a:spcBef>
                <a:spcPts val="1600"/>
              </a:spcBef>
              <a:spcAft>
                <a:spcPts val="1600"/>
              </a:spcAft>
              <a:buNone/>
            </a:pPr>
            <a:r>
              <a:rPr lang="en"/>
              <a:t>We see that the frequency of the predictions are balanced, which reflect well on our model due to the classes being actually balanced.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8600" y="1769775"/>
            <a:ext cx="3200400" cy="10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Hotel Staff</a:t>
            </a:r>
            <a:endParaRPr/>
          </a:p>
          <a:p>
            <a:pPr marL="0" lvl="0" indent="0" algn="ctr" rtl="0">
              <a:spcBef>
                <a:spcPts val="0"/>
              </a:spcBef>
              <a:spcAft>
                <a:spcPts val="0"/>
              </a:spcAft>
              <a:buNone/>
            </a:pPr>
            <a:r>
              <a:rPr lang="en"/>
              <a:t>Feedback</a:t>
            </a:r>
            <a:endParaRPr/>
          </a:p>
        </p:txBody>
      </p:sp>
      <p:sp>
        <p:nvSpPr>
          <p:cNvPr id="60" name="Google Shape;60;p13"/>
          <p:cNvSpPr txBox="1">
            <a:spLocks noGrp="1"/>
          </p:cNvSpPr>
          <p:nvPr>
            <p:ph type="subTitle" idx="4294967295"/>
          </p:nvPr>
        </p:nvSpPr>
        <p:spPr>
          <a:xfrm>
            <a:off x="128600" y="3987425"/>
            <a:ext cx="33834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3, Group 6, DSI13</a:t>
            </a:r>
            <a:endParaRPr/>
          </a:p>
          <a:p>
            <a:pPr marL="0" lvl="0" indent="0" algn="l" rtl="0">
              <a:spcBef>
                <a:spcPts val="1600"/>
              </a:spcBef>
              <a:spcAft>
                <a:spcPts val="1600"/>
              </a:spcAft>
              <a:buNone/>
            </a:pPr>
            <a:r>
              <a:rPr lang="en"/>
              <a:t>Elton, Jason and Joey</a:t>
            </a:r>
            <a:endParaRPr/>
          </a:p>
        </p:txBody>
      </p:sp>
      <p:cxnSp>
        <p:nvCxnSpPr>
          <p:cNvPr id="61" name="Google Shape;61;p13"/>
          <p:cNvCxnSpPr/>
          <p:nvPr/>
        </p:nvCxnSpPr>
        <p:spPr>
          <a:xfrm rot="10800000" flipH="1">
            <a:off x="3533700" y="1108275"/>
            <a:ext cx="1866900" cy="661500"/>
          </a:xfrm>
          <a:prstGeom prst="straightConnector1">
            <a:avLst/>
          </a:prstGeom>
          <a:noFill/>
          <a:ln w="28575" cap="flat" cmpd="sng">
            <a:solidFill>
              <a:schemeClr val="dk2"/>
            </a:solidFill>
            <a:prstDash val="solid"/>
            <a:round/>
            <a:headEnd type="none" w="med" len="med"/>
            <a:tailEnd type="triangle" w="med" len="med"/>
          </a:ln>
        </p:spPr>
      </p:cxnSp>
      <p:cxnSp>
        <p:nvCxnSpPr>
          <p:cNvPr id="62" name="Google Shape;62;p13"/>
          <p:cNvCxnSpPr/>
          <p:nvPr/>
        </p:nvCxnSpPr>
        <p:spPr>
          <a:xfrm>
            <a:off x="3533700" y="2781350"/>
            <a:ext cx="1781400" cy="598500"/>
          </a:xfrm>
          <a:prstGeom prst="straightConnector1">
            <a:avLst/>
          </a:prstGeom>
          <a:noFill/>
          <a:ln w="28575" cap="flat" cmpd="sng">
            <a:solidFill>
              <a:schemeClr val="dk2"/>
            </a:solidFill>
            <a:prstDash val="solid"/>
            <a:round/>
            <a:headEnd type="none" w="med" len="med"/>
            <a:tailEnd type="triangle" w="med" len="med"/>
          </a:ln>
        </p:spPr>
      </p:cxnSp>
      <p:pic>
        <p:nvPicPr>
          <p:cNvPr id="63" name="Google Shape;63;p13"/>
          <p:cNvPicPr preferRelativeResize="0"/>
          <p:nvPr/>
        </p:nvPicPr>
        <p:blipFill>
          <a:blip r:embed="rId3">
            <a:alphaModFix/>
          </a:blip>
          <a:stretch>
            <a:fillRect/>
          </a:stretch>
        </p:blipFill>
        <p:spPr>
          <a:xfrm>
            <a:off x="5857725" y="495275"/>
            <a:ext cx="2270625" cy="1519250"/>
          </a:xfrm>
          <a:prstGeom prst="rect">
            <a:avLst/>
          </a:prstGeom>
          <a:noFill/>
          <a:ln>
            <a:noFill/>
          </a:ln>
        </p:spPr>
      </p:pic>
      <p:pic>
        <p:nvPicPr>
          <p:cNvPr id="64" name="Google Shape;64;p13"/>
          <p:cNvPicPr preferRelativeResize="0"/>
          <p:nvPr/>
        </p:nvPicPr>
        <p:blipFill>
          <a:blip r:embed="rId4">
            <a:alphaModFix/>
          </a:blip>
          <a:stretch>
            <a:fillRect/>
          </a:stretch>
        </p:blipFill>
        <p:spPr>
          <a:xfrm>
            <a:off x="6448450" y="2571750"/>
            <a:ext cx="1089175" cy="160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Interpretation - Visualization</a:t>
            </a:r>
            <a:endParaRPr/>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sz="2200">
                <a:solidFill>
                  <a:schemeClr val="dk1"/>
                </a:solidFill>
              </a:rPr>
              <a:t>   Pre-Model Wordcloud</a:t>
            </a:r>
            <a:r>
              <a:rPr lang="en"/>
              <a:t>		     </a:t>
            </a:r>
            <a:r>
              <a:rPr lang="en" sz="2200">
                <a:solidFill>
                  <a:schemeClr val="dk1"/>
                </a:solidFill>
              </a:rPr>
              <a:t>Production Model Wordcloud</a:t>
            </a:r>
            <a:endParaRPr sz="2200">
              <a:solidFill>
                <a:schemeClr val="dk1"/>
              </a:solidFill>
            </a:endParaRPr>
          </a:p>
        </p:txBody>
      </p:sp>
      <p:pic>
        <p:nvPicPr>
          <p:cNvPr id="127" name="Google Shape;127;p22"/>
          <p:cNvPicPr preferRelativeResize="0"/>
          <p:nvPr/>
        </p:nvPicPr>
        <p:blipFill>
          <a:blip r:embed="rId3">
            <a:alphaModFix/>
          </a:blip>
          <a:stretch>
            <a:fillRect/>
          </a:stretch>
        </p:blipFill>
        <p:spPr>
          <a:xfrm>
            <a:off x="311700" y="1952625"/>
            <a:ext cx="4038574" cy="2073675"/>
          </a:xfrm>
          <a:prstGeom prst="rect">
            <a:avLst/>
          </a:prstGeom>
          <a:noFill/>
          <a:ln>
            <a:noFill/>
          </a:ln>
        </p:spPr>
      </p:pic>
      <p:pic>
        <p:nvPicPr>
          <p:cNvPr id="128" name="Google Shape;128;p22"/>
          <p:cNvPicPr preferRelativeResize="0"/>
          <p:nvPr/>
        </p:nvPicPr>
        <p:blipFill>
          <a:blip r:embed="rId4">
            <a:alphaModFix/>
          </a:blip>
          <a:stretch>
            <a:fillRect/>
          </a:stretch>
        </p:blipFill>
        <p:spPr>
          <a:xfrm>
            <a:off x="4572000" y="1952625"/>
            <a:ext cx="4038574" cy="207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3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and Recommendations</a:t>
            </a:r>
            <a:endParaRPr/>
          </a:p>
        </p:txBody>
      </p:sp>
      <p:sp>
        <p:nvSpPr>
          <p:cNvPr id="134" name="Google Shape;134;p23"/>
          <p:cNvSpPr txBox="1">
            <a:spLocks noGrp="1"/>
          </p:cNvSpPr>
          <p:nvPr>
            <p:ph type="body" idx="1"/>
          </p:nvPr>
        </p:nvSpPr>
        <p:spPr>
          <a:xfrm>
            <a:off x="311700" y="1000125"/>
            <a:ext cx="8520600" cy="356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err="1">
                <a:solidFill>
                  <a:srgbClr val="FFFFFF"/>
                </a:solidFill>
                <a:latin typeface="Arial"/>
                <a:ea typeface="Arial"/>
                <a:cs typeface="Arial"/>
                <a:sym typeface="Arial"/>
              </a:rPr>
              <a:t>CVec_MnB</a:t>
            </a:r>
            <a:r>
              <a:rPr lang="en" dirty="0">
                <a:solidFill>
                  <a:srgbClr val="FFFFFF"/>
                </a:solidFill>
                <a:latin typeface="Arial"/>
                <a:ea typeface="Arial"/>
                <a:cs typeface="Arial"/>
                <a:sym typeface="Arial"/>
              </a:rPr>
              <a:t> model (Accuracy 0.965) &gt;&gt; Baseline Model (Accuracy 0.522)</a:t>
            </a: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0">
              <a:lnSpc>
                <a:spcPct val="100000"/>
              </a:lnSpc>
              <a:buNone/>
            </a:pPr>
            <a:r>
              <a:rPr lang="en" dirty="0" err="1">
                <a:solidFill>
                  <a:srgbClr val="FFFFFF"/>
                </a:solidFill>
                <a:latin typeface="Arial"/>
                <a:ea typeface="Arial"/>
                <a:cs typeface="Arial"/>
                <a:sym typeface="Arial"/>
              </a:rPr>
              <a:t>CVec</a:t>
            </a:r>
            <a:r>
              <a:rPr lang="en" dirty="0">
                <a:solidFill>
                  <a:srgbClr val="FFFFFF"/>
                </a:solidFill>
                <a:latin typeface="Arial"/>
                <a:ea typeface="Arial"/>
                <a:cs typeface="Arial"/>
                <a:sym typeface="Arial"/>
              </a:rPr>
              <a:t>_ </a:t>
            </a:r>
            <a:r>
              <a:rPr lang="en" dirty="0" err="1">
                <a:solidFill>
                  <a:srgbClr val="FFFFFF"/>
                </a:solidFill>
                <a:latin typeface="Arial"/>
                <a:ea typeface="Arial"/>
                <a:cs typeface="Arial"/>
                <a:sym typeface="Arial"/>
              </a:rPr>
              <a:t>MnB</a:t>
            </a:r>
            <a:r>
              <a:rPr lang="en" dirty="0">
                <a:solidFill>
                  <a:srgbClr val="FFFFFF"/>
                </a:solidFill>
                <a:latin typeface="Arial"/>
                <a:ea typeface="Arial"/>
                <a:cs typeface="Arial"/>
                <a:sym typeface="Arial"/>
              </a:rPr>
              <a:t> model (Accuracy 0.965)  &gt; Problem Statement (Accuracy 0.9)</a:t>
            </a: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457200" lvl="0" indent="457200" algn="l" rtl="0">
              <a:lnSpc>
                <a:spcPct val="100000"/>
              </a:lnSpc>
              <a:spcBef>
                <a:spcPts val="0"/>
              </a:spcBef>
              <a:spcAft>
                <a:spcPts val="0"/>
              </a:spcAft>
              <a:buNone/>
            </a:pPr>
            <a:r>
              <a:rPr lang="e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45720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457200" algn="l" rtl="0">
              <a:lnSpc>
                <a:spcPct val="100000"/>
              </a:lnSpc>
              <a:spcBef>
                <a:spcPts val="0"/>
              </a:spcBef>
              <a:spcAft>
                <a:spcPts val="0"/>
              </a:spcAft>
              <a:buNone/>
            </a:pPr>
            <a:endParaRPr dirty="0">
              <a:solidFill>
                <a:srgbClr val="FFFFFF"/>
              </a:solidFill>
              <a:latin typeface="Arial"/>
              <a:ea typeface="Arial"/>
              <a:cs typeface="Arial"/>
              <a:sym typeface="Arial"/>
            </a:endParaRPr>
          </a:p>
        </p:txBody>
      </p:sp>
      <p:cxnSp>
        <p:nvCxnSpPr>
          <p:cNvPr id="135" name="Google Shape;135;p23"/>
          <p:cNvCxnSpPr/>
          <p:nvPr/>
        </p:nvCxnSpPr>
        <p:spPr>
          <a:xfrm rot="10800000" flipH="1">
            <a:off x="2143050" y="2763975"/>
            <a:ext cx="657300" cy="328500"/>
          </a:xfrm>
          <a:prstGeom prst="straightConnector1">
            <a:avLst/>
          </a:prstGeom>
          <a:noFill/>
          <a:ln w="38100" cap="flat" cmpd="sng">
            <a:solidFill>
              <a:schemeClr val="dk2"/>
            </a:solidFill>
            <a:prstDash val="solid"/>
            <a:round/>
            <a:headEnd type="none" w="med" len="med"/>
            <a:tailEnd type="triangle" w="med" len="med"/>
          </a:ln>
        </p:spPr>
      </p:cxnSp>
      <p:sp>
        <p:nvSpPr>
          <p:cNvPr id="136" name="Google Shape;136;p23"/>
          <p:cNvSpPr txBox="1"/>
          <p:nvPr/>
        </p:nvSpPr>
        <p:spPr>
          <a:xfrm>
            <a:off x="2538500" y="2411475"/>
            <a:ext cx="3571800" cy="750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Improved Model</a:t>
            </a:r>
            <a:endParaRPr>
              <a:latin typeface="Average"/>
              <a:ea typeface="Average"/>
              <a:cs typeface="Average"/>
              <a:sym typeface="Average"/>
            </a:endParaRPr>
          </a:p>
        </p:txBody>
      </p:sp>
      <p:sp>
        <p:nvSpPr>
          <p:cNvPr id="137" name="Google Shape;137;p23"/>
          <p:cNvSpPr txBox="1"/>
          <p:nvPr/>
        </p:nvSpPr>
        <p:spPr>
          <a:xfrm>
            <a:off x="171450" y="3198025"/>
            <a:ext cx="2628900" cy="63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More Data</a:t>
            </a:r>
            <a:endParaRPr>
              <a:latin typeface="Average"/>
              <a:ea typeface="Average"/>
              <a:cs typeface="Average"/>
              <a:sym typeface="Average"/>
            </a:endParaRPr>
          </a:p>
        </p:txBody>
      </p:sp>
      <p:cxnSp>
        <p:nvCxnSpPr>
          <p:cNvPr id="138" name="Google Shape;138;p23"/>
          <p:cNvCxnSpPr/>
          <p:nvPr/>
        </p:nvCxnSpPr>
        <p:spPr>
          <a:xfrm>
            <a:off x="5772125" y="2932925"/>
            <a:ext cx="624000" cy="347700"/>
          </a:xfrm>
          <a:prstGeom prst="straightConnector1">
            <a:avLst/>
          </a:prstGeom>
          <a:noFill/>
          <a:ln w="38100" cap="flat" cmpd="sng">
            <a:solidFill>
              <a:schemeClr val="dk2"/>
            </a:solidFill>
            <a:prstDash val="solid"/>
            <a:round/>
            <a:headEnd type="none" w="med" len="med"/>
            <a:tailEnd type="triangle" w="med" len="med"/>
          </a:ln>
        </p:spPr>
      </p:cxnSp>
      <p:sp>
        <p:nvSpPr>
          <p:cNvPr id="139" name="Google Shape;139;p23"/>
          <p:cNvSpPr txBox="1"/>
          <p:nvPr/>
        </p:nvSpPr>
        <p:spPr>
          <a:xfrm>
            <a:off x="5946175" y="3398850"/>
            <a:ext cx="3014700" cy="750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Better Morale</a:t>
            </a:r>
            <a:endParaRPr>
              <a:latin typeface="Average"/>
              <a:ea typeface="Average"/>
              <a:cs typeface="Average"/>
              <a:sym typeface="Average"/>
            </a:endParaRPr>
          </a:p>
        </p:txBody>
      </p:sp>
      <p:cxnSp>
        <p:nvCxnSpPr>
          <p:cNvPr id="140" name="Google Shape;140;p23"/>
          <p:cNvCxnSpPr/>
          <p:nvPr/>
        </p:nvCxnSpPr>
        <p:spPr>
          <a:xfrm flipH="1">
            <a:off x="5548525" y="4084650"/>
            <a:ext cx="747600" cy="298500"/>
          </a:xfrm>
          <a:prstGeom prst="straightConnector1">
            <a:avLst/>
          </a:prstGeom>
          <a:noFill/>
          <a:ln w="38100" cap="flat" cmpd="sng">
            <a:solidFill>
              <a:schemeClr val="dk2"/>
            </a:solidFill>
            <a:prstDash val="solid"/>
            <a:round/>
            <a:headEnd type="none" w="med" len="med"/>
            <a:tailEnd type="triangle" w="med" len="med"/>
          </a:ln>
        </p:spPr>
      </p:cxnSp>
      <p:sp>
        <p:nvSpPr>
          <p:cNvPr id="141" name="Google Shape;141;p23"/>
          <p:cNvSpPr txBox="1"/>
          <p:nvPr/>
        </p:nvSpPr>
        <p:spPr>
          <a:xfrm>
            <a:off x="2598125" y="4032450"/>
            <a:ext cx="3014700" cy="750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Business Gain</a:t>
            </a:r>
            <a:endParaRPr>
              <a:latin typeface="Average"/>
              <a:ea typeface="Average"/>
              <a:cs typeface="Average"/>
              <a:sym typeface="Average"/>
            </a:endParaRPr>
          </a:p>
        </p:txBody>
      </p:sp>
      <p:cxnSp>
        <p:nvCxnSpPr>
          <p:cNvPr id="142" name="Google Shape;142;p23"/>
          <p:cNvCxnSpPr>
            <a:stCxn id="141" idx="1"/>
          </p:cNvCxnSpPr>
          <p:nvPr/>
        </p:nvCxnSpPr>
        <p:spPr>
          <a:xfrm rot="10800000">
            <a:off x="1800125" y="3937200"/>
            <a:ext cx="798000" cy="470700"/>
          </a:xfrm>
          <a:prstGeom prst="straightConnector1">
            <a:avLst/>
          </a:prstGeom>
          <a:noFill/>
          <a:ln w="38100" cap="flat" cmpd="sng">
            <a:solidFill>
              <a:schemeClr val="dk2"/>
            </a:solidFill>
            <a:prstDash val="solid"/>
            <a:round/>
            <a:headEnd type="none" w="med" len="med"/>
            <a:tailEnd type="triangle" w="med" len="med"/>
          </a:ln>
        </p:spPr>
      </p:cxnSp>
      <p:cxnSp>
        <p:nvCxnSpPr>
          <p:cNvPr id="143" name="Google Shape;143;p23"/>
          <p:cNvCxnSpPr/>
          <p:nvPr/>
        </p:nvCxnSpPr>
        <p:spPr>
          <a:xfrm rot="10800000" flipH="1">
            <a:off x="400050" y="2285925"/>
            <a:ext cx="8272500" cy="9600"/>
          </a:xfrm>
          <a:prstGeom prst="straightConnector1">
            <a:avLst/>
          </a:prstGeom>
          <a:noFill/>
          <a:ln w="28575" cap="flat" cmpd="sng">
            <a:solidFill>
              <a:schemeClr val="dk1"/>
            </a:solidFill>
            <a:prstDash val="solid"/>
            <a:round/>
            <a:headEnd type="none" w="med" len="med"/>
            <a:tailEnd type="none" w="med" len="med"/>
          </a:ln>
        </p:spPr>
      </p:cxnSp>
      <p:sp>
        <p:nvSpPr>
          <p:cNvPr id="144" name="Google Shape;144;p23"/>
          <p:cNvSpPr txBox="1"/>
          <p:nvPr/>
        </p:nvSpPr>
        <p:spPr>
          <a:xfrm>
            <a:off x="2724425" y="3276100"/>
            <a:ext cx="2762100" cy="572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chemeClr val="dk1"/>
                </a:solidFill>
              </a:rPr>
              <a:t>Meanwhile...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10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1000"/>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fade">
                                      <p:cBhvr>
                                        <p:cTn id="22" dur="1000"/>
                                        <p:tgtEl>
                                          <p:spTgt spid="1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1000"/>
                                        <p:tgtEl>
                                          <p:spTgt spid="1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fade">
                                      <p:cBhvr>
                                        <p:cTn id="32" dur="1000"/>
                                        <p:tgtEl>
                                          <p:spTgt spid="1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fade">
                                      <p:cBhvr>
                                        <p:cTn id="37" dur="1000"/>
                                        <p:tgtEl>
                                          <p:spTgt spid="1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gtEl>
                                        <p:attrNameLst>
                                          <p:attrName>style.visibility</p:attrName>
                                        </p:attrNameLst>
                                      </p:cBhvr>
                                      <p:to>
                                        <p:strVal val="visible"/>
                                      </p:to>
                                    </p:set>
                                    <p:animEffect transition="in" filter="fade">
                                      <p:cBhvr>
                                        <p:cTn id="42" dur="1000"/>
                                        <p:tgtEl>
                                          <p:spTgt spid="1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2"/>
                                        </p:tgtEl>
                                        <p:attrNameLst>
                                          <p:attrName>style.visibility</p:attrName>
                                        </p:attrNameLst>
                                      </p:cBhvr>
                                      <p:to>
                                        <p:strVal val="visible"/>
                                      </p:to>
                                    </p:set>
                                    <p:animEffect transition="in" filter="fade">
                                      <p:cBhvr>
                                        <p:cTn id="4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3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and Recommendations</a:t>
            </a:r>
            <a:endParaRPr/>
          </a:p>
        </p:txBody>
      </p:sp>
      <p:sp>
        <p:nvSpPr>
          <p:cNvPr id="150" name="Google Shape;150;p24"/>
          <p:cNvSpPr txBox="1">
            <a:spLocks noGrp="1"/>
          </p:cNvSpPr>
          <p:nvPr>
            <p:ph type="body" idx="1"/>
          </p:nvPr>
        </p:nvSpPr>
        <p:spPr>
          <a:xfrm>
            <a:off x="311700" y="1000125"/>
            <a:ext cx="8520600" cy="3568800"/>
          </a:xfrm>
          <a:prstGeom prst="rect">
            <a:avLst/>
          </a:prstGeom>
        </p:spPr>
        <p:txBody>
          <a:bodyPr spcFirstLastPara="1" wrap="square" lIns="91425" tIns="91425" rIns="91425" bIns="91425" anchor="t" anchorCtr="0">
            <a:noAutofit/>
          </a:bodyPr>
          <a:lstStyle/>
          <a:p>
            <a:pPr marL="0" lvl="0" indent="0">
              <a:lnSpc>
                <a:spcPct val="100000"/>
              </a:lnSpc>
              <a:buNone/>
            </a:pPr>
            <a:r>
              <a:rPr lang="en" dirty="0" err="1">
                <a:solidFill>
                  <a:srgbClr val="FFFFFF"/>
                </a:solidFill>
                <a:latin typeface="Arial"/>
                <a:ea typeface="Arial"/>
                <a:cs typeface="Arial"/>
                <a:sym typeface="Arial"/>
              </a:rPr>
              <a:t>CVec</a:t>
            </a:r>
            <a:r>
              <a:rPr lang="en" dirty="0">
                <a:solidFill>
                  <a:srgbClr val="FFFFFF"/>
                </a:solidFill>
                <a:latin typeface="Arial"/>
                <a:ea typeface="Arial"/>
                <a:cs typeface="Arial"/>
                <a:sym typeface="Arial"/>
              </a:rPr>
              <a:t>_ </a:t>
            </a:r>
            <a:r>
              <a:rPr lang="en" dirty="0" err="1">
                <a:solidFill>
                  <a:srgbClr val="FFFFFF"/>
                </a:solidFill>
                <a:latin typeface="Arial"/>
                <a:ea typeface="Arial"/>
                <a:cs typeface="Arial"/>
                <a:sym typeface="Arial"/>
              </a:rPr>
              <a:t>MnB</a:t>
            </a:r>
            <a:r>
              <a:rPr lang="en" dirty="0">
                <a:solidFill>
                  <a:srgbClr val="FFFFFF"/>
                </a:solidFill>
                <a:latin typeface="Arial"/>
                <a:ea typeface="Arial"/>
                <a:cs typeface="Arial"/>
                <a:sym typeface="Arial"/>
              </a:rPr>
              <a:t> model (Accuracy 0.965) &gt;&gt; Baseline Model (Accuracy 0.522)</a:t>
            </a: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0">
              <a:lnSpc>
                <a:spcPct val="100000"/>
              </a:lnSpc>
              <a:buNone/>
            </a:pPr>
            <a:r>
              <a:rPr lang="en" dirty="0" err="1">
                <a:solidFill>
                  <a:srgbClr val="FFFFFF"/>
                </a:solidFill>
                <a:latin typeface="Arial"/>
                <a:ea typeface="Arial"/>
                <a:cs typeface="Arial"/>
                <a:sym typeface="Arial"/>
              </a:rPr>
              <a:t>CVec</a:t>
            </a:r>
            <a:r>
              <a:rPr lang="en" dirty="0">
                <a:solidFill>
                  <a:srgbClr val="FFFFFF"/>
                </a:solidFill>
                <a:latin typeface="Arial"/>
                <a:ea typeface="Arial"/>
                <a:cs typeface="Arial"/>
                <a:sym typeface="Arial"/>
              </a:rPr>
              <a:t>_ </a:t>
            </a:r>
            <a:r>
              <a:rPr lang="en" dirty="0" err="1">
                <a:solidFill>
                  <a:srgbClr val="FFFFFF"/>
                </a:solidFill>
                <a:latin typeface="Arial"/>
                <a:ea typeface="Arial"/>
                <a:cs typeface="Arial"/>
                <a:sym typeface="Arial"/>
              </a:rPr>
              <a:t>MnB</a:t>
            </a:r>
            <a:r>
              <a:rPr lang="en" dirty="0">
                <a:solidFill>
                  <a:srgbClr val="FFFFFF"/>
                </a:solidFill>
                <a:latin typeface="Arial"/>
                <a:ea typeface="Arial"/>
                <a:cs typeface="Arial"/>
                <a:sym typeface="Arial"/>
              </a:rPr>
              <a:t> model (Accuracy 0.965)  &gt; Problem Statement (Accuracy 0.9)</a:t>
            </a: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457200" lvl="0" indent="457200" algn="l" rtl="0">
              <a:lnSpc>
                <a:spcPct val="100000"/>
              </a:lnSpc>
              <a:spcBef>
                <a:spcPts val="0"/>
              </a:spcBef>
              <a:spcAft>
                <a:spcPts val="0"/>
              </a:spcAft>
              <a:buNone/>
            </a:pPr>
            <a:r>
              <a:rPr lang="e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457200" algn="l" rtl="0">
              <a:lnSpc>
                <a:spcPct val="100000"/>
              </a:lnSpc>
              <a:spcBef>
                <a:spcPts val="0"/>
              </a:spcBef>
              <a:spcAft>
                <a:spcPts val="0"/>
              </a:spcAft>
              <a:buNone/>
            </a:pPr>
            <a:endParaRPr dirty="0">
              <a:solidFill>
                <a:srgbClr val="FFFFFF"/>
              </a:solidFill>
              <a:latin typeface="Arial"/>
              <a:ea typeface="Arial"/>
              <a:cs typeface="Arial"/>
              <a:sym typeface="Arial"/>
            </a:endParaRPr>
          </a:p>
          <a:p>
            <a:pPr marL="0" lvl="0" indent="457200" algn="l" rtl="0">
              <a:lnSpc>
                <a:spcPct val="100000"/>
              </a:lnSpc>
              <a:spcBef>
                <a:spcPts val="0"/>
              </a:spcBef>
              <a:spcAft>
                <a:spcPts val="0"/>
              </a:spcAft>
              <a:buNone/>
            </a:pPr>
            <a:endParaRPr dirty="0">
              <a:solidFill>
                <a:srgbClr val="FFFFFF"/>
              </a:solidFill>
              <a:latin typeface="Arial"/>
              <a:ea typeface="Arial"/>
              <a:cs typeface="Arial"/>
              <a:sym typeface="Arial"/>
            </a:endParaRPr>
          </a:p>
        </p:txBody>
      </p:sp>
      <p:cxnSp>
        <p:nvCxnSpPr>
          <p:cNvPr id="151" name="Google Shape;151;p24"/>
          <p:cNvCxnSpPr/>
          <p:nvPr/>
        </p:nvCxnSpPr>
        <p:spPr>
          <a:xfrm rot="10800000" flipH="1">
            <a:off x="2143050" y="2763975"/>
            <a:ext cx="657300" cy="328500"/>
          </a:xfrm>
          <a:prstGeom prst="straightConnector1">
            <a:avLst/>
          </a:prstGeom>
          <a:noFill/>
          <a:ln w="38100" cap="flat" cmpd="sng">
            <a:solidFill>
              <a:schemeClr val="dk2"/>
            </a:solidFill>
            <a:prstDash val="solid"/>
            <a:round/>
            <a:headEnd type="none" w="med" len="med"/>
            <a:tailEnd type="triangle" w="med" len="med"/>
          </a:ln>
        </p:spPr>
      </p:cxnSp>
      <p:sp>
        <p:nvSpPr>
          <p:cNvPr id="152" name="Google Shape;152;p24"/>
          <p:cNvSpPr txBox="1"/>
          <p:nvPr/>
        </p:nvSpPr>
        <p:spPr>
          <a:xfrm>
            <a:off x="2538500" y="2411475"/>
            <a:ext cx="3571800" cy="750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Improved Model</a:t>
            </a:r>
            <a:endParaRPr>
              <a:latin typeface="Average"/>
              <a:ea typeface="Average"/>
              <a:cs typeface="Average"/>
              <a:sym typeface="Average"/>
            </a:endParaRPr>
          </a:p>
        </p:txBody>
      </p:sp>
      <p:sp>
        <p:nvSpPr>
          <p:cNvPr id="153" name="Google Shape;153;p24"/>
          <p:cNvSpPr txBox="1"/>
          <p:nvPr/>
        </p:nvSpPr>
        <p:spPr>
          <a:xfrm>
            <a:off x="171450" y="3198025"/>
            <a:ext cx="2628900" cy="63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More Data</a:t>
            </a:r>
            <a:endParaRPr>
              <a:latin typeface="Average"/>
              <a:ea typeface="Average"/>
              <a:cs typeface="Average"/>
              <a:sym typeface="Average"/>
            </a:endParaRPr>
          </a:p>
        </p:txBody>
      </p:sp>
      <p:cxnSp>
        <p:nvCxnSpPr>
          <p:cNvPr id="154" name="Google Shape;154;p24"/>
          <p:cNvCxnSpPr/>
          <p:nvPr/>
        </p:nvCxnSpPr>
        <p:spPr>
          <a:xfrm>
            <a:off x="5772125" y="2932925"/>
            <a:ext cx="624000" cy="347700"/>
          </a:xfrm>
          <a:prstGeom prst="straightConnector1">
            <a:avLst/>
          </a:prstGeom>
          <a:noFill/>
          <a:ln w="38100" cap="flat" cmpd="sng">
            <a:solidFill>
              <a:schemeClr val="dk2"/>
            </a:solidFill>
            <a:prstDash val="solid"/>
            <a:round/>
            <a:headEnd type="none" w="med" len="med"/>
            <a:tailEnd type="triangle" w="med" len="med"/>
          </a:ln>
        </p:spPr>
      </p:cxnSp>
      <p:sp>
        <p:nvSpPr>
          <p:cNvPr id="155" name="Google Shape;155;p24"/>
          <p:cNvSpPr txBox="1"/>
          <p:nvPr/>
        </p:nvSpPr>
        <p:spPr>
          <a:xfrm>
            <a:off x="5946175" y="3398850"/>
            <a:ext cx="3014700" cy="750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Better Morale</a:t>
            </a:r>
            <a:endParaRPr>
              <a:latin typeface="Average"/>
              <a:ea typeface="Average"/>
              <a:cs typeface="Average"/>
              <a:sym typeface="Average"/>
            </a:endParaRPr>
          </a:p>
        </p:txBody>
      </p:sp>
      <p:cxnSp>
        <p:nvCxnSpPr>
          <p:cNvPr id="156" name="Google Shape;156;p24"/>
          <p:cNvCxnSpPr/>
          <p:nvPr/>
        </p:nvCxnSpPr>
        <p:spPr>
          <a:xfrm flipH="1">
            <a:off x="5548525" y="4084650"/>
            <a:ext cx="747600" cy="29850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24"/>
          <p:cNvSpPr txBox="1"/>
          <p:nvPr/>
        </p:nvSpPr>
        <p:spPr>
          <a:xfrm>
            <a:off x="2598125" y="4032450"/>
            <a:ext cx="3014700" cy="750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FFFFFF"/>
                </a:solidFill>
              </a:rPr>
              <a:t>Business Gain</a:t>
            </a:r>
            <a:endParaRPr>
              <a:latin typeface="Average"/>
              <a:ea typeface="Average"/>
              <a:cs typeface="Average"/>
              <a:sym typeface="Average"/>
            </a:endParaRPr>
          </a:p>
        </p:txBody>
      </p:sp>
      <p:cxnSp>
        <p:nvCxnSpPr>
          <p:cNvPr id="158" name="Google Shape;158;p24"/>
          <p:cNvCxnSpPr>
            <a:stCxn id="157" idx="1"/>
          </p:cNvCxnSpPr>
          <p:nvPr/>
        </p:nvCxnSpPr>
        <p:spPr>
          <a:xfrm rot="10800000">
            <a:off x="1800125" y="3937200"/>
            <a:ext cx="798000" cy="470700"/>
          </a:xfrm>
          <a:prstGeom prst="straightConnector1">
            <a:avLst/>
          </a:prstGeom>
          <a:noFill/>
          <a:ln w="38100" cap="flat" cmpd="sng">
            <a:solidFill>
              <a:schemeClr val="dk2"/>
            </a:solidFill>
            <a:prstDash val="solid"/>
            <a:round/>
            <a:headEnd type="none" w="med" len="med"/>
            <a:tailEnd type="triangle" w="med" len="med"/>
          </a:ln>
        </p:spPr>
      </p:cxnSp>
      <p:cxnSp>
        <p:nvCxnSpPr>
          <p:cNvPr id="159" name="Google Shape;159;p24"/>
          <p:cNvCxnSpPr/>
          <p:nvPr/>
        </p:nvCxnSpPr>
        <p:spPr>
          <a:xfrm rot="10800000" flipH="1">
            <a:off x="400050" y="2285925"/>
            <a:ext cx="8272500" cy="9600"/>
          </a:xfrm>
          <a:prstGeom prst="straightConnector1">
            <a:avLst/>
          </a:prstGeom>
          <a:noFill/>
          <a:ln w="28575" cap="flat" cmpd="sng">
            <a:solidFill>
              <a:schemeClr val="dk1"/>
            </a:solidFill>
            <a:prstDash val="solid"/>
            <a:round/>
            <a:headEnd type="none" w="med" len="med"/>
            <a:tailEnd type="none" w="med" len="med"/>
          </a:ln>
        </p:spPr>
      </p:cxnSp>
      <p:sp>
        <p:nvSpPr>
          <p:cNvPr id="160" name="Google Shape;160;p24"/>
          <p:cNvSpPr txBox="1"/>
          <p:nvPr/>
        </p:nvSpPr>
        <p:spPr>
          <a:xfrm>
            <a:off x="3114875" y="3278313"/>
            <a:ext cx="1981200" cy="572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chemeClr val="dk1"/>
                </a:solidFill>
              </a:rPr>
              <a:t>while!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1"/>
          </p:nvPr>
        </p:nvSpPr>
        <p:spPr>
          <a:xfrm>
            <a:off x="311700" y="1017725"/>
            <a:ext cx="5496900" cy="4062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500">
                <a:solidFill>
                  <a:schemeClr val="dk1"/>
                </a:solidFill>
              </a:rPr>
              <a:t>We are the American Hotel and Lodging Association. </a:t>
            </a:r>
            <a:endParaRPr sz="1500">
              <a:solidFill>
                <a:schemeClr val="dk1"/>
              </a:solidFill>
            </a:endParaRPr>
          </a:p>
          <a:p>
            <a:pPr marL="0" lvl="0" indent="0" algn="l" rtl="0">
              <a:spcBef>
                <a:spcPts val="1100"/>
              </a:spcBef>
              <a:spcAft>
                <a:spcPts val="0"/>
              </a:spcAft>
              <a:buNone/>
            </a:pPr>
            <a:endParaRPr sz="1500">
              <a:solidFill>
                <a:schemeClr val="dk1"/>
              </a:solidFill>
            </a:endParaRPr>
          </a:p>
          <a:p>
            <a:pPr marL="457200" lvl="0" indent="-323850" algn="l" rtl="0">
              <a:spcBef>
                <a:spcPts val="1100"/>
              </a:spcBef>
              <a:spcAft>
                <a:spcPts val="0"/>
              </a:spcAft>
              <a:buClr>
                <a:schemeClr val="dk1"/>
              </a:buClr>
              <a:buSzPts val="1500"/>
              <a:buChar char="-"/>
            </a:pPr>
            <a:r>
              <a:rPr lang="en" sz="1500">
                <a:solidFill>
                  <a:schemeClr val="dk1"/>
                </a:solidFill>
              </a:rPr>
              <a:t>In recent years, f</a:t>
            </a:r>
            <a:r>
              <a:rPr lang="en" sz="1500" b="1">
                <a:solidFill>
                  <a:schemeClr val="dk1"/>
                </a:solidFill>
              </a:rPr>
              <a:t>rontdesk staff at hotels have been leaving</a:t>
            </a:r>
            <a:r>
              <a:rPr lang="en" sz="1500">
                <a:solidFill>
                  <a:schemeClr val="dk1"/>
                </a:solidFill>
              </a:rPr>
              <a:t> due to increased workload.</a:t>
            </a:r>
            <a:endParaRPr sz="1500">
              <a:solidFill>
                <a:schemeClr val="dk1"/>
              </a:solidFill>
            </a:endParaRPr>
          </a:p>
          <a:p>
            <a:pPr marL="457200" lvl="0" indent="0" algn="l" rtl="0">
              <a:spcBef>
                <a:spcPts val="1100"/>
              </a:spcBef>
              <a:spcAft>
                <a:spcPts val="0"/>
              </a:spcAft>
              <a:buNone/>
            </a:pPr>
            <a:endParaRPr sz="1500">
              <a:solidFill>
                <a:schemeClr val="dk1"/>
              </a:solidFill>
            </a:endParaRPr>
          </a:p>
          <a:p>
            <a:pPr marL="457200" lvl="0" indent="-323850" algn="l" rtl="0">
              <a:spcBef>
                <a:spcPts val="1100"/>
              </a:spcBef>
              <a:spcAft>
                <a:spcPts val="0"/>
              </a:spcAft>
              <a:buClr>
                <a:schemeClr val="dk1"/>
              </a:buClr>
              <a:buSzPts val="1500"/>
              <a:buChar char="-"/>
            </a:pPr>
            <a:r>
              <a:rPr lang="en" sz="1500" b="1">
                <a:solidFill>
                  <a:schemeClr val="dk1"/>
                </a:solidFill>
              </a:rPr>
              <a:t>Vicious cycle</a:t>
            </a:r>
            <a:r>
              <a:rPr lang="en" sz="1500">
                <a:solidFill>
                  <a:schemeClr val="dk1"/>
                </a:solidFill>
              </a:rPr>
              <a:t> - as frontdesk staff decrease, workload increases for remaining staff, who then leave etc. </a:t>
            </a:r>
            <a:endParaRPr sz="1500">
              <a:solidFill>
                <a:schemeClr val="dk1"/>
              </a:solidFill>
            </a:endParaRPr>
          </a:p>
          <a:p>
            <a:pPr marL="457200" lvl="0" indent="0" algn="l" rtl="0">
              <a:spcBef>
                <a:spcPts val="1100"/>
              </a:spcBef>
              <a:spcAft>
                <a:spcPts val="0"/>
              </a:spcAft>
              <a:buNone/>
            </a:pPr>
            <a:endParaRPr sz="1500">
              <a:solidFill>
                <a:schemeClr val="dk1"/>
              </a:solidFill>
            </a:endParaRPr>
          </a:p>
          <a:p>
            <a:pPr marL="457200" lvl="0" indent="-323850" algn="l" rtl="0">
              <a:spcBef>
                <a:spcPts val="1100"/>
              </a:spcBef>
              <a:spcAft>
                <a:spcPts val="0"/>
              </a:spcAft>
              <a:buClr>
                <a:schemeClr val="dk1"/>
              </a:buClr>
              <a:buSzPts val="1500"/>
              <a:buChar char="-"/>
            </a:pPr>
            <a:r>
              <a:rPr lang="en" sz="1500" b="1">
                <a:solidFill>
                  <a:schemeClr val="dk1"/>
                </a:solidFill>
              </a:rPr>
              <a:t>Affected customer experience</a:t>
            </a:r>
            <a:r>
              <a:rPr lang="en" sz="1500">
                <a:solidFill>
                  <a:schemeClr val="dk1"/>
                </a:solidFill>
              </a:rPr>
              <a:t> at front desks. </a:t>
            </a:r>
            <a:endParaRPr sz="1500">
              <a:solidFill>
                <a:schemeClr val="dk1"/>
              </a:solidFill>
            </a:endParaRPr>
          </a:p>
          <a:p>
            <a:pPr marL="0" lvl="0" indent="0" algn="l" rtl="0">
              <a:spcBef>
                <a:spcPts val="0"/>
              </a:spcBef>
              <a:spcAft>
                <a:spcPts val="1600"/>
              </a:spcAft>
              <a:buNone/>
            </a:pPr>
            <a:endParaRPr sz="1600"/>
          </a:p>
        </p:txBody>
      </p:sp>
      <p:sp>
        <p:nvSpPr>
          <p:cNvPr id="70" name="Google Shape;7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and Problem Statement</a:t>
            </a:r>
            <a:endParaRPr/>
          </a:p>
        </p:txBody>
      </p:sp>
      <p:pic>
        <p:nvPicPr>
          <p:cNvPr id="71" name="Google Shape;71;p14"/>
          <p:cNvPicPr preferRelativeResize="0"/>
          <p:nvPr/>
        </p:nvPicPr>
        <p:blipFill>
          <a:blip r:embed="rId3">
            <a:alphaModFix/>
          </a:blip>
          <a:stretch>
            <a:fillRect/>
          </a:stretch>
        </p:blipFill>
        <p:spPr>
          <a:xfrm>
            <a:off x="5743450" y="1967725"/>
            <a:ext cx="3154725" cy="177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body" idx="1"/>
          </p:nvPr>
        </p:nvSpPr>
        <p:spPr>
          <a:xfrm>
            <a:off x="311700" y="1017725"/>
            <a:ext cx="5118300" cy="4062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600">
                <a:solidFill>
                  <a:schemeClr val="dk1"/>
                </a:solidFill>
              </a:rPr>
              <a:t>We currently have access to annual feedback from hotel staff (including our servers in the ballrooms and restaurants, staff at the frontdesk etc.)</a:t>
            </a:r>
            <a:endParaRPr sz="1600">
              <a:solidFill>
                <a:schemeClr val="dk1"/>
              </a:solidFill>
            </a:endParaRPr>
          </a:p>
          <a:p>
            <a:pPr marL="0" lvl="0" indent="0" algn="l" rtl="0">
              <a:spcBef>
                <a:spcPts val="1100"/>
              </a:spcBef>
              <a:spcAft>
                <a:spcPts val="0"/>
              </a:spcAft>
              <a:buNone/>
            </a:pPr>
            <a:endParaRPr sz="1600">
              <a:solidFill>
                <a:schemeClr val="dk1"/>
              </a:solidFill>
            </a:endParaRPr>
          </a:p>
          <a:p>
            <a:pPr marL="457200" lvl="0" indent="-330200" algn="l" rtl="0">
              <a:spcBef>
                <a:spcPts val="1100"/>
              </a:spcBef>
              <a:spcAft>
                <a:spcPts val="0"/>
              </a:spcAft>
              <a:buClr>
                <a:schemeClr val="dk1"/>
              </a:buClr>
              <a:buSzPts val="1600"/>
              <a:buChar char="-"/>
            </a:pPr>
            <a:r>
              <a:rPr lang="en" sz="1600">
                <a:solidFill>
                  <a:schemeClr val="dk1"/>
                </a:solidFill>
              </a:rPr>
              <a:t>We want to zoom in to problems from frontdesk staff only, so that we can quickly stop the vicious cycle of such staff leaving, and service standards declining.</a:t>
            </a:r>
            <a:endParaRPr sz="1600">
              <a:solidFill>
                <a:schemeClr val="dk1"/>
              </a:solidFill>
            </a:endParaRPr>
          </a:p>
          <a:p>
            <a:pPr marL="457200" lvl="0" indent="0" algn="l" rtl="0">
              <a:spcBef>
                <a:spcPts val="1100"/>
              </a:spcBef>
              <a:spcAft>
                <a:spcPts val="0"/>
              </a:spcAft>
              <a:buNone/>
            </a:pPr>
            <a:endParaRPr sz="1600">
              <a:solidFill>
                <a:schemeClr val="dk1"/>
              </a:solidFill>
            </a:endParaRPr>
          </a:p>
          <a:p>
            <a:pPr marL="457200" lvl="0" indent="-330200" algn="l" rtl="0">
              <a:spcBef>
                <a:spcPts val="1100"/>
              </a:spcBef>
              <a:spcAft>
                <a:spcPts val="0"/>
              </a:spcAft>
              <a:buClr>
                <a:schemeClr val="dk1"/>
              </a:buClr>
              <a:buSzPts val="1600"/>
              <a:buChar char="-"/>
            </a:pPr>
            <a:r>
              <a:rPr lang="en" sz="1600">
                <a:solidFill>
                  <a:schemeClr val="dk1"/>
                </a:solidFill>
              </a:rPr>
              <a:t>Production Model  &gt; 90% Accuracy!</a:t>
            </a:r>
            <a:endParaRPr sz="1600"/>
          </a:p>
        </p:txBody>
      </p:sp>
      <p:sp>
        <p:nvSpPr>
          <p:cNvPr id="77" name="Google Shape;7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and Problem Statement </a:t>
            </a:r>
            <a:endParaRPr/>
          </a:p>
        </p:txBody>
      </p:sp>
      <p:pic>
        <p:nvPicPr>
          <p:cNvPr id="78" name="Google Shape;78;p15"/>
          <p:cNvPicPr preferRelativeResize="0"/>
          <p:nvPr/>
        </p:nvPicPr>
        <p:blipFill>
          <a:blip r:embed="rId3">
            <a:alphaModFix/>
          </a:blip>
          <a:stretch>
            <a:fillRect/>
          </a:stretch>
        </p:blipFill>
        <p:spPr>
          <a:xfrm>
            <a:off x="5954725" y="2936825"/>
            <a:ext cx="2912675" cy="1941800"/>
          </a:xfrm>
          <a:prstGeom prst="rect">
            <a:avLst/>
          </a:prstGeom>
          <a:noFill/>
          <a:ln>
            <a:noFill/>
          </a:ln>
        </p:spPr>
      </p:pic>
      <p:pic>
        <p:nvPicPr>
          <p:cNvPr id="79" name="Google Shape;79;p15"/>
          <p:cNvPicPr preferRelativeResize="0"/>
          <p:nvPr/>
        </p:nvPicPr>
        <p:blipFill rotWithShape="1">
          <a:blip r:embed="rId4">
            <a:alphaModFix/>
          </a:blip>
          <a:srcRect l="14199" r="8502"/>
          <a:stretch/>
        </p:blipFill>
        <p:spPr>
          <a:xfrm>
            <a:off x="5954713" y="571587"/>
            <a:ext cx="2750605" cy="1619962"/>
          </a:xfrm>
          <a:prstGeom prst="rect">
            <a:avLst/>
          </a:prstGeom>
          <a:noFill/>
          <a:ln>
            <a:noFill/>
          </a:ln>
        </p:spPr>
      </p:pic>
      <p:sp>
        <p:nvSpPr>
          <p:cNvPr id="80" name="Google Shape;80;p15"/>
          <p:cNvSpPr/>
          <p:nvPr/>
        </p:nvSpPr>
        <p:spPr>
          <a:xfrm>
            <a:off x="7113500" y="2273500"/>
            <a:ext cx="471300" cy="537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86" name="Google Shape;8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Removed duplicates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Removed moderator message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Advertisements were not found in the scraped data</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Treatment of posts with text in the title, but no text in the body - joined body (“selftext”) and title of all posts to create a new column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92" name="Google Shape;9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Clr>
                <a:schemeClr val="dk1"/>
              </a:buClr>
              <a:buSzPts val="1100"/>
              <a:buFont typeface="Arial"/>
              <a:buNone/>
            </a:pPr>
            <a:r>
              <a:rPr lang="en">
                <a:solidFill>
                  <a:schemeClr val="dk1"/>
                </a:solidFill>
              </a:rPr>
              <a:t>We created a function to preprocess the text. The function helped to:</a:t>
            </a:r>
            <a:endParaRPr>
              <a:solidFill>
                <a:schemeClr val="dk1"/>
              </a:solidFill>
            </a:endParaRPr>
          </a:p>
          <a:p>
            <a:pPr marL="457200" lvl="0" indent="-342900" algn="l" rtl="0">
              <a:spcBef>
                <a:spcPts val="1100"/>
              </a:spcBef>
              <a:spcAft>
                <a:spcPts val="0"/>
              </a:spcAft>
              <a:buClr>
                <a:schemeClr val="dk1"/>
              </a:buClr>
              <a:buSzPts val="1800"/>
              <a:buChar char="●"/>
            </a:pPr>
            <a:r>
              <a:rPr lang="en">
                <a:solidFill>
                  <a:schemeClr val="dk1"/>
                </a:solidFill>
              </a:rPr>
              <a:t>remove any ‘http’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remove non-letters and split the text into just words so that they can be processed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convert all letters to lower case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get rid of word variations of same root meaning - lemmatization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remove stop words from a pre-determined and customized set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re-join words back into text for EDA</a:t>
            </a:r>
            <a:endParaRPr>
              <a:solidFill>
                <a:schemeClr val="dk1"/>
              </a:solidFill>
            </a:endParaRPr>
          </a:p>
          <a:p>
            <a:pPr marL="0" lvl="0" indent="0" algn="l" rtl="0">
              <a:spcBef>
                <a:spcPts val="7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a:t>
            </a:r>
            <a:endParaRPr/>
          </a:p>
        </p:txBody>
      </p:sp>
      <p:pic>
        <p:nvPicPr>
          <p:cNvPr id="98" name="Google Shape;98;p18"/>
          <p:cNvPicPr preferRelativeResize="0"/>
          <p:nvPr/>
        </p:nvPicPr>
        <p:blipFill>
          <a:blip r:embed="rId3">
            <a:alphaModFix/>
          </a:blip>
          <a:stretch>
            <a:fillRect/>
          </a:stretch>
        </p:blipFill>
        <p:spPr>
          <a:xfrm>
            <a:off x="373075" y="3041164"/>
            <a:ext cx="3810000" cy="1905000"/>
          </a:xfrm>
          <a:prstGeom prst="rect">
            <a:avLst/>
          </a:prstGeom>
          <a:noFill/>
          <a:ln>
            <a:noFill/>
          </a:ln>
        </p:spPr>
      </p:pic>
      <p:pic>
        <p:nvPicPr>
          <p:cNvPr id="99" name="Google Shape;99;p18"/>
          <p:cNvPicPr preferRelativeResize="0"/>
          <p:nvPr/>
        </p:nvPicPr>
        <p:blipFill>
          <a:blip r:embed="rId4">
            <a:alphaModFix/>
          </a:blip>
          <a:stretch>
            <a:fillRect/>
          </a:stretch>
        </p:blipFill>
        <p:spPr>
          <a:xfrm>
            <a:off x="4792700" y="2922714"/>
            <a:ext cx="3810000" cy="1905000"/>
          </a:xfrm>
          <a:prstGeom prst="rect">
            <a:avLst/>
          </a:prstGeom>
          <a:noFill/>
          <a:ln>
            <a:noFill/>
          </a:ln>
        </p:spPr>
      </p:pic>
      <p:pic>
        <p:nvPicPr>
          <p:cNvPr id="100" name="Google Shape;100;p18"/>
          <p:cNvPicPr preferRelativeResize="0"/>
          <p:nvPr/>
        </p:nvPicPr>
        <p:blipFill>
          <a:blip r:embed="rId5">
            <a:alphaModFix/>
          </a:blip>
          <a:stretch>
            <a:fillRect/>
          </a:stretch>
        </p:blipFill>
        <p:spPr>
          <a:xfrm>
            <a:off x="2172900" y="498075"/>
            <a:ext cx="4038574" cy="2073675"/>
          </a:xfrm>
          <a:prstGeom prst="rect">
            <a:avLst/>
          </a:prstGeom>
          <a:noFill/>
          <a:ln>
            <a:noFill/>
          </a:ln>
        </p:spPr>
      </p:pic>
      <p:sp>
        <p:nvSpPr>
          <p:cNvPr id="2" name="TextBox 1">
            <a:extLst>
              <a:ext uri="{FF2B5EF4-FFF2-40B4-BE49-F238E27FC236}">
                <a16:creationId xmlns:a16="http://schemas.microsoft.com/office/drawing/2014/main" id="{4C5058F2-91C4-5548-842A-885776A84C4C}"/>
              </a:ext>
            </a:extLst>
          </p:cNvPr>
          <p:cNvSpPr txBox="1"/>
          <p:nvPr/>
        </p:nvSpPr>
        <p:spPr>
          <a:xfrm>
            <a:off x="2967925" y="232475"/>
            <a:ext cx="2712204" cy="307777"/>
          </a:xfrm>
          <a:prstGeom prst="rect">
            <a:avLst/>
          </a:prstGeom>
          <a:noFill/>
        </p:spPr>
        <p:txBody>
          <a:bodyPr wrap="square" rtlCol="0">
            <a:spAutoFit/>
          </a:bodyPr>
          <a:lstStyle/>
          <a:p>
            <a:r>
              <a:rPr lang="en-US" dirty="0">
                <a:solidFill>
                  <a:schemeClr val="tx1"/>
                </a:solidFill>
              </a:rPr>
              <a:t>Combined (server + </a:t>
            </a:r>
            <a:r>
              <a:rPr lang="en-US" dirty="0" err="1">
                <a:solidFill>
                  <a:schemeClr val="tx1"/>
                </a:solidFill>
              </a:rPr>
              <a:t>frontdesk</a:t>
            </a:r>
            <a:r>
              <a:rPr lang="en-US" dirty="0">
                <a:solidFill>
                  <a:schemeClr val="tx1"/>
                </a:solidFill>
              </a:rPr>
              <a:t>)</a:t>
            </a:r>
          </a:p>
        </p:txBody>
      </p:sp>
      <p:sp>
        <p:nvSpPr>
          <p:cNvPr id="7" name="TextBox 6">
            <a:extLst>
              <a:ext uri="{FF2B5EF4-FFF2-40B4-BE49-F238E27FC236}">
                <a16:creationId xmlns:a16="http://schemas.microsoft.com/office/drawing/2014/main" id="{72168F2E-DBAF-1B44-BB26-3A844BA4B71D}"/>
              </a:ext>
            </a:extLst>
          </p:cNvPr>
          <p:cNvSpPr txBox="1"/>
          <p:nvPr/>
        </p:nvSpPr>
        <p:spPr>
          <a:xfrm>
            <a:off x="1924197" y="2683461"/>
            <a:ext cx="707756" cy="307777"/>
          </a:xfrm>
          <a:prstGeom prst="rect">
            <a:avLst/>
          </a:prstGeom>
          <a:noFill/>
        </p:spPr>
        <p:txBody>
          <a:bodyPr wrap="square" rtlCol="0">
            <a:spAutoFit/>
          </a:bodyPr>
          <a:lstStyle/>
          <a:p>
            <a:r>
              <a:rPr lang="en-US" dirty="0">
                <a:solidFill>
                  <a:schemeClr val="tx1"/>
                </a:solidFill>
              </a:rPr>
              <a:t>Server</a:t>
            </a:r>
          </a:p>
        </p:txBody>
      </p:sp>
      <p:sp>
        <p:nvSpPr>
          <p:cNvPr id="8" name="TextBox 7">
            <a:extLst>
              <a:ext uri="{FF2B5EF4-FFF2-40B4-BE49-F238E27FC236}">
                <a16:creationId xmlns:a16="http://schemas.microsoft.com/office/drawing/2014/main" id="{A585130F-4868-0243-A93F-C9EC5C8E3FC8}"/>
              </a:ext>
            </a:extLst>
          </p:cNvPr>
          <p:cNvSpPr txBox="1"/>
          <p:nvPr/>
        </p:nvSpPr>
        <p:spPr>
          <a:xfrm>
            <a:off x="6400623" y="2588407"/>
            <a:ext cx="1340779" cy="307777"/>
          </a:xfrm>
          <a:prstGeom prst="rect">
            <a:avLst/>
          </a:prstGeom>
          <a:noFill/>
        </p:spPr>
        <p:txBody>
          <a:bodyPr wrap="square" rtlCol="0">
            <a:spAutoFit/>
          </a:bodyPr>
          <a:lstStyle/>
          <a:p>
            <a:r>
              <a:rPr lang="en-US" dirty="0">
                <a:solidFill>
                  <a:schemeClr val="tx1"/>
                </a:solidFill>
              </a:rPr>
              <a:t>Front Desk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Modelling Process</a:t>
            </a:r>
            <a:endParaRPr/>
          </a:p>
        </p:txBody>
      </p:sp>
      <p:sp>
        <p:nvSpPr>
          <p:cNvPr id="106" name="Google Shape;106;p19"/>
          <p:cNvSpPr txBox="1">
            <a:spLocks noGrp="1"/>
          </p:cNvSpPr>
          <p:nvPr>
            <p:ph type="body" idx="1"/>
          </p:nvPr>
        </p:nvSpPr>
        <p:spPr>
          <a:xfrm>
            <a:off x="311700" y="6190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Naive Bayes and Logistic Regression. </a:t>
            </a:r>
            <a:endParaRPr/>
          </a:p>
          <a:p>
            <a:pPr marL="457200" lvl="0" indent="-342900" algn="l" rtl="0">
              <a:spcBef>
                <a:spcPts val="0"/>
              </a:spcBef>
              <a:spcAft>
                <a:spcPts val="0"/>
              </a:spcAft>
              <a:buSzPts val="1800"/>
              <a:buChar char="●"/>
            </a:pPr>
            <a:r>
              <a:rPr lang="en"/>
              <a:t>For each model, </a:t>
            </a:r>
            <a:endParaRPr/>
          </a:p>
          <a:p>
            <a:pPr marL="914400" lvl="1" indent="-317500" algn="l" rtl="0">
              <a:spcBef>
                <a:spcPts val="0"/>
              </a:spcBef>
              <a:spcAft>
                <a:spcPts val="0"/>
              </a:spcAft>
              <a:buSzPts val="1400"/>
              <a:buChar char="○"/>
            </a:pPr>
            <a:r>
              <a:rPr lang="en"/>
              <a:t>CountVectorizer (cvec) and TfidfVectorizer (tvec) to vectorize texts into word tokens (compatible with modelling)</a:t>
            </a:r>
            <a:endParaRPr/>
          </a:p>
          <a:p>
            <a:pPr marL="0" lvl="0" indent="0" algn="l" rtl="0">
              <a:spcBef>
                <a:spcPts val="1600"/>
              </a:spcBef>
              <a:spcAft>
                <a:spcPts val="1600"/>
              </a:spcAft>
              <a:buClr>
                <a:schemeClr val="dk1"/>
              </a:buClr>
              <a:buSzPts val="1100"/>
              <a:buFont typeface="Arial"/>
              <a:buNone/>
            </a:pPr>
            <a:r>
              <a:rPr lang="en"/>
              <a:t>Eg.: Word weightage for X_train after tvec treatment:</a:t>
            </a:r>
            <a:endParaRPr/>
          </a:p>
        </p:txBody>
      </p:sp>
      <p:pic>
        <p:nvPicPr>
          <p:cNvPr id="107" name="Google Shape;107;p19"/>
          <p:cNvPicPr preferRelativeResize="0"/>
          <p:nvPr/>
        </p:nvPicPr>
        <p:blipFill>
          <a:blip r:embed="rId3">
            <a:alphaModFix/>
          </a:blip>
          <a:stretch>
            <a:fillRect/>
          </a:stretch>
        </p:blipFill>
        <p:spPr>
          <a:xfrm>
            <a:off x="2679250" y="2652764"/>
            <a:ext cx="4148074" cy="216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of Choice - Comparison of Model Results</a:t>
            </a:r>
            <a:endParaRPr/>
          </a:p>
        </p:txBody>
      </p:sp>
      <p:sp>
        <p:nvSpPr>
          <p:cNvPr id="113" name="Google Shape;11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sz="2200">
                <a:solidFill>
                  <a:schemeClr val="dk1"/>
                </a:solidFill>
              </a:rPr>
              <a:t>Multinomial Naive Bayes with Count Vectorizer</a:t>
            </a:r>
            <a:endParaRPr sz="2200">
              <a:solidFill>
                <a:schemeClr val="dk1"/>
              </a:solidFill>
            </a:endParaRPr>
          </a:p>
          <a:p>
            <a:pPr marL="0" lvl="0" indent="0" algn="l" rtl="0">
              <a:spcBef>
                <a:spcPts val="1600"/>
              </a:spcBef>
              <a:spcAft>
                <a:spcPts val="1600"/>
              </a:spcAft>
              <a:buNone/>
            </a:pPr>
            <a:endParaRPr/>
          </a:p>
        </p:txBody>
      </p:sp>
      <p:pic>
        <p:nvPicPr>
          <p:cNvPr id="114" name="Google Shape;114;p20"/>
          <p:cNvPicPr preferRelativeResize="0"/>
          <p:nvPr/>
        </p:nvPicPr>
        <p:blipFill>
          <a:blip r:embed="rId3">
            <a:alphaModFix/>
          </a:blip>
          <a:stretch>
            <a:fillRect/>
          </a:stretch>
        </p:blipFill>
        <p:spPr>
          <a:xfrm>
            <a:off x="819150" y="2714625"/>
            <a:ext cx="7677150" cy="101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of Choice - Prediction Probabilities Distribution</a:t>
            </a:r>
            <a:endParaRPr/>
          </a:p>
        </p:txBody>
      </p:sp>
      <p:pic>
        <p:nvPicPr>
          <p:cNvPr id="120" name="Google Shape;120;p21"/>
          <p:cNvPicPr preferRelativeResize="0"/>
          <p:nvPr/>
        </p:nvPicPr>
        <p:blipFill>
          <a:blip r:embed="rId3">
            <a:alphaModFix/>
          </a:blip>
          <a:stretch>
            <a:fillRect/>
          </a:stretch>
        </p:blipFill>
        <p:spPr>
          <a:xfrm>
            <a:off x="2028825" y="1148000"/>
            <a:ext cx="5519750" cy="37547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1145</Words>
  <Application>Microsoft Macintosh PowerPoint</Application>
  <PresentationFormat>On-screen Show (16:9)</PresentationFormat>
  <Paragraphs>100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Average</vt:lpstr>
      <vt:lpstr>Oswald</vt:lpstr>
      <vt:lpstr>Slate</vt:lpstr>
      <vt:lpstr>Hotel Staff Feedback</vt:lpstr>
      <vt:lpstr>Context and Problem Statement</vt:lpstr>
      <vt:lpstr>Context and Problem Statement </vt:lpstr>
      <vt:lpstr>Data Cleaning</vt:lpstr>
      <vt:lpstr>Preprocessing</vt:lpstr>
      <vt:lpstr>EDA </vt:lpstr>
      <vt:lpstr>Modelling Process</vt:lpstr>
      <vt:lpstr>Model of Choice - Comparison of Model Results</vt:lpstr>
      <vt:lpstr>Model of Choice - Prediction Probabilities Distribution</vt:lpstr>
      <vt:lpstr>Model Interpretation - Visualization</vt:lpstr>
      <vt:lpstr>Conclusion and Recommendations</vt:lpstr>
      <vt:lpstr>Conclusion and Recommendations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Staff Feedback</dc:title>
  <cp:lastModifiedBy>Jason Chia Kim Leng</cp:lastModifiedBy>
  <cp:revision>1</cp:revision>
  <dcterms:modified xsi:type="dcterms:W3CDTF">2020-03-13T06:03:42Z</dcterms:modified>
</cp:coreProperties>
</file>