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jz8nRY2Jw0cdxml22nao4YYyTF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BAF44B-40A5-485D-85B1-273399EF3C9E}">
  <a:tblStyle styleId="{DCBAF44B-40A5-485D-85B1-273399EF3C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02202f7fc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02202f7f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02202f7f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e02202f7fc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4" name="Shape 54"/>
        <p:cNvGrpSpPr/>
        <p:nvPr/>
      </p:nvGrpSpPr>
      <p:grpSpPr>
        <a:xfrm>
          <a:off x="0" y="0"/>
          <a:ext cx="0" cy="0"/>
          <a:chOff x="0" y="0"/>
          <a:chExt cx="0" cy="0"/>
        </a:xfrm>
      </p:grpSpPr>
      <p:sp>
        <p:nvSpPr>
          <p:cNvPr id="55" name="Google Shape;55;ge02202f7fc_0_86"/>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ge02202f7fc_0_86"/>
          <p:cNvSpPr txBox="1"/>
          <p:nvPr>
            <p:ph idx="1" type="subTitle"/>
          </p:nvPr>
        </p:nvSpPr>
        <p:spPr>
          <a:xfrm>
            <a:off x="311760" y="1152360"/>
            <a:ext cx="3999600" cy="34161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ge02202f7fc_0_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8" name="Shape 58"/>
        <p:cNvGrpSpPr/>
        <p:nvPr/>
      </p:nvGrpSpPr>
      <p:grpSpPr>
        <a:xfrm>
          <a:off x="0" y="0"/>
          <a:ext cx="0" cy="0"/>
          <a:chOff x="0" y="0"/>
          <a:chExt cx="0" cy="0"/>
        </a:xfrm>
      </p:grpSpPr>
      <p:sp>
        <p:nvSpPr>
          <p:cNvPr id="59" name="Google Shape;59;ge02202f7fc_0_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0" name="Shape 60"/>
        <p:cNvGrpSpPr/>
        <p:nvPr/>
      </p:nvGrpSpPr>
      <p:grpSpPr>
        <a:xfrm>
          <a:off x="0" y="0"/>
          <a:ext cx="0" cy="0"/>
          <a:chOff x="0" y="0"/>
          <a:chExt cx="0" cy="0"/>
        </a:xfrm>
      </p:grpSpPr>
      <p:sp>
        <p:nvSpPr>
          <p:cNvPr id="61" name="Google Shape;61;ge02202f7fc_0_92"/>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ge02202f7fc_0_92"/>
          <p:cNvSpPr txBox="1"/>
          <p:nvPr>
            <p:ph idx="1" type="body"/>
          </p:nvPr>
        </p:nvSpPr>
        <p:spPr>
          <a:xfrm>
            <a:off x="311760" y="1152360"/>
            <a:ext cx="39996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63" name="Google Shape;63;ge02202f7fc_0_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4" name="Shape 64"/>
        <p:cNvGrpSpPr/>
        <p:nvPr/>
      </p:nvGrpSpPr>
      <p:grpSpPr>
        <a:xfrm>
          <a:off x="0" y="0"/>
          <a:ext cx="0" cy="0"/>
          <a:chOff x="0" y="0"/>
          <a:chExt cx="0" cy="0"/>
        </a:xfrm>
      </p:grpSpPr>
      <p:sp>
        <p:nvSpPr>
          <p:cNvPr id="65" name="Google Shape;65;ge02202f7fc_0_96"/>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e02202f7fc_0_96"/>
          <p:cNvSpPr txBox="1"/>
          <p:nvPr>
            <p:ph idx="1" type="body"/>
          </p:nvPr>
        </p:nvSpPr>
        <p:spPr>
          <a:xfrm>
            <a:off x="311760" y="1152360"/>
            <a:ext cx="19515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67" name="Google Shape;67;ge02202f7fc_0_96"/>
          <p:cNvSpPr txBox="1"/>
          <p:nvPr>
            <p:ph idx="2" type="body"/>
          </p:nvPr>
        </p:nvSpPr>
        <p:spPr>
          <a:xfrm>
            <a:off x="2361240" y="1152360"/>
            <a:ext cx="19515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68" name="Google Shape;68;ge02202f7fc_0_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ge02202f7fc_0_101"/>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ge02202f7fc_0_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2" name="Shape 72"/>
        <p:cNvGrpSpPr/>
        <p:nvPr/>
      </p:nvGrpSpPr>
      <p:grpSpPr>
        <a:xfrm>
          <a:off x="0" y="0"/>
          <a:ext cx="0" cy="0"/>
          <a:chOff x="0" y="0"/>
          <a:chExt cx="0" cy="0"/>
        </a:xfrm>
      </p:grpSpPr>
      <p:sp>
        <p:nvSpPr>
          <p:cNvPr id="73" name="Google Shape;73;ge02202f7fc_0_104"/>
          <p:cNvSpPr txBox="1"/>
          <p:nvPr>
            <p:ph idx="1" type="subTitle"/>
          </p:nvPr>
        </p:nvSpPr>
        <p:spPr>
          <a:xfrm>
            <a:off x="311760" y="444960"/>
            <a:ext cx="8520000" cy="2654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ge02202f7fc_0_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5" name="Shape 75"/>
        <p:cNvGrpSpPr/>
        <p:nvPr/>
      </p:nvGrpSpPr>
      <p:grpSpPr>
        <a:xfrm>
          <a:off x="0" y="0"/>
          <a:ext cx="0" cy="0"/>
          <a:chOff x="0" y="0"/>
          <a:chExt cx="0" cy="0"/>
        </a:xfrm>
      </p:grpSpPr>
      <p:sp>
        <p:nvSpPr>
          <p:cNvPr id="76" name="Google Shape;76;ge02202f7fc_0_10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ge02202f7fc_0_107"/>
          <p:cNvSpPr txBox="1"/>
          <p:nvPr>
            <p:ph idx="1" type="body"/>
          </p:nvPr>
        </p:nvSpPr>
        <p:spPr>
          <a:xfrm>
            <a:off x="311760" y="1152360"/>
            <a:ext cx="19515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78" name="Google Shape;78;ge02202f7fc_0_107"/>
          <p:cNvSpPr txBox="1"/>
          <p:nvPr>
            <p:ph idx="2" type="body"/>
          </p:nvPr>
        </p:nvSpPr>
        <p:spPr>
          <a:xfrm>
            <a:off x="2361240" y="1152360"/>
            <a:ext cx="19515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79" name="Google Shape;79;ge02202f7fc_0_107"/>
          <p:cNvSpPr txBox="1"/>
          <p:nvPr>
            <p:ph idx="3" type="body"/>
          </p:nvPr>
        </p:nvSpPr>
        <p:spPr>
          <a:xfrm>
            <a:off x="311760" y="2936880"/>
            <a:ext cx="19515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0" name="Google Shape;80;ge02202f7fc_0_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ge02202f7fc_0_113"/>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ge02202f7fc_0_113"/>
          <p:cNvSpPr txBox="1"/>
          <p:nvPr>
            <p:ph idx="1" type="body"/>
          </p:nvPr>
        </p:nvSpPr>
        <p:spPr>
          <a:xfrm>
            <a:off x="311760" y="1152360"/>
            <a:ext cx="1951500" cy="34161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4" name="Google Shape;84;ge02202f7fc_0_113"/>
          <p:cNvSpPr txBox="1"/>
          <p:nvPr>
            <p:ph idx="2" type="body"/>
          </p:nvPr>
        </p:nvSpPr>
        <p:spPr>
          <a:xfrm>
            <a:off x="2361240" y="1152360"/>
            <a:ext cx="19515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5" name="Google Shape;85;ge02202f7fc_0_113"/>
          <p:cNvSpPr txBox="1"/>
          <p:nvPr>
            <p:ph idx="3" type="body"/>
          </p:nvPr>
        </p:nvSpPr>
        <p:spPr>
          <a:xfrm>
            <a:off x="2361240" y="2936880"/>
            <a:ext cx="19515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6" name="Google Shape;86;ge02202f7fc_0_1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 name="Google Shape;16;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 name="Google Shape;1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ge02202f7fc_0_119"/>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ge02202f7fc_0_119"/>
          <p:cNvSpPr txBox="1"/>
          <p:nvPr>
            <p:ph idx="1" type="body"/>
          </p:nvPr>
        </p:nvSpPr>
        <p:spPr>
          <a:xfrm>
            <a:off x="311760" y="1152360"/>
            <a:ext cx="19515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0" name="Google Shape;90;ge02202f7fc_0_119"/>
          <p:cNvSpPr txBox="1"/>
          <p:nvPr>
            <p:ph idx="2" type="body"/>
          </p:nvPr>
        </p:nvSpPr>
        <p:spPr>
          <a:xfrm>
            <a:off x="2361240" y="1152360"/>
            <a:ext cx="19515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1" name="Google Shape;91;ge02202f7fc_0_119"/>
          <p:cNvSpPr txBox="1"/>
          <p:nvPr>
            <p:ph idx="3" type="body"/>
          </p:nvPr>
        </p:nvSpPr>
        <p:spPr>
          <a:xfrm>
            <a:off x="311760" y="2936880"/>
            <a:ext cx="39996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2" name="Google Shape;92;ge02202f7fc_0_1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3" name="Shape 93"/>
        <p:cNvGrpSpPr/>
        <p:nvPr/>
      </p:nvGrpSpPr>
      <p:grpSpPr>
        <a:xfrm>
          <a:off x="0" y="0"/>
          <a:ext cx="0" cy="0"/>
          <a:chOff x="0" y="0"/>
          <a:chExt cx="0" cy="0"/>
        </a:xfrm>
      </p:grpSpPr>
      <p:sp>
        <p:nvSpPr>
          <p:cNvPr id="94" name="Google Shape;94;ge02202f7fc_0_125"/>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ge02202f7fc_0_125"/>
          <p:cNvSpPr txBox="1"/>
          <p:nvPr>
            <p:ph idx="1" type="body"/>
          </p:nvPr>
        </p:nvSpPr>
        <p:spPr>
          <a:xfrm>
            <a:off x="311760" y="1152360"/>
            <a:ext cx="39996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6" name="Google Shape;96;ge02202f7fc_0_125"/>
          <p:cNvSpPr txBox="1"/>
          <p:nvPr>
            <p:ph idx="2" type="body"/>
          </p:nvPr>
        </p:nvSpPr>
        <p:spPr>
          <a:xfrm>
            <a:off x="311760" y="2936880"/>
            <a:ext cx="39996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7" name="Google Shape;97;ge02202f7fc_0_1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8" name="Shape 98"/>
        <p:cNvGrpSpPr/>
        <p:nvPr/>
      </p:nvGrpSpPr>
      <p:grpSpPr>
        <a:xfrm>
          <a:off x="0" y="0"/>
          <a:ext cx="0" cy="0"/>
          <a:chOff x="0" y="0"/>
          <a:chExt cx="0" cy="0"/>
        </a:xfrm>
      </p:grpSpPr>
      <p:sp>
        <p:nvSpPr>
          <p:cNvPr id="99" name="Google Shape;99;ge02202f7fc_0_130"/>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ge02202f7fc_0_130"/>
          <p:cNvSpPr txBox="1"/>
          <p:nvPr>
            <p:ph idx="1" type="body"/>
          </p:nvPr>
        </p:nvSpPr>
        <p:spPr>
          <a:xfrm>
            <a:off x="311760" y="1152360"/>
            <a:ext cx="19515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1" name="Google Shape;101;ge02202f7fc_0_130"/>
          <p:cNvSpPr txBox="1"/>
          <p:nvPr>
            <p:ph idx="2" type="body"/>
          </p:nvPr>
        </p:nvSpPr>
        <p:spPr>
          <a:xfrm>
            <a:off x="2361240" y="1152360"/>
            <a:ext cx="19515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2" name="Google Shape;102;ge02202f7fc_0_130"/>
          <p:cNvSpPr txBox="1"/>
          <p:nvPr>
            <p:ph idx="3" type="body"/>
          </p:nvPr>
        </p:nvSpPr>
        <p:spPr>
          <a:xfrm>
            <a:off x="311760" y="2936880"/>
            <a:ext cx="19515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3" name="Google Shape;103;ge02202f7fc_0_130"/>
          <p:cNvSpPr txBox="1"/>
          <p:nvPr>
            <p:ph idx="4" type="body"/>
          </p:nvPr>
        </p:nvSpPr>
        <p:spPr>
          <a:xfrm>
            <a:off x="2361240" y="2936880"/>
            <a:ext cx="19515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4" name="Google Shape;104;ge02202f7fc_0_1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5" name="Shape 105"/>
        <p:cNvGrpSpPr/>
        <p:nvPr/>
      </p:nvGrpSpPr>
      <p:grpSpPr>
        <a:xfrm>
          <a:off x="0" y="0"/>
          <a:ext cx="0" cy="0"/>
          <a:chOff x="0" y="0"/>
          <a:chExt cx="0" cy="0"/>
        </a:xfrm>
      </p:grpSpPr>
      <p:sp>
        <p:nvSpPr>
          <p:cNvPr id="106" name="Google Shape;106;ge02202f7fc_0_13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ge02202f7fc_0_137"/>
          <p:cNvSpPr txBox="1"/>
          <p:nvPr>
            <p:ph idx="1" type="body"/>
          </p:nvPr>
        </p:nvSpPr>
        <p:spPr>
          <a:xfrm>
            <a:off x="311760" y="1152360"/>
            <a:ext cx="12876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8" name="Google Shape;108;ge02202f7fc_0_137"/>
          <p:cNvSpPr txBox="1"/>
          <p:nvPr>
            <p:ph idx="2" type="body"/>
          </p:nvPr>
        </p:nvSpPr>
        <p:spPr>
          <a:xfrm>
            <a:off x="1664280" y="1152360"/>
            <a:ext cx="12876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9" name="Google Shape;109;ge02202f7fc_0_137"/>
          <p:cNvSpPr txBox="1"/>
          <p:nvPr>
            <p:ph idx="3" type="body"/>
          </p:nvPr>
        </p:nvSpPr>
        <p:spPr>
          <a:xfrm>
            <a:off x="3016800" y="1152360"/>
            <a:ext cx="12876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10" name="Google Shape;110;ge02202f7fc_0_137"/>
          <p:cNvSpPr txBox="1"/>
          <p:nvPr>
            <p:ph idx="4" type="body"/>
          </p:nvPr>
        </p:nvSpPr>
        <p:spPr>
          <a:xfrm>
            <a:off x="311760" y="2936880"/>
            <a:ext cx="12876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11" name="Google Shape;111;ge02202f7fc_0_137"/>
          <p:cNvSpPr txBox="1"/>
          <p:nvPr>
            <p:ph idx="5" type="body"/>
          </p:nvPr>
        </p:nvSpPr>
        <p:spPr>
          <a:xfrm>
            <a:off x="1664280" y="2936880"/>
            <a:ext cx="12876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12" name="Google Shape;112;ge02202f7fc_0_137"/>
          <p:cNvSpPr txBox="1"/>
          <p:nvPr>
            <p:ph idx="6" type="body"/>
          </p:nvPr>
        </p:nvSpPr>
        <p:spPr>
          <a:xfrm>
            <a:off x="3016800" y="2936880"/>
            <a:ext cx="1287600" cy="1629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13" name="Google Shape;113;ge02202f7fc_0_1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rgbClr val="000000"/>
                </a:solidFill>
              </a:defRPr>
            </a:lvl1pPr>
            <a:lvl2pPr lvl="1" rtl="0">
              <a:buNone/>
              <a:defRPr sz="1300">
                <a:solidFill>
                  <a:srgbClr val="000000"/>
                </a:solidFill>
              </a:defRPr>
            </a:lvl2pPr>
            <a:lvl3pPr lvl="2" rtl="0">
              <a:buNone/>
              <a:defRPr sz="1300">
                <a:solidFill>
                  <a:srgbClr val="000000"/>
                </a:solidFill>
              </a:defRPr>
            </a:lvl3pPr>
            <a:lvl4pPr lvl="3" rtl="0">
              <a:buNone/>
              <a:defRPr sz="1300">
                <a:solidFill>
                  <a:srgbClr val="000000"/>
                </a:solidFill>
              </a:defRPr>
            </a:lvl4pPr>
            <a:lvl5pPr lvl="4" rtl="0">
              <a:buNone/>
              <a:defRPr sz="1300">
                <a:solidFill>
                  <a:srgbClr val="000000"/>
                </a:solidFill>
              </a:defRPr>
            </a:lvl5pPr>
            <a:lvl6pPr lvl="5" rtl="0">
              <a:buNone/>
              <a:defRPr sz="1300">
                <a:solidFill>
                  <a:srgbClr val="000000"/>
                </a:solidFill>
              </a:defRPr>
            </a:lvl6pPr>
            <a:lvl7pPr lvl="6" rtl="0">
              <a:buNone/>
              <a:defRPr sz="1300">
                <a:solidFill>
                  <a:srgbClr val="000000"/>
                </a:solidFill>
              </a:defRPr>
            </a:lvl7pPr>
            <a:lvl8pPr lvl="7" rtl="0">
              <a:buNone/>
              <a:defRPr sz="1300">
                <a:solidFill>
                  <a:srgbClr val="000000"/>
                </a:solidFill>
              </a:defRPr>
            </a:lvl8pPr>
            <a:lvl9pPr lvl="8" rtl="0">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4" name="Google Shape;2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ge02202f7fc_0_82"/>
          <p:cNvSpPr txBox="1"/>
          <p:nvPr>
            <p:ph type="title"/>
          </p:nvPr>
        </p:nvSpPr>
        <p:spPr>
          <a:xfrm>
            <a:off x="311760" y="744480"/>
            <a:ext cx="8520000" cy="20523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2" name="Google Shape;52;ge02202f7fc_0_82"/>
          <p:cNvSpPr txBox="1"/>
          <p:nvPr>
            <p:ph idx="12" type="sldNum"/>
          </p:nvPr>
        </p:nvSpPr>
        <p:spPr>
          <a:xfrm>
            <a:off x="8472600" y="4663080"/>
            <a:ext cx="548400" cy="393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53" name="Google Shape;53;ge02202f7fc_0_82"/>
          <p:cNvSpPr txBox="1"/>
          <p:nvPr>
            <p:ph idx="1" type="body"/>
          </p:nvPr>
        </p:nvSpPr>
        <p:spPr>
          <a:xfrm>
            <a:off x="457200" y="1203480"/>
            <a:ext cx="8229300" cy="29829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rive.google.com/file/d/1-P9vI2y16Arl26DGPNuxWDG6Tq_fAnRP/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rive.google.com/file/d/1-P9vI2y16Arl26DGPNuxWDG6Tq_fAnRP/view?usp=sharing" TargetMode="External"/><Relationship Id="rId4" Type="http://schemas.openxmlformats.org/officeDocument/2006/relationships/hyperlink" Target="https://docs.google.com/spreadsheets/d/1nZJSvI7rqCnpKfbr9gmfAEqpNM4MQghvuTPuNd0Jr0o/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ML109 Homework 6</a:t>
            </a:r>
            <a:endParaRPr/>
          </a:p>
          <a:p>
            <a:pPr indent="0" lvl="0" marL="0" rtl="0" algn="l">
              <a:lnSpc>
                <a:spcPct val="100000"/>
              </a:lnSpc>
              <a:spcBef>
                <a:spcPts val="0"/>
              </a:spcBef>
              <a:spcAft>
                <a:spcPts val="0"/>
              </a:spcAft>
              <a:buSzPts val="5200"/>
              <a:buNone/>
            </a:pPr>
            <a:r>
              <a:t/>
            </a:r>
            <a:endParaRPr sz="2800"/>
          </a:p>
        </p:txBody>
      </p:sp>
      <p:sp>
        <p:nvSpPr>
          <p:cNvPr id="119" name="Google Shape;119;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rPr lang="en"/>
              <a:t>MLLO 20210603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e02202f7fc_0_75"/>
          <p:cNvSpPr txBox="1"/>
          <p:nvPr>
            <p:ph type="title"/>
          </p:nvPr>
        </p:nvSpPr>
        <p:spPr>
          <a:xfrm>
            <a:off x="387960" y="63960"/>
            <a:ext cx="8520000" cy="57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Submission</a:t>
            </a:r>
            <a:endParaRPr/>
          </a:p>
        </p:txBody>
      </p:sp>
      <p:sp>
        <p:nvSpPr>
          <p:cNvPr id="125" name="Google Shape;125;ge02202f7fc_0_75"/>
          <p:cNvSpPr txBox="1"/>
          <p:nvPr/>
        </p:nvSpPr>
        <p:spPr>
          <a:xfrm>
            <a:off x="291850" y="596550"/>
            <a:ext cx="4809900" cy="3416100"/>
          </a:xfrm>
          <a:prstGeom prst="rect">
            <a:avLst/>
          </a:prstGeom>
          <a:noFill/>
          <a:ln>
            <a:noFill/>
          </a:ln>
        </p:spPr>
        <p:txBody>
          <a:bodyPr anchorCtr="0" anchor="t" bIns="91425" lIns="91425" spcFirstLastPara="1" rIns="91425" wrap="square" tIns="91425">
            <a:noAutofit/>
          </a:bodyPr>
          <a:lstStyle/>
          <a:p>
            <a:pPr indent="-310909" lvl="0" marL="457200" marR="0" rtl="0" algn="l">
              <a:lnSpc>
                <a:spcPct val="150000"/>
              </a:lnSpc>
              <a:spcBef>
                <a:spcPts val="0"/>
              </a:spcBef>
              <a:spcAft>
                <a:spcPts val="0"/>
              </a:spcAft>
              <a:buClr>
                <a:srgbClr val="595959"/>
              </a:buClr>
              <a:buSzPts val="1300"/>
              <a:buFont typeface="Arial"/>
              <a:buChar char="❖"/>
            </a:pPr>
            <a:r>
              <a:rPr lang="en" sz="1300">
                <a:solidFill>
                  <a:srgbClr val="595959"/>
                </a:solidFill>
              </a:rPr>
              <a:t>Deadline: </a:t>
            </a:r>
            <a:r>
              <a:rPr b="1" lang="en" sz="1300">
                <a:solidFill>
                  <a:srgbClr val="980000"/>
                </a:solidFill>
              </a:rPr>
              <a:t>6</a:t>
            </a:r>
            <a:r>
              <a:rPr b="1" lang="en" sz="1300">
                <a:solidFill>
                  <a:srgbClr val="980000"/>
                </a:solidFill>
              </a:rPr>
              <a:t>/16 Wed. 14:00</a:t>
            </a:r>
            <a:endParaRPr b="1" sz="1300">
              <a:solidFill>
                <a:srgbClr val="980000"/>
              </a:solidFill>
            </a:endParaRPr>
          </a:p>
          <a:p>
            <a:pPr indent="-310909" lvl="0" marL="457200" marR="0" rtl="0" algn="l">
              <a:lnSpc>
                <a:spcPct val="150000"/>
              </a:lnSpc>
              <a:spcBef>
                <a:spcPts val="0"/>
              </a:spcBef>
              <a:spcAft>
                <a:spcPts val="0"/>
              </a:spcAft>
              <a:buClr>
                <a:srgbClr val="595959"/>
              </a:buClr>
              <a:buSzPts val="1300"/>
              <a:buChar char="❖"/>
            </a:pPr>
            <a:r>
              <a:rPr lang="en" sz="1300">
                <a:solidFill>
                  <a:srgbClr val="595959"/>
                </a:solidFill>
              </a:rPr>
              <a:t>Submission: </a:t>
            </a:r>
            <a:r>
              <a:rPr b="1" lang="en" sz="1300">
                <a:solidFill>
                  <a:srgbClr val="595959"/>
                </a:solidFill>
              </a:rPr>
              <a:t>Ceiba </a:t>
            </a:r>
            <a:endParaRPr b="1" sz="1300">
              <a:solidFill>
                <a:srgbClr val="595959"/>
              </a:solidFill>
            </a:endParaRPr>
          </a:p>
          <a:p>
            <a:pPr indent="-310909" lvl="0" marL="457200" marR="0" rtl="0" algn="l">
              <a:lnSpc>
                <a:spcPct val="150000"/>
              </a:lnSpc>
              <a:spcBef>
                <a:spcPts val="0"/>
              </a:spcBef>
              <a:spcAft>
                <a:spcPts val="0"/>
              </a:spcAft>
              <a:buClr>
                <a:srgbClr val="595959"/>
              </a:buClr>
              <a:buSzPts val="1300"/>
              <a:buChar char="❖"/>
            </a:pPr>
            <a:r>
              <a:rPr lang="en" sz="1300">
                <a:solidFill>
                  <a:srgbClr val="595959"/>
                </a:solidFill>
              </a:rPr>
              <a:t>File name &amp; format</a:t>
            </a:r>
            <a:endParaRPr sz="1300">
              <a:solidFill>
                <a:srgbClr val="595959"/>
              </a:solidFill>
            </a:endParaRPr>
          </a:p>
          <a:p>
            <a:pPr indent="-311150" lvl="1" marL="914400" marR="0" rtl="0" algn="l">
              <a:lnSpc>
                <a:spcPct val="150000"/>
              </a:lnSpc>
              <a:spcBef>
                <a:spcPts val="0"/>
              </a:spcBef>
              <a:spcAft>
                <a:spcPts val="0"/>
              </a:spcAft>
              <a:buClr>
                <a:srgbClr val="980000"/>
              </a:buClr>
              <a:buSzPts val="1300"/>
              <a:buChar char="➢"/>
            </a:pPr>
            <a:r>
              <a:rPr lang="en" sz="1300">
                <a:solidFill>
                  <a:srgbClr val="980000"/>
                </a:solidFill>
              </a:rPr>
              <a:t>&lt;學號&gt;.zip, ex. r09900001.zip</a:t>
            </a:r>
            <a:endParaRPr sz="1300">
              <a:solidFill>
                <a:srgbClr val="980000"/>
              </a:solidFill>
            </a:endParaRPr>
          </a:p>
          <a:p>
            <a:pPr indent="-311150" lvl="1" marL="914400" marR="0" rtl="0" algn="l">
              <a:lnSpc>
                <a:spcPct val="150000"/>
              </a:lnSpc>
              <a:spcBef>
                <a:spcPts val="0"/>
              </a:spcBef>
              <a:spcAft>
                <a:spcPts val="0"/>
              </a:spcAft>
              <a:buClr>
                <a:srgbClr val="595959"/>
              </a:buClr>
              <a:buSzPts val="1300"/>
              <a:buChar char="➢"/>
            </a:pPr>
            <a:r>
              <a:rPr lang="en" sz="1300">
                <a:solidFill>
                  <a:srgbClr val="595959"/>
                </a:solidFill>
              </a:rPr>
              <a:t>(unzip 後須有以下檔案，且不能有其他檔案)</a:t>
            </a:r>
            <a:endParaRPr sz="1300">
              <a:solidFill>
                <a:srgbClr val="595959"/>
              </a:solidFill>
            </a:endParaRPr>
          </a:p>
          <a:p>
            <a:pPr indent="-311150" lvl="2" marL="1371600" rtl="0" algn="l">
              <a:lnSpc>
                <a:spcPct val="150000"/>
              </a:lnSpc>
              <a:spcBef>
                <a:spcPts val="0"/>
              </a:spcBef>
              <a:spcAft>
                <a:spcPts val="0"/>
              </a:spcAft>
              <a:buClr>
                <a:srgbClr val="980000"/>
              </a:buClr>
              <a:buSzPts val="1300"/>
              <a:buChar char="■"/>
            </a:pPr>
            <a:r>
              <a:rPr lang="en" sz="1300">
                <a:solidFill>
                  <a:srgbClr val="980000"/>
                </a:solidFill>
              </a:rPr>
              <a:t>mongo.txt</a:t>
            </a:r>
            <a:endParaRPr sz="1300">
              <a:solidFill>
                <a:srgbClr val="980000"/>
              </a:solidFill>
            </a:endParaRPr>
          </a:p>
          <a:p>
            <a:pPr indent="-311150" lvl="2" marL="1371600" rtl="0" algn="l">
              <a:lnSpc>
                <a:spcPct val="150000"/>
              </a:lnSpc>
              <a:spcBef>
                <a:spcPts val="0"/>
              </a:spcBef>
              <a:spcAft>
                <a:spcPts val="0"/>
              </a:spcAft>
              <a:buClr>
                <a:srgbClr val="980000"/>
              </a:buClr>
              <a:buSzPts val="1300"/>
              <a:buChar char="■"/>
            </a:pPr>
            <a:r>
              <a:rPr lang="en" sz="1300">
                <a:solidFill>
                  <a:srgbClr val="980000"/>
                </a:solidFill>
              </a:rPr>
              <a:t>neo4j.txt</a:t>
            </a:r>
            <a:endParaRPr sz="1300">
              <a:solidFill>
                <a:srgbClr val="980000"/>
              </a:solidFill>
            </a:endParaRPr>
          </a:p>
          <a:p>
            <a:pPr indent="-311150" lvl="2" marL="1371600" rtl="0" algn="l">
              <a:lnSpc>
                <a:spcPct val="150000"/>
              </a:lnSpc>
              <a:spcBef>
                <a:spcPts val="0"/>
              </a:spcBef>
              <a:spcAft>
                <a:spcPts val="0"/>
              </a:spcAft>
              <a:buClr>
                <a:srgbClr val="980000"/>
              </a:buClr>
              <a:buSzPts val="1300"/>
              <a:buChar char="■"/>
            </a:pPr>
            <a:r>
              <a:rPr lang="en" sz="1300">
                <a:solidFill>
                  <a:srgbClr val="980000"/>
                </a:solidFill>
              </a:rPr>
              <a:t>report.pdf</a:t>
            </a:r>
            <a:endParaRPr sz="1300">
              <a:solidFill>
                <a:srgbClr val="980000"/>
              </a:solidFill>
            </a:endParaRPr>
          </a:p>
          <a:p>
            <a:pPr indent="-311150" lvl="0" marL="457200" rtl="0" algn="l">
              <a:lnSpc>
                <a:spcPct val="150000"/>
              </a:lnSpc>
              <a:spcBef>
                <a:spcPts val="0"/>
              </a:spcBef>
              <a:spcAft>
                <a:spcPts val="0"/>
              </a:spcAft>
              <a:buClr>
                <a:schemeClr val="dk2"/>
              </a:buClr>
              <a:buSzPts val="1300"/>
              <a:buChar char="❖"/>
            </a:pPr>
            <a:r>
              <a:rPr lang="en" sz="1300">
                <a:solidFill>
                  <a:schemeClr val="dk2"/>
                </a:solidFill>
              </a:rPr>
              <a:t>檔案格式錯誤一律扣 </a:t>
            </a:r>
            <a:r>
              <a:rPr b="1" lang="en" sz="1300">
                <a:solidFill>
                  <a:schemeClr val="dk2"/>
                </a:solidFill>
              </a:rPr>
              <a:t>10% </a:t>
            </a:r>
            <a:endParaRPr b="1" sz="1300">
              <a:solidFill>
                <a:schemeClr val="dk2"/>
              </a:solidFill>
            </a:endParaRPr>
          </a:p>
          <a:p>
            <a:pPr indent="-311150" lvl="0" marL="457200" rtl="0" algn="l">
              <a:lnSpc>
                <a:spcPct val="150000"/>
              </a:lnSpc>
              <a:spcBef>
                <a:spcPts val="0"/>
              </a:spcBef>
              <a:spcAft>
                <a:spcPts val="0"/>
              </a:spcAft>
              <a:buClr>
                <a:schemeClr val="dk2"/>
              </a:buClr>
              <a:buSzPts val="1300"/>
              <a:buChar char="❖"/>
            </a:pPr>
            <a:r>
              <a:rPr b="1" lang="en" sz="1300">
                <a:solidFill>
                  <a:schemeClr val="dk2"/>
                </a:solidFill>
              </a:rPr>
              <a:t>(Mac </a:t>
            </a:r>
            <a:r>
              <a:rPr b="1" lang="en" sz="1300">
                <a:solidFill>
                  <a:schemeClr val="dk2"/>
                </a:solidFill>
              </a:rPr>
              <a:t>壓縮多夾帶一層資料夾，此份作業不扣分）</a:t>
            </a:r>
            <a:endParaRPr b="1" sz="1300">
              <a:solidFill>
                <a:schemeClr val="dk2"/>
              </a:solidFill>
            </a:endParaRPr>
          </a:p>
          <a:p>
            <a:pPr indent="-311150" lvl="0" marL="457200" rtl="0" algn="l">
              <a:lnSpc>
                <a:spcPct val="150000"/>
              </a:lnSpc>
              <a:spcBef>
                <a:spcPts val="0"/>
              </a:spcBef>
              <a:spcAft>
                <a:spcPts val="0"/>
              </a:spcAft>
              <a:buClr>
                <a:schemeClr val="dk2"/>
              </a:buClr>
              <a:buSzPts val="1300"/>
              <a:buChar char="❖"/>
            </a:pPr>
            <a:r>
              <a:rPr lang="en" sz="1300">
                <a:solidFill>
                  <a:schemeClr val="dk2"/>
                </a:solidFill>
              </a:rPr>
              <a:t>說明：</a:t>
            </a:r>
            <a:endParaRPr sz="1300">
              <a:solidFill>
                <a:schemeClr val="dk2"/>
              </a:solidFill>
            </a:endParaRPr>
          </a:p>
          <a:p>
            <a:pPr indent="-311150" lvl="1" marL="914400" rtl="0" algn="l">
              <a:lnSpc>
                <a:spcPct val="150000"/>
              </a:lnSpc>
              <a:spcBef>
                <a:spcPts val="0"/>
              </a:spcBef>
              <a:spcAft>
                <a:spcPts val="0"/>
              </a:spcAft>
              <a:buClr>
                <a:schemeClr val="dk2"/>
              </a:buClr>
              <a:buSzPts val="1300"/>
              <a:buChar char="➢"/>
            </a:pPr>
            <a:r>
              <a:rPr lang="en" sz="1300">
                <a:solidFill>
                  <a:schemeClr val="dk2"/>
                </a:solidFill>
              </a:rPr>
              <a:t>mongo.txt /neo4j.txt</a:t>
            </a:r>
            <a:r>
              <a:rPr lang="en" sz="1300">
                <a:solidFill>
                  <a:schemeClr val="dk2"/>
                </a:solidFill>
              </a:rPr>
              <a:t> : 各題 </a:t>
            </a:r>
            <a:r>
              <a:rPr lang="en" sz="1300">
                <a:solidFill>
                  <a:schemeClr val="dk2"/>
                </a:solidFill>
              </a:rPr>
              <a:t>mongoDB (part I.) / neo4j (part II.) </a:t>
            </a:r>
            <a:r>
              <a:rPr lang="en" sz="1300">
                <a:solidFill>
                  <a:schemeClr val="dk2"/>
                </a:solidFill>
              </a:rPr>
              <a:t>的 code</a:t>
            </a:r>
            <a:endParaRPr sz="1300">
              <a:solidFill>
                <a:schemeClr val="dk2"/>
              </a:solidFill>
            </a:endParaRPr>
          </a:p>
          <a:p>
            <a:pPr indent="-311150" lvl="1" marL="914400" rtl="0" algn="l">
              <a:lnSpc>
                <a:spcPct val="150000"/>
              </a:lnSpc>
              <a:spcBef>
                <a:spcPts val="0"/>
              </a:spcBef>
              <a:spcAft>
                <a:spcPts val="0"/>
              </a:spcAft>
              <a:buClr>
                <a:schemeClr val="dk2"/>
              </a:buClr>
              <a:buSzPts val="1300"/>
              <a:buChar char="➢"/>
            </a:pPr>
            <a:r>
              <a:rPr lang="en" sz="1300">
                <a:solidFill>
                  <a:schemeClr val="dk2"/>
                </a:solidFill>
              </a:rPr>
              <a:t>report.pdf : code 截圖 &amp; results</a:t>
            </a:r>
            <a:endParaRPr sz="1300">
              <a:solidFill>
                <a:schemeClr val="dk2"/>
              </a:solidFill>
            </a:endParaRPr>
          </a:p>
          <a:p>
            <a:pPr indent="-311150" lvl="1" marL="914400" rtl="0" algn="l">
              <a:lnSpc>
                <a:spcPct val="150000"/>
              </a:lnSpc>
              <a:spcBef>
                <a:spcPts val="0"/>
              </a:spcBef>
              <a:spcAft>
                <a:spcPts val="0"/>
              </a:spcAft>
              <a:buClr>
                <a:schemeClr val="dk2"/>
              </a:buClr>
              <a:buSzPts val="1300"/>
              <a:buChar char="➢"/>
            </a:pPr>
            <a:r>
              <a:rPr lang="en" sz="1300">
                <a:solidFill>
                  <a:schemeClr val="dk2"/>
                </a:solidFill>
              </a:rPr>
              <a:t>(作業敘述見下兩頁投影片）</a:t>
            </a:r>
            <a:endParaRPr sz="1300">
              <a:solidFill>
                <a:schemeClr val="dk2"/>
              </a:solidFill>
            </a:endParaRPr>
          </a:p>
          <a:p>
            <a:pPr indent="0" lvl="0" marL="0" rtl="0" algn="l">
              <a:lnSpc>
                <a:spcPct val="115000"/>
              </a:lnSpc>
              <a:spcBef>
                <a:spcPts val="0"/>
              </a:spcBef>
              <a:spcAft>
                <a:spcPts val="0"/>
              </a:spcAft>
              <a:buNone/>
            </a:pPr>
            <a:r>
              <a:t/>
            </a:r>
            <a:endParaRPr sz="1300">
              <a:solidFill>
                <a:schemeClr val="dk2"/>
              </a:solidFill>
            </a:endParaRPr>
          </a:p>
          <a:p>
            <a:pPr indent="0" lvl="0" marL="0" marR="0" rtl="0" algn="l">
              <a:lnSpc>
                <a:spcPct val="115000"/>
              </a:lnSpc>
              <a:spcBef>
                <a:spcPts val="1599"/>
              </a:spcBef>
              <a:spcAft>
                <a:spcPts val="0"/>
              </a:spcAft>
              <a:buNone/>
            </a:pPr>
            <a:r>
              <a:t/>
            </a:r>
            <a:endParaRPr b="0" i="0" sz="1200" u="none" cap="none" strike="noStrike">
              <a:solidFill>
                <a:srgbClr val="000000"/>
              </a:solidFill>
              <a:latin typeface="Arial"/>
              <a:ea typeface="Arial"/>
              <a:cs typeface="Arial"/>
              <a:sym typeface="Arial"/>
            </a:endParaRPr>
          </a:p>
        </p:txBody>
      </p:sp>
      <p:sp>
        <p:nvSpPr>
          <p:cNvPr id="126" name="Google Shape;126;ge02202f7fc_0_75"/>
          <p:cNvSpPr txBox="1"/>
          <p:nvPr/>
        </p:nvSpPr>
        <p:spPr>
          <a:xfrm>
            <a:off x="4960174" y="596550"/>
            <a:ext cx="4809900" cy="3416100"/>
          </a:xfrm>
          <a:prstGeom prst="rect">
            <a:avLst/>
          </a:prstGeom>
          <a:noFill/>
          <a:ln>
            <a:noFill/>
          </a:ln>
        </p:spPr>
        <p:txBody>
          <a:bodyPr anchorCtr="0" anchor="t" bIns="91425" lIns="91425" spcFirstLastPara="1" rIns="91425" wrap="square" tIns="91425">
            <a:noAutofit/>
          </a:bodyPr>
          <a:lstStyle/>
          <a:p>
            <a:pPr indent="-310909" lvl="0" marL="457200" marR="0" rtl="0" algn="l">
              <a:lnSpc>
                <a:spcPct val="150000"/>
              </a:lnSpc>
              <a:spcBef>
                <a:spcPts val="0"/>
              </a:spcBef>
              <a:spcAft>
                <a:spcPts val="0"/>
              </a:spcAft>
              <a:buClr>
                <a:srgbClr val="595959"/>
              </a:buClr>
              <a:buSzPts val="1300"/>
              <a:buFont typeface="Arial"/>
              <a:buChar char="❖"/>
            </a:pPr>
            <a:r>
              <a:rPr lang="en" sz="1300">
                <a:solidFill>
                  <a:srgbClr val="595959"/>
                </a:solidFill>
              </a:rPr>
              <a:t>Version requirements</a:t>
            </a:r>
            <a:endParaRPr sz="1300">
              <a:solidFill>
                <a:srgbClr val="595959"/>
              </a:solidFill>
            </a:endParaRPr>
          </a:p>
          <a:p>
            <a:pPr indent="-311150" lvl="1" marL="914400" marR="0" rtl="0" algn="l">
              <a:lnSpc>
                <a:spcPct val="150000"/>
              </a:lnSpc>
              <a:spcBef>
                <a:spcPts val="0"/>
              </a:spcBef>
              <a:spcAft>
                <a:spcPts val="0"/>
              </a:spcAft>
              <a:buClr>
                <a:srgbClr val="595959"/>
              </a:buClr>
              <a:buSzPts val="1300"/>
              <a:buFont typeface="Arial"/>
              <a:buChar char="➢"/>
            </a:pPr>
            <a:r>
              <a:rPr lang="en" sz="1300">
                <a:solidFill>
                  <a:srgbClr val="595959"/>
                </a:solidFill>
              </a:rPr>
              <a:t>MongoDB v3</a:t>
            </a:r>
            <a:endParaRPr sz="1300">
              <a:solidFill>
                <a:srgbClr val="595959"/>
              </a:solidFill>
            </a:endParaRPr>
          </a:p>
          <a:p>
            <a:pPr indent="-311150" lvl="1" marL="914400" marR="0" rtl="0" algn="l">
              <a:lnSpc>
                <a:spcPct val="150000"/>
              </a:lnSpc>
              <a:spcBef>
                <a:spcPts val="0"/>
              </a:spcBef>
              <a:spcAft>
                <a:spcPts val="0"/>
              </a:spcAft>
              <a:buClr>
                <a:srgbClr val="595959"/>
              </a:buClr>
              <a:buSzPts val="1300"/>
              <a:buChar char="➢"/>
            </a:pPr>
            <a:r>
              <a:rPr lang="en" sz="1300">
                <a:solidFill>
                  <a:srgbClr val="595959"/>
                </a:solidFill>
              </a:rPr>
              <a:t>Neo4j v4</a:t>
            </a:r>
            <a:endParaRPr sz="1300">
              <a:solidFill>
                <a:srgbClr val="595959"/>
              </a:solidFill>
            </a:endParaRPr>
          </a:p>
          <a:p>
            <a:pPr indent="0" lvl="0" marL="0" marR="0" rtl="0" algn="l">
              <a:lnSpc>
                <a:spcPct val="115000"/>
              </a:lnSpc>
              <a:spcBef>
                <a:spcPts val="1599"/>
              </a:spcBef>
              <a:spcAft>
                <a:spcPts val="0"/>
              </a:spcAft>
              <a:buNone/>
            </a:pPr>
            <a:r>
              <a:t/>
            </a:r>
            <a:endParaRPr b="0" i="0" sz="1200" u="none" cap="none" strike="noStrike">
              <a:solidFill>
                <a:srgbClr val="000000"/>
              </a:solidFill>
              <a:latin typeface="Arial"/>
              <a:ea typeface="Arial"/>
              <a:cs typeface="Arial"/>
              <a:sym typeface="Arial"/>
            </a:endParaRPr>
          </a:p>
        </p:txBody>
      </p:sp>
      <p:sp>
        <p:nvSpPr>
          <p:cNvPr id="127" name="Google Shape;127;ge02202f7fc_0_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Homework 6 - Forewords: Reminding</a:t>
            </a:r>
            <a:endParaRPr/>
          </a:p>
        </p:txBody>
      </p:sp>
      <p:sp>
        <p:nvSpPr>
          <p:cNvPr id="133" name="Google Shape;133;p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To complete this homework, you need to have downloaded the MongoDB server and related client-side programs, and the Neo4j database server and the related client-side programs.  The related information has been presented to you in our course notes.  You can also find all necessary information from MongoDB and Neo4j’s documentation.  </a:t>
            </a:r>
            <a:endParaRPr/>
          </a:p>
          <a:p>
            <a:pPr indent="-304800" lvl="0" marL="457200" rtl="0" algn="l">
              <a:lnSpc>
                <a:spcPct val="115000"/>
              </a:lnSpc>
              <a:spcBef>
                <a:spcPts val="0"/>
              </a:spcBef>
              <a:spcAft>
                <a:spcPts val="0"/>
              </a:spcAft>
              <a:buSzPts val="1200"/>
              <a:buChar char="●"/>
            </a:pPr>
            <a:r>
              <a:rPr lang="en"/>
              <a:t>You also need to have practiced and gotten familiar with these technologies, and gotten familiar with how to write MongoDB queries, and the Cypher queries.   </a:t>
            </a:r>
            <a:endParaRPr/>
          </a:p>
        </p:txBody>
      </p:sp>
      <p:sp>
        <p:nvSpPr>
          <p:cNvPr id="134" name="Google Shape;134;p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Homework 6 (2) </a:t>
            </a:r>
            <a:endParaRPr/>
          </a:p>
        </p:txBody>
      </p:sp>
      <p:sp>
        <p:nvSpPr>
          <p:cNvPr id="140" name="Google Shape;140;p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b="1" lang="en" sz="1200"/>
              <a:t>Part I (MongoDB)</a:t>
            </a:r>
            <a:endParaRPr b="1" sz="1200"/>
          </a:p>
          <a:p>
            <a:pPr indent="-304800" lvl="0" marL="457200" rtl="0" algn="l">
              <a:lnSpc>
                <a:spcPct val="115000"/>
              </a:lnSpc>
              <a:spcBef>
                <a:spcPts val="0"/>
              </a:spcBef>
              <a:spcAft>
                <a:spcPts val="0"/>
              </a:spcAft>
              <a:buSzPts val="1200"/>
              <a:buChar char="●"/>
            </a:pPr>
            <a:r>
              <a:rPr b="1" lang="en" sz="1200"/>
              <a:t>Task 1</a:t>
            </a:r>
            <a:br>
              <a:rPr lang="en" sz="1200"/>
            </a:br>
            <a:r>
              <a:rPr lang="en" sz="1200"/>
              <a:t>Load the EE5178 student CSV file - </a:t>
            </a:r>
            <a:r>
              <a:rPr lang="en" sz="1200">
                <a:solidFill>
                  <a:srgbClr val="980000"/>
                </a:solidFill>
              </a:rPr>
              <a:t>hw6_student_data.csv</a:t>
            </a:r>
            <a:r>
              <a:rPr lang="en" sz="1200"/>
              <a:t> [</a:t>
            </a:r>
            <a:r>
              <a:rPr lang="en" sz="1200" u="sng">
                <a:solidFill>
                  <a:schemeClr val="hlink"/>
                </a:solidFill>
                <a:hlinkClick r:id="rId3"/>
              </a:rPr>
              <a:t>link</a:t>
            </a:r>
            <a:r>
              <a:rPr lang="en" sz="1200"/>
              <a:t>] into collection “students” in database “hw6” in MongoDB, and write a MongoDB query to return the information (the document) about yourself.  Note that we did not cover how to load CSV file in our lectures.  You are responsible to find out how yourself.  (Hint: download and install the </a:t>
            </a:r>
            <a:r>
              <a:rPr lang="en" sz="1200">
                <a:solidFill>
                  <a:srgbClr val="0000FF"/>
                </a:solidFill>
              </a:rPr>
              <a:t>MongoDB Database Tools </a:t>
            </a:r>
            <a:r>
              <a:rPr lang="en" sz="1200"/>
              <a:t>package, and use the </a:t>
            </a:r>
            <a:r>
              <a:rPr lang="en" sz="1200">
                <a:solidFill>
                  <a:srgbClr val="0000FF"/>
                </a:solidFill>
              </a:rPr>
              <a:t>mongoimport</a:t>
            </a:r>
            <a:r>
              <a:rPr lang="en" sz="1200"/>
              <a:t>)  </a:t>
            </a:r>
            <a:r>
              <a:rPr b="1" lang="en" sz="1200"/>
              <a:t>(5%)</a:t>
            </a:r>
            <a:endParaRPr b="1" sz="1200"/>
          </a:p>
          <a:p>
            <a:pPr indent="-304800" lvl="0" marL="457200" rtl="0" algn="l">
              <a:lnSpc>
                <a:spcPct val="115000"/>
              </a:lnSpc>
              <a:spcBef>
                <a:spcPts val="0"/>
              </a:spcBef>
              <a:spcAft>
                <a:spcPts val="0"/>
              </a:spcAft>
              <a:buSzPts val="1200"/>
              <a:buChar char="●"/>
            </a:pPr>
            <a:r>
              <a:rPr b="1" lang="en" sz="1200"/>
              <a:t>Task 2:</a:t>
            </a:r>
            <a:r>
              <a:rPr lang="en" sz="1200"/>
              <a:t> Write a MongoDB query to return the information about you and your peer students.   </a:t>
            </a:r>
            <a:r>
              <a:rPr b="1" lang="en" sz="1200"/>
              <a:t>(10%)</a:t>
            </a:r>
            <a:endParaRPr b="1" sz="1200"/>
          </a:p>
          <a:p>
            <a:pPr indent="0" lvl="0" marL="0" rtl="0" algn="l">
              <a:lnSpc>
                <a:spcPct val="115000"/>
              </a:lnSpc>
              <a:spcBef>
                <a:spcPts val="1600"/>
              </a:spcBef>
              <a:spcAft>
                <a:spcPts val="1600"/>
              </a:spcAft>
              <a:buSzPts val="1400"/>
              <a:buNone/>
            </a:pPr>
            <a:r>
              <a:t/>
            </a:r>
            <a:endParaRPr/>
          </a:p>
        </p:txBody>
      </p:sp>
      <p:sp>
        <p:nvSpPr>
          <p:cNvPr id="141" name="Google Shape;141;p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Note: The definition of “peer student” is the same in the SQL homework.  </a:t>
            </a:r>
            <a:endParaRPr b="1" sz="1200">
              <a:solidFill>
                <a:srgbClr val="FF0000"/>
              </a:solidFill>
            </a:endParaRPr>
          </a:p>
          <a:p>
            <a:pPr indent="-304800" lvl="1" marL="914400" rtl="0" algn="l">
              <a:lnSpc>
                <a:spcPct val="115000"/>
              </a:lnSpc>
              <a:spcBef>
                <a:spcPts val="0"/>
              </a:spcBef>
              <a:spcAft>
                <a:spcPts val="0"/>
              </a:spcAft>
              <a:buSzPts val="1200"/>
              <a:buChar char="○"/>
            </a:pPr>
            <a:r>
              <a:rPr lang="en"/>
              <a:t>For undergraduate students, your peer students are those in the same department and same year as you.</a:t>
            </a:r>
            <a:endParaRPr/>
          </a:p>
          <a:p>
            <a:pPr indent="-304800" lvl="1" marL="914400" rtl="0" algn="l">
              <a:lnSpc>
                <a:spcPct val="115000"/>
              </a:lnSpc>
              <a:spcBef>
                <a:spcPts val="0"/>
              </a:spcBef>
              <a:spcAft>
                <a:spcPts val="0"/>
              </a:spcAft>
              <a:buSzPts val="1200"/>
              <a:buChar char="○"/>
            </a:pPr>
            <a:r>
              <a:rPr lang="en"/>
              <a:t>For graduate students, your peer students are those in the same graduate program and same year as your.  </a:t>
            </a:r>
            <a:endParaRPr/>
          </a:p>
          <a:p>
            <a:pPr indent="-304800" lvl="1" marL="914400" rtl="0" algn="l">
              <a:lnSpc>
                <a:spcPct val="115000"/>
              </a:lnSpc>
              <a:spcBef>
                <a:spcPts val="0"/>
              </a:spcBef>
              <a:spcAft>
                <a:spcPts val="0"/>
              </a:spcAft>
              <a:buClr>
                <a:srgbClr val="980000"/>
              </a:buClr>
              <a:buSzPts val="1200"/>
              <a:buChar char="○"/>
            </a:pPr>
            <a:r>
              <a:rPr lang="en">
                <a:solidFill>
                  <a:srgbClr val="980000"/>
                </a:solidFill>
              </a:rPr>
              <a:t>peer students </a:t>
            </a:r>
            <a:r>
              <a:rPr lang="en">
                <a:solidFill>
                  <a:srgbClr val="980000"/>
                </a:solidFill>
              </a:rPr>
              <a:t>不包含自己。</a:t>
            </a:r>
            <a:r>
              <a:rPr lang="en">
                <a:solidFill>
                  <a:srgbClr val="980000"/>
                </a:solidFill>
              </a:rPr>
              <a:t>若</a:t>
            </a:r>
            <a:r>
              <a:rPr lang="en">
                <a:solidFill>
                  <a:srgbClr val="980000"/>
                </a:solidFill>
              </a:rPr>
              <a:t>沒有同系且同年級，就 output empty 並請附註說明</a:t>
            </a:r>
            <a:endParaRPr>
              <a:solidFill>
                <a:srgbClr val="980000"/>
              </a:solidFill>
            </a:endParaRPr>
          </a:p>
          <a:p>
            <a:pPr indent="-317500" lvl="0" marL="457200" rtl="0" algn="l">
              <a:lnSpc>
                <a:spcPct val="115000"/>
              </a:lnSpc>
              <a:spcBef>
                <a:spcPts val="0"/>
              </a:spcBef>
              <a:spcAft>
                <a:spcPts val="0"/>
              </a:spcAft>
              <a:buSzPts val="1400"/>
              <a:buChar char="●"/>
            </a:pPr>
            <a:r>
              <a:rPr b="1" lang="en" sz="1200"/>
              <a:t>Task 3: </a:t>
            </a:r>
            <a:r>
              <a:rPr lang="en" sz="1200"/>
              <a:t>For each “系級" in the “students” collection, find out the number of students in it.  Write a MongoDB query to return this information (Hint: aggregation.  </a:t>
            </a:r>
            <a:r>
              <a:rPr b="1" lang="en" sz="1200"/>
              <a:t>10%</a:t>
            </a:r>
            <a:r>
              <a:rPr lang="en" sz="1200"/>
              <a:t>)</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Homework 6 (3) </a:t>
            </a:r>
            <a:endParaRPr/>
          </a:p>
        </p:txBody>
      </p:sp>
      <p:sp>
        <p:nvSpPr>
          <p:cNvPr id="147" name="Google Shape;147;p4"/>
          <p:cNvSpPr txBox="1"/>
          <p:nvPr>
            <p:ph idx="1" type="body"/>
          </p:nvPr>
        </p:nvSpPr>
        <p:spPr>
          <a:xfrm>
            <a:off x="54950" y="1017725"/>
            <a:ext cx="4777500" cy="4246500"/>
          </a:xfrm>
          <a:prstGeom prst="rect">
            <a:avLst/>
          </a:prstGeom>
          <a:noFill/>
          <a:ln>
            <a:noFill/>
          </a:ln>
        </p:spPr>
        <p:txBody>
          <a:bodyPr anchorCtr="0" anchor="t" bIns="91425" lIns="91425" spcFirstLastPara="1" rIns="91425" wrap="square" tIns="91425">
            <a:normAutofit lnSpcReduction="20000"/>
          </a:bodyPr>
          <a:lstStyle/>
          <a:p>
            <a:pPr indent="-317500" lvl="0" marL="457200" rtl="0" algn="l">
              <a:lnSpc>
                <a:spcPct val="115000"/>
              </a:lnSpc>
              <a:spcBef>
                <a:spcPts val="0"/>
              </a:spcBef>
              <a:spcAft>
                <a:spcPts val="0"/>
              </a:spcAft>
              <a:buSzPts val="1400"/>
              <a:buChar char="●"/>
            </a:pPr>
            <a:r>
              <a:rPr b="1" lang="en"/>
              <a:t>Task 4:</a:t>
            </a:r>
            <a:r>
              <a:rPr lang="en"/>
              <a:t> For the documents for each student, add a new field “日期", and set the “2021-03-01”.   Then return the information about your and your peer students again to make sure your update is successful.  </a:t>
            </a:r>
            <a:r>
              <a:rPr b="1" lang="en"/>
              <a:t>(10%)</a:t>
            </a:r>
            <a:endParaRPr b="1"/>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Task 5:</a:t>
            </a:r>
            <a:r>
              <a:rPr lang="en"/>
              <a:t> Add the following students into your “students” collection.</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br>
              <a:rPr lang="en"/>
            </a:br>
            <a:endParaRPr>
              <a:solidFill>
                <a:srgbClr val="FF0000"/>
              </a:solidFill>
            </a:endParaRPr>
          </a:p>
          <a:p>
            <a:pPr indent="0" lvl="0" marL="457200" rtl="0" algn="l">
              <a:lnSpc>
                <a:spcPct val="115000"/>
              </a:lnSpc>
              <a:spcBef>
                <a:spcPts val="0"/>
              </a:spcBef>
              <a:spcAft>
                <a:spcPts val="0"/>
              </a:spcAft>
              <a:buNone/>
            </a:pPr>
            <a:r>
              <a:t/>
            </a:r>
            <a:endParaRPr>
              <a:solidFill>
                <a:srgbClr val="FF0000"/>
              </a:solidFill>
            </a:endParaRPr>
          </a:p>
          <a:p>
            <a:pPr indent="0" lvl="0" marL="457200" rtl="0" algn="l">
              <a:lnSpc>
                <a:spcPct val="115000"/>
              </a:lnSpc>
              <a:spcBef>
                <a:spcPts val="0"/>
              </a:spcBef>
              <a:spcAft>
                <a:spcPts val="0"/>
              </a:spcAft>
              <a:buNone/>
            </a:pPr>
            <a:r>
              <a:t/>
            </a:r>
            <a:endParaRPr>
              <a:solidFill>
                <a:srgbClr val="FF0000"/>
              </a:solidFill>
            </a:endParaRPr>
          </a:p>
          <a:p>
            <a:pPr indent="0" lvl="0" marL="457200" rtl="0" algn="l">
              <a:lnSpc>
                <a:spcPct val="115000"/>
              </a:lnSpc>
              <a:spcBef>
                <a:spcPts val="0"/>
              </a:spcBef>
              <a:spcAft>
                <a:spcPts val="0"/>
              </a:spcAft>
              <a:buNone/>
            </a:pPr>
            <a:r>
              <a:t/>
            </a:r>
            <a:endParaRPr>
              <a:solidFill>
                <a:srgbClr val="FF0000"/>
              </a:solidFill>
            </a:endParaRPr>
          </a:p>
          <a:p>
            <a:pPr indent="0" lvl="0" marL="914400" rtl="0" algn="l">
              <a:lnSpc>
                <a:spcPct val="115000"/>
              </a:lnSpc>
              <a:spcBef>
                <a:spcPts val="0"/>
              </a:spcBef>
              <a:spcAft>
                <a:spcPts val="0"/>
              </a:spcAft>
              <a:buNone/>
            </a:pPr>
            <a:r>
              <a:t/>
            </a:r>
            <a:endParaRPr>
              <a:solidFill>
                <a:srgbClr val="FF0000"/>
              </a:solidFill>
            </a:endParaRPr>
          </a:p>
          <a:p>
            <a:pPr indent="-317500" lvl="1" marL="914400" rtl="0" algn="l">
              <a:lnSpc>
                <a:spcPct val="115000"/>
              </a:lnSpc>
              <a:spcBef>
                <a:spcPts val="0"/>
              </a:spcBef>
              <a:spcAft>
                <a:spcPts val="0"/>
              </a:spcAft>
              <a:buSzPts val="1400"/>
              <a:buChar char="○"/>
            </a:pPr>
            <a:r>
              <a:rPr lang="en"/>
              <a:t>Write a query to return yourself and these new students to prove you have successfully inputted the data. </a:t>
            </a:r>
            <a:r>
              <a:rPr b="1" lang="en"/>
              <a:t>(5%)</a:t>
            </a:r>
            <a:endParaRPr b="1"/>
          </a:p>
          <a:p>
            <a:pPr indent="-317500" lvl="1" marL="914400" rtl="0" algn="l">
              <a:lnSpc>
                <a:spcPct val="115000"/>
              </a:lnSpc>
              <a:spcBef>
                <a:spcPts val="0"/>
              </a:spcBef>
              <a:spcAft>
                <a:spcPts val="0"/>
              </a:spcAft>
              <a:buSzPts val="1400"/>
              <a:buChar char="○"/>
            </a:pPr>
            <a:r>
              <a:rPr lang="en"/>
              <a:t>Note: You are free to choice to input the date using string “2021-03-01”, or as the ISODate() object.  </a:t>
            </a:r>
            <a:endParaRPr/>
          </a:p>
        </p:txBody>
      </p:sp>
      <p:sp>
        <p:nvSpPr>
          <p:cNvPr id="148" name="Google Shape;148;p4"/>
          <p:cNvSpPr txBox="1"/>
          <p:nvPr>
            <p:ph idx="2" type="body"/>
          </p:nvPr>
        </p:nvSpPr>
        <p:spPr>
          <a:xfrm>
            <a:off x="4832450" y="1017725"/>
            <a:ext cx="3999900" cy="3416400"/>
          </a:xfrm>
          <a:prstGeom prst="rect">
            <a:avLst/>
          </a:prstGeom>
          <a:noFill/>
          <a:ln>
            <a:noFill/>
          </a:ln>
        </p:spPr>
        <p:txBody>
          <a:bodyPr anchorCtr="0" anchor="t" bIns="91425" lIns="91425" spcFirstLastPara="1" rIns="91425" wrap="square" tIns="91425">
            <a:normAutofit fontScale="92500" lnSpcReduction="20000"/>
          </a:bodyPr>
          <a:lstStyle/>
          <a:p>
            <a:pPr indent="-310832" lvl="0" marL="457200" rtl="0" algn="l">
              <a:lnSpc>
                <a:spcPct val="115000"/>
              </a:lnSpc>
              <a:spcBef>
                <a:spcPts val="0"/>
              </a:spcBef>
              <a:spcAft>
                <a:spcPts val="0"/>
              </a:spcAft>
              <a:buSzPct val="100000"/>
              <a:buChar char="●"/>
            </a:pPr>
            <a:r>
              <a:rPr b="1" lang="en"/>
              <a:t>Task 6</a:t>
            </a:r>
            <a:r>
              <a:rPr lang="en"/>
              <a:t>: (Challenge problem)</a:t>
            </a:r>
            <a:br>
              <a:rPr lang="en"/>
            </a:br>
            <a:r>
              <a:rPr lang="en"/>
              <a:t>Design an increment aggregation pipeline to calculate the number of student for each “系級", and store your result in a “tally” document in your “students” collection.  Run your query with date as to “2021-03-31” first.  Print out the “tally” document.  Then run your query again with date set to “2021-06-10”, and print our the “tally” document.  </a:t>
            </a:r>
            <a:r>
              <a:rPr b="1" lang="en"/>
              <a:t>(10%)</a:t>
            </a:r>
            <a:endParaRPr b="1"/>
          </a:p>
          <a:p>
            <a:pPr indent="-299085" lvl="1" marL="914400" rtl="0" algn="l">
              <a:lnSpc>
                <a:spcPct val="115000"/>
              </a:lnSpc>
              <a:spcBef>
                <a:spcPts val="0"/>
              </a:spcBef>
              <a:spcAft>
                <a:spcPts val="0"/>
              </a:spcAft>
              <a:buSzPct val="100000"/>
              <a:buChar char="○"/>
            </a:pPr>
            <a:r>
              <a:rPr lang="en"/>
              <a:t>Hint: you shall need to learn the 2nd half of MongoDB course note well, especially the last three pages.  </a:t>
            </a:r>
            <a:endParaRPr/>
          </a:p>
          <a:p>
            <a:pPr indent="-299085" lvl="1" marL="914400" rtl="0" algn="l">
              <a:lnSpc>
                <a:spcPct val="115000"/>
              </a:lnSpc>
              <a:spcBef>
                <a:spcPts val="0"/>
              </a:spcBef>
              <a:spcAft>
                <a:spcPts val="0"/>
              </a:spcAft>
              <a:buSzPct val="144000"/>
              <a:buChar char="○"/>
            </a:pPr>
            <a:r>
              <a:rPr lang="en"/>
              <a:t>Reference: </a:t>
            </a:r>
            <a:br>
              <a:rPr lang="en"/>
            </a:br>
            <a:r>
              <a:rPr lang="en" sz="1000">
                <a:solidFill>
                  <a:srgbClr val="061621"/>
                </a:solidFill>
                <a:highlight>
                  <a:srgbClr val="F9FBFA"/>
                </a:highlight>
                <a:latin typeface="Courier New"/>
                <a:ea typeface="Courier New"/>
                <a:cs typeface="Courier New"/>
                <a:sym typeface="Courier New"/>
              </a:rPr>
              <a:t>{ </a:t>
            </a:r>
            <a:r>
              <a:rPr lang="en" sz="1000">
                <a:solidFill>
                  <a:srgbClr val="D83713"/>
                </a:solidFill>
                <a:highlight>
                  <a:srgbClr val="F9FBFA"/>
                </a:highlight>
                <a:latin typeface="Courier New"/>
                <a:ea typeface="Courier New"/>
                <a:cs typeface="Courier New"/>
                <a:sym typeface="Courier New"/>
              </a:rPr>
              <a:t>$dateFromString</a:t>
            </a:r>
            <a:r>
              <a:rPr lang="en" sz="1000">
                <a:solidFill>
                  <a:srgbClr val="061621"/>
                </a:solidFill>
                <a:highlight>
                  <a:srgbClr val="F9FBFA"/>
                </a:highlight>
                <a:latin typeface="Courier New"/>
                <a:ea typeface="Courier New"/>
                <a:cs typeface="Courier New"/>
                <a:sym typeface="Courier New"/>
              </a:rPr>
              <a:t>: {</a:t>
            </a:r>
            <a:br>
              <a:rPr lang="en" sz="1000">
                <a:solidFill>
                  <a:srgbClr val="061621"/>
                </a:solidFill>
                <a:highlight>
                  <a:srgbClr val="F9FBFA"/>
                </a:highlight>
                <a:latin typeface="Courier New"/>
                <a:ea typeface="Courier New"/>
                <a:cs typeface="Courier New"/>
                <a:sym typeface="Courier New"/>
              </a:rPr>
            </a:br>
            <a:r>
              <a:rPr lang="en" sz="1000">
                <a:solidFill>
                  <a:srgbClr val="061621"/>
                </a:solidFill>
                <a:highlight>
                  <a:srgbClr val="F9FBFA"/>
                </a:highlight>
                <a:latin typeface="Courier New"/>
                <a:ea typeface="Courier New"/>
                <a:cs typeface="Courier New"/>
                <a:sym typeface="Courier New"/>
              </a:rPr>
              <a:t>	</a:t>
            </a:r>
            <a:r>
              <a:rPr lang="en" sz="1000">
                <a:solidFill>
                  <a:srgbClr val="D83713"/>
                </a:solidFill>
                <a:highlight>
                  <a:srgbClr val="F9FBFA"/>
                </a:highlight>
                <a:latin typeface="Courier New"/>
                <a:ea typeface="Courier New"/>
                <a:cs typeface="Courier New"/>
                <a:sym typeface="Courier New"/>
              </a:rPr>
              <a:t>dateString</a:t>
            </a:r>
            <a:r>
              <a:rPr lang="en" sz="1000">
                <a:solidFill>
                  <a:srgbClr val="061621"/>
                </a:solidFill>
                <a:highlight>
                  <a:srgbClr val="F9FBFA"/>
                </a:highlight>
                <a:latin typeface="Courier New"/>
                <a:ea typeface="Courier New"/>
                <a:cs typeface="Courier New"/>
                <a:sym typeface="Courier New"/>
              </a:rPr>
              <a:t>: </a:t>
            </a:r>
            <a:r>
              <a:rPr lang="en" sz="1000">
                <a:solidFill>
                  <a:srgbClr val="12824D"/>
                </a:solidFill>
                <a:highlight>
                  <a:srgbClr val="F9FBFA"/>
                </a:highlight>
                <a:latin typeface="Courier New"/>
                <a:ea typeface="Courier New"/>
                <a:cs typeface="Courier New"/>
                <a:sym typeface="Courier New"/>
              </a:rPr>
              <a:t>"2017-02-08"</a:t>
            </a:r>
            <a:br>
              <a:rPr lang="en" sz="1000">
                <a:solidFill>
                  <a:srgbClr val="12824D"/>
                </a:solidFill>
                <a:highlight>
                  <a:srgbClr val="F9FBFA"/>
                </a:highlight>
                <a:latin typeface="Courier New"/>
                <a:ea typeface="Courier New"/>
                <a:cs typeface="Courier New"/>
                <a:sym typeface="Courier New"/>
              </a:rPr>
            </a:br>
            <a:r>
              <a:rPr lang="en" sz="1000">
                <a:solidFill>
                  <a:srgbClr val="061621"/>
                </a:solidFill>
                <a:highlight>
                  <a:srgbClr val="F9FBFA"/>
                </a:highlight>
                <a:latin typeface="Courier New"/>
                <a:ea typeface="Courier New"/>
                <a:cs typeface="Courier New"/>
                <a:sym typeface="Courier New"/>
              </a:rPr>
              <a:t>} }</a:t>
            </a:r>
            <a:endParaRPr sz="1000">
              <a:solidFill>
                <a:srgbClr val="061621"/>
              </a:solidFill>
              <a:highlight>
                <a:srgbClr val="F9FBFA"/>
              </a:highlight>
              <a:latin typeface="Courier New"/>
              <a:ea typeface="Courier New"/>
              <a:cs typeface="Courier New"/>
              <a:sym typeface="Courier New"/>
            </a:endParaRPr>
          </a:p>
          <a:p>
            <a:pPr indent="-299085" lvl="1" marL="914400" rtl="0" algn="l">
              <a:lnSpc>
                <a:spcPct val="115000"/>
              </a:lnSpc>
              <a:spcBef>
                <a:spcPts val="0"/>
              </a:spcBef>
              <a:spcAft>
                <a:spcPts val="0"/>
              </a:spcAft>
              <a:buSzPct val="100000"/>
              <a:buChar char="○"/>
            </a:pPr>
            <a:r>
              <a:rPr lang="en"/>
              <a:t>Reference: </a:t>
            </a:r>
            <a:r>
              <a:rPr lang="en">
                <a:solidFill>
                  <a:schemeClr val="dk1"/>
                </a:solidFill>
                <a:highlight>
                  <a:srgbClr val="FFFFFF"/>
                </a:highlight>
                <a:latin typeface="Courier New"/>
                <a:ea typeface="Courier New"/>
                <a:cs typeface="Courier New"/>
                <a:sym typeface="Courier New"/>
              </a:rPr>
              <a:t>ISODate("2017-02-08T00:00:00Z")</a:t>
            </a:r>
            <a:endParaRPr/>
          </a:p>
        </p:txBody>
      </p:sp>
      <p:graphicFrame>
        <p:nvGraphicFramePr>
          <p:cNvPr id="149" name="Google Shape;149;p4"/>
          <p:cNvGraphicFramePr/>
          <p:nvPr/>
        </p:nvGraphicFramePr>
        <p:xfrm>
          <a:off x="641775" y="2775685"/>
          <a:ext cx="3000000" cy="3000000"/>
        </p:xfrm>
        <a:graphic>
          <a:graphicData uri="http://schemas.openxmlformats.org/drawingml/2006/table">
            <a:tbl>
              <a:tblPr>
                <a:noFill/>
                <a:tableStyleId>{DCBAF44B-40A5-485D-85B1-273399EF3C9E}</a:tableStyleId>
              </a:tblPr>
              <a:tblGrid>
                <a:gridCol w="842075"/>
                <a:gridCol w="842075"/>
                <a:gridCol w="842075"/>
                <a:gridCol w="842075"/>
                <a:gridCol w="389450"/>
              </a:tblGrid>
              <a:tr h="289650">
                <a:tc>
                  <a:txBody>
                    <a:bodyPr/>
                    <a:lstStyle/>
                    <a:p>
                      <a:pPr indent="0" lvl="0" marL="0" rtl="0" algn="l">
                        <a:lnSpc>
                          <a:spcPct val="115000"/>
                        </a:lnSpc>
                        <a:spcBef>
                          <a:spcPts val="0"/>
                        </a:spcBef>
                        <a:spcAft>
                          <a:spcPts val="0"/>
                        </a:spcAft>
                        <a:buNone/>
                      </a:pPr>
                      <a:r>
                        <a:rPr b="1" lang="en" sz="800"/>
                        <a:t>日期</a:t>
                      </a:r>
                      <a:endParaRPr b="1"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00"/>
                        <a:t>身份</a:t>
                      </a:r>
                      <a:endParaRPr b="1"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00"/>
                        <a:t>系所</a:t>
                      </a:r>
                      <a:endParaRPr b="1"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00"/>
                        <a:t>學號</a:t>
                      </a:r>
                      <a:endParaRPr b="1"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00"/>
                        <a:t>姓名</a:t>
                      </a:r>
                      <a:endParaRPr b="1"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9650">
                <a:tc>
                  <a:txBody>
                    <a:bodyPr/>
                    <a:lstStyle/>
                    <a:p>
                      <a:pPr indent="0" lvl="0" marL="0" rtl="0" algn="l">
                        <a:lnSpc>
                          <a:spcPct val="115000"/>
                        </a:lnSpc>
                        <a:spcBef>
                          <a:spcPts val="0"/>
                        </a:spcBef>
                        <a:spcAft>
                          <a:spcPts val="0"/>
                        </a:spcAft>
                        <a:buNone/>
                      </a:pPr>
                      <a:r>
                        <a:rPr lang="en" sz="800">
                          <a:solidFill>
                            <a:schemeClr val="dk1"/>
                          </a:solidFill>
                        </a:rPr>
                        <a:t>2021-06-02</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旁聽生</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歷史系_一年級 </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b09900201</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小花</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9650">
                <a:tc>
                  <a:txBody>
                    <a:bodyPr/>
                    <a:lstStyle/>
                    <a:p>
                      <a:pPr indent="0" lvl="0" marL="0" rtl="0" algn="l">
                        <a:lnSpc>
                          <a:spcPct val="115000"/>
                        </a:lnSpc>
                        <a:spcBef>
                          <a:spcPts val="0"/>
                        </a:spcBef>
                        <a:spcAft>
                          <a:spcPts val="0"/>
                        </a:spcAft>
                        <a:buNone/>
                      </a:pPr>
                      <a:r>
                        <a:rPr lang="en" sz="800">
                          <a:solidFill>
                            <a:schemeClr val="dk1"/>
                          </a:solidFill>
                        </a:rPr>
                        <a:t>2021-06-02</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校內生 </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solidFill>
                            <a:srgbClr val="000000"/>
                          </a:solidFill>
                        </a:rPr>
                        <a:t>歷史系</a:t>
                      </a:r>
                      <a:r>
                        <a:rPr lang="en" sz="800"/>
                        <a:t>_四年級 </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800">
                          <a:solidFill>
                            <a:srgbClr val="000000"/>
                          </a:solidFill>
                        </a:rPr>
                        <a:t>b06900332</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小草</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9650">
                <a:tc>
                  <a:txBody>
                    <a:bodyPr/>
                    <a:lstStyle/>
                    <a:p>
                      <a:pPr indent="0" lvl="0" marL="0" rtl="0" algn="l">
                        <a:lnSpc>
                          <a:spcPct val="115000"/>
                        </a:lnSpc>
                        <a:spcBef>
                          <a:spcPts val="0"/>
                        </a:spcBef>
                        <a:spcAft>
                          <a:spcPts val="0"/>
                        </a:spcAft>
                        <a:buNone/>
                      </a:pPr>
                      <a:r>
                        <a:rPr lang="en" sz="800">
                          <a:solidFill>
                            <a:schemeClr val="dk1"/>
                          </a:solidFill>
                        </a:rPr>
                        <a:t>2021-06-02</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校內生 </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機械系_四年級 </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b06502055</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小天</a:t>
                      </a:r>
                      <a:endParaRPr sz="800"/>
                    </a:p>
                  </a:txBody>
                  <a:tcPr marT="91425" marB="91425"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Homework 6 (2) </a:t>
            </a:r>
            <a:endParaRPr/>
          </a:p>
        </p:txBody>
      </p:sp>
      <p:sp>
        <p:nvSpPr>
          <p:cNvPr id="155" name="Google Shape;155;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a:t>Part II (Graph DB Basic)</a:t>
            </a:r>
            <a:endParaRPr b="1"/>
          </a:p>
          <a:p>
            <a:pPr indent="-317500" lvl="0" marL="457200" rtl="0" algn="l">
              <a:lnSpc>
                <a:spcPct val="115000"/>
              </a:lnSpc>
              <a:spcBef>
                <a:spcPts val="0"/>
              </a:spcBef>
              <a:spcAft>
                <a:spcPts val="0"/>
              </a:spcAft>
              <a:buSzPts val="1400"/>
              <a:buChar char="●"/>
            </a:pPr>
            <a:r>
              <a:rPr b="1" lang="en"/>
              <a:t>Task 1: </a:t>
            </a:r>
            <a:r>
              <a:rPr lang="en"/>
              <a:t>Load the EE5178 student CSV </a:t>
            </a:r>
            <a:r>
              <a:rPr lang="en">
                <a:solidFill>
                  <a:srgbClr val="980000"/>
                </a:solidFill>
              </a:rPr>
              <a:t>hw6_student_data.csv</a:t>
            </a:r>
            <a:r>
              <a:rPr lang="en"/>
              <a:t> [</a:t>
            </a:r>
            <a:r>
              <a:rPr lang="en" u="sng">
                <a:solidFill>
                  <a:schemeClr val="accent5"/>
                </a:solidFill>
                <a:hlinkClick r:id="rId3">
                  <a:extLst>
                    <a:ext uri="{A12FA001-AC4F-418D-AE19-62706E023703}">
                      <ahyp:hlinkClr val="tx"/>
                    </a:ext>
                  </a:extLst>
                </a:hlinkClick>
              </a:rPr>
              <a:t>link</a:t>
            </a:r>
            <a:r>
              <a:rPr lang="en"/>
              <a:t>] (the .csv is same as Part I.) </a:t>
            </a:r>
            <a:r>
              <a:rPr lang="en"/>
              <a:t>into Neo4J graph database and create one node for each students. </a:t>
            </a:r>
            <a:r>
              <a:rPr b="1" lang="en"/>
              <a:t>(5%)</a:t>
            </a:r>
            <a:endParaRPr b="1"/>
          </a:p>
          <a:p>
            <a:pPr indent="-317500" lvl="0" marL="457200" rtl="0" algn="l">
              <a:lnSpc>
                <a:spcPct val="115000"/>
              </a:lnSpc>
              <a:spcBef>
                <a:spcPts val="0"/>
              </a:spcBef>
              <a:spcAft>
                <a:spcPts val="0"/>
              </a:spcAft>
              <a:buSzPts val="1400"/>
              <a:buChar char="●"/>
            </a:pPr>
            <a:r>
              <a:rPr b="1" lang="en"/>
              <a:t>Task 2</a:t>
            </a:r>
            <a:r>
              <a:rPr lang="en"/>
              <a:t>: Create a “peer” relationship between you and each of your peer students. </a:t>
            </a:r>
            <a:r>
              <a:rPr b="1" lang="en"/>
              <a:t>(10%)</a:t>
            </a:r>
            <a:endParaRPr b="1"/>
          </a:p>
          <a:p>
            <a:pPr indent="-317500" lvl="0" marL="457200" rtl="0" algn="l">
              <a:lnSpc>
                <a:spcPct val="115000"/>
              </a:lnSpc>
              <a:spcBef>
                <a:spcPts val="0"/>
              </a:spcBef>
              <a:spcAft>
                <a:spcPts val="0"/>
              </a:spcAft>
              <a:buSzPts val="1400"/>
              <a:buChar char="●"/>
            </a:pPr>
            <a:r>
              <a:rPr b="1" lang="en"/>
              <a:t>Task 3: </a:t>
            </a:r>
            <a:r>
              <a:rPr lang="en"/>
              <a:t>Write a Cypher query to return you, and your peer students in a list  </a:t>
            </a:r>
            <a:r>
              <a:rPr b="1" lang="en"/>
              <a:t>(10%)</a:t>
            </a:r>
            <a:endParaRPr b="1"/>
          </a:p>
          <a:p>
            <a:pPr indent="0" lvl="0" marL="45720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1600"/>
              </a:spcAft>
              <a:buSzPts val="1400"/>
              <a:buNone/>
            </a:pPr>
            <a:r>
              <a:t/>
            </a:r>
            <a:endParaRPr/>
          </a:p>
        </p:txBody>
      </p:sp>
      <p:sp>
        <p:nvSpPr>
          <p:cNvPr id="156" name="Google Shape;156;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a:t>Part III 2 (Graph DB Advanced) </a:t>
            </a:r>
            <a:endParaRPr b="1"/>
          </a:p>
          <a:p>
            <a:pPr indent="-317500" lvl="0" marL="457200" rtl="0" algn="l">
              <a:lnSpc>
                <a:spcPct val="115000"/>
              </a:lnSpc>
              <a:spcBef>
                <a:spcPts val="0"/>
              </a:spcBef>
              <a:spcAft>
                <a:spcPts val="0"/>
              </a:spcAft>
              <a:buSzPts val="1400"/>
              <a:buChar char="●"/>
            </a:pPr>
            <a:r>
              <a:rPr b="1" lang="en">
                <a:highlight>
                  <a:srgbClr val="FFFF00"/>
                </a:highlight>
              </a:rPr>
              <a:t>Bonus:</a:t>
            </a:r>
            <a:r>
              <a:rPr b="1" lang="en"/>
              <a:t> Fill out your 5 hobbies in the file </a:t>
            </a:r>
            <a:r>
              <a:rPr lang="en">
                <a:solidFill>
                  <a:srgbClr val="980000"/>
                </a:solidFill>
              </a:rPr>
              <a:t>hw6_hobbies </a:t>
            </a:r>
            <a:r>
              <a:rPr lang="en"/>
              <a:t>[</a:t>
            </a:r>
            <a:r>
              <a:rPr lang="en" u="sng">
                <a:solidFill>
                  <a:schemeClr val="accent5"/>
                </a:solidFill>
                <a:hlinkClick r:id="rId4">
                  <a:extLst>
                    <a:ext uri="{A12FA001-AC4F-418D-AE19-62706E023703}">
                      <ahyp:hlinkClr val="tx"/>
                    </a:ext>
                  </a:extLst>
                </a:hlinkClick>
              </a:rPr>
              <a:t>link</a:t>
            </a:r>
            <a:r>
              <a:rPr lang="en"/>
              <a:t>] </a:t>
            </a:r>
            <a:endParaRPr/>
          </a:p>
          <a:p>
            <a:pPr indent="0" lvl="0" marL="457200" rtl="0" algn="l">
              <a:lnSpc>
                <a:spcPct val="115000"/>
              </a:lnSpc>
              <a:spcBef>
                <a:spcPts val="0"/>
              </a:spcBef>
              <a:spcAft>
                <a:spcPts val="0"/>
              </a:spcAft>
              <a:buNone/>
            </a:pPr>
            <a:r>
              <a:rPr b="1" lang="en"/>
              <a:t>before </a:t>
            </a:r>
            <a:r>
              <a:rPr b="1" lang="en">
                <a:highlight>
                  <a:srgbClr val="FFFF00"/>
                </a:highlight>
              </a:rPr>
              <a:t>6/7 Mon. 23:59</a:t>
            </a:r>
            <a:r>
              <a:rPr b="1" lang="en"/>
              <a:t> (5%)</a:t>
            </a:r>
            <a:endParaRPr b="1"/>
          </a:p>
          <a:p>
            <a:pPr indent="-317500" lvl="0" marL="457200" rtl="0" algn="l">
              <a:lnSpc>
                <a:spcPct val="115000"/>
              </a:lnSpc>
              <a:spcBef>
                <a:spcPts val="0"/>
              </a:spcBef>
              <a:spcAft>
                <a:spcPts val="0"/>
              </a:spcAft>
              <a:buSzPts val="1400"/>
              <a:buChar char="●"/>
            </a:pPr>
            <a:r>
              <a:rPr b="1" lang="en"/>
              <a:t>Task 1: </a:t>
            </a:r>
            <a:r>
              <a:rPr lang="en"/>
              <a:t>Downl</a:t>
            </a:r>
            <a:r>
              <a:rPr lang="en"/>
              <a:t>oad the student hobbies </a:t>
            </a:r>
            <a:r>
              <a:rPr lang="en">
                <a:solidFill>
                  <a:srgbClr val="980000"/>
                </a:solidFill>
              </a:rPr>
              <a:t>hw6_hobbies as CSV </a:t>
            </a:r>
            <a:r>
              <a:rPr lang="en"/>
              <a:t>and load it into the database and create the “necessary nodes and relationships” (Think carefully how you want to represent hobbies in your GDB.) </a:t>
            </a:r>
            <a:r>
              <a:rPr b="1" lang="en"/>
              <a:t>(5%)</a:t>
            </a:r>
            <a:endParaRPr b="1"/>
          </a:p>
          <a:p>
            <a:pPr indent="0" lvl="0" marL="457200" rtl="0" algn="l">
              <a:lnSpc>
                <a:spcPct val="115000"/>
              </a:lnSpc>
              <a:spcBef>
                <a:spcPts val="0"/>
              </a:spcBef>
              <a:spcAft>
                <a:spcPts val="0"/>
              </a:spcAft>
              <a:buNone/>
            </a:pPr>
            <a:r>
              <a:t/>
            </a:r>
            <a:endParaRPr/>
          </a:p>
          <a:p>
            <a:pPr indent="0" lvl="0" marL="457200" rtl="0" algn="l">
              <a:lnSpc>
                <a:spcPct val="115000"/>
              </a:lnSpc>
              <a:spcBef>
                <a:spcPts val="1600"/>
              </a:spcBef>
              <a:spcAft>
                <a:spcPts val="1600"/>
              </a:spcAft>
              <a:buSzPts val="1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Homework 6 (2)</a:t>
            </a:r>
            <a:endParaRPr/>
          </a:p>
        </p:txBody>
      </p:sp>
      <p:sp>
        <p:nvSpPr>
          <p:cNvPr id="162" name="Google Shape;162;p6"/>
          <p:cNvSpPr txBox="1"/>
          <p:nvPr>
            <p:ph idx="1" type="body"/>
          </p:nvPr>
        </p:nvSpPr>
        <p:spPr>
          <a:xfrm>
            <a:off x="4685875" y="1086525"/>
            <a:ext cx="39999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b="1" lang="en"/>
              <a:t>Task 2:</a:t>
            </a:r>
            <a:r>
              <a:rPr lang="en"/>
              <a:t> Write a cypher query to print out your “foaf” and their associate new hobbies. </a:t>
            </a:r>
            <a:r>
              <a:rPr b="1" lang="en"/>
              <a:t>(10%)</a:t>
            </a:r>
            <a:endParaRPr b="1"/>
          </a:p>
          <a:p>
            <a:pPr indent="-304800" lvl="1" marL="914400" rtl="0" algn="l">
              <a:lnSpc>
                <a:spcPct val="115000"/>
              </a:lnSpc>
              <a:spcBef>
                <a:spcPts val="0"/>
              </a:spcBef>
              <a:spcAft>
                <a:spcPts val="0"/>
              </a:spcAft>
              <a:buSzPts val="1200"/>
              <a:buChar char="○"/>
            </a:pPr>
            <a:r>
              <a:rPr lang="en"/>
              <a:t>You yourself should not be in this list.  If you yourself appear in this → -4%</a:t>
            </a:r>
            <a:endParaRPr/>
          </a:p>
          <a:p>
            <a:pPr indent="-304800" lvl="1" marL="914400" rtl="0" algn="l">
              <a:lnSpc>
                <a:spcPct val="115000"/>
              </a:lnSpc>
              <a:spcBef>
                <a:spcPts val="0"/>
              </a:spcBef>
              <a:spcAft>
                <a:spcPts val="0"/>
              </a:spcAft>
              <a:buSzPts val="1200"/>
              <a:buChar char="○"/>
            </a:pPr>
            <a:r>
              <a:rPr lang="en"/>
              <a:t>Your hobbies of friends should not appear in the hobbies of your foaf.  If they do → -4%</a:t>
            </a:r>
            <a:endParaRPr/>
          </a:p>
          <a:p>
            <a:pPr indent="-317500" lvl="0" marL="457200" rtl="0" algn="l">
              <a:lnSpc>
                <a:spcPct val="115000"/>
              </a:lnSpc>
              <a:spcBef>
                <a:spcPts val="0"/>
              </a:spcBef>
              <a:spcAft>
                <a:spcPts val="0"/>
              </a:spcAft>
              <a:buSzPts val="1400"/>
              <a:buChar char="●"/>
            </a:pPr>
            <a:r>
              <a:rPr b="1" lang="en"/>
              <a:t>Task 3:</a:t>
            </a:r>
            <a:r>
              <a:rPr lang="en"/>
              <a:t> Write a cypher query to print out</a:t>
            </a:r>
            <a:endParaRPr/>
          </a:p>
          <a:p>
            <a:pPr indent="0" lvl="0" marL="457200" rtl="0" algn="l">
              <a:lnSpc>
                <a:spcPct val="115000"/>
              </a:lnSpc>
              <a:spcBef>
                <a:spcPts val="0"/>
              </a:spcBef>
              <a:spcAft>
                <a:spcPts val="0"/>
              </a:spcAft>
              <a:buNone/>
            </a:pPr>
            <a:r>
              <a:rPr lang="en"/>
              <a:t>all the new hobbies of your foaf.  </a:t>
            </a:r>
            <a:r>
              <a:rPr b="1" lang="en"/>
              <a:t>(10%)</a:t>
            </a:r>
            <a:endParaRPr b="1"/>
          </a:p>
          <a:p>
            <a:pPr indent="-304800" lvl="1" marL="914400" rtl="0" algn="l">
              <a:lnSpc>
                <a:spcPct val="115000"/>
              </a:lnSpc>
              <a:spcBef>
                <a:spcPts val="0"/>
              </a:spcBef>
              <a:spcAft>
                <a:spcPts val="0"/>
              </a:spcAft>
              <a:buSzPts val="1200"/>
              <a:buChar char="○"/>
            </a:pPr>
            <a:r>
              <a:rPr lang="en"/>
              <a:t>Your old hobbies should not appear in the list.  If they do → -4%</a:t>
            </a:r>
            <a:endParaRPr/>
          </a:p>
          <a:p>
            <a:pPr indent="-304800" lvl="1" marL="914400" rtl="0" algn="l">
              <a:lnSpc>
                <a:spcPct val="115000"/>
              </a:lnSpc>
              <a:spcBef>
                <a:spcPts val="0"/>
              </a:spcBef>
              <a:spcAft>
                <a:spcPts val="0"/>
              </a:spcAft>
              <a:buSzPts val="1200"/>
              <a:buChar char="○"/>
            </a:pPr>
            <a:r>
              <a:rPr lang="en"/>
              <a:t>There should not be duplicates.  If they do → -4%</a:t>
            </a:r>
            <a:endParaRPr>
              <a:solidFill>
                <a:srgbClr val="FF0000"/>
              </a:solidFill>
            </a:endParaRPr>
          </a:p>
        </p:txBody>
      </p:sp>
      <p:sp>
        <p:nvSpPr>
          <p:cNvPr id="163" name="Google Shape;163;p6"/>
          <p:cNvSpPr txBox="1"/>
          <p:nvPr>
            <p:ph idx="2" type="body"/>
          </p:nvPr>
        </p:nvSpPr>
        <p:spPr>
          <a:xfrm>
            <a:off x="311700" y="108652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Now assume you want to expand your hobbies.  Logically, you need to first find out all the students in this class who has the </a:t>
            </a:r>
            <a:r>
              <a:rPr lang="en" u="sng"/>
              <a:t>at least one common hobbies as you</a:t>
            </a:r>
            <a:r>
              <a:rPr lang="en"/>
              <a:t>.  Let’s call these your “</a:t>
            </a:r>
            <a:r>
              <a:rPr b="1" lang="en"/>
              <a:t>hobby friends</a:t>
            </a:r>
            <a:r>
              <a:rPr lang="en"/>
              <a:t>”. </a:t>
            </a:r>
            <a:endParaRPr/>
          </a:p>
          <a:p>
            <a:pPr indent="-317500" lvl="0" marL="457200" rtl="0" algn="l">
              <a:spcBef>
                <a:spcPts val="0"/>
              </a:spcBef>
              <a:spcAft>
                <a:spcPts val="0"/>
              </a:spcAft>
              <a:buSzPts val="1400"/>
              <a:buChar char="●"/>
            </a:pPr>
            <a:r>
              <a:rPr lang="en"/>
              <a:t>The second step is to find other students who have at least one common hobby with your hobby friends, let’s call them </a:t>
            </a:r>
            <a:r>
              <a:rPr b="1" lang="en"/>
              <a:t>“foaf” (friend of a friend)</a:t>
            </a:r>
            <a:r>
              <a:rPr lang="en"/>
              <a:t>.  The hobbies of these people are the potential new hobbies you want to acquire.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e02202f7fc_1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Homework 6 (2)</a:t>
            </a:r>
            <a:endParaRPr/>
          </a:p>
        </p:txBody>
      </p:sp>
      <p:sp>
        <p:nvSpPr>
          <p:cNvPr id="169" name="Google Shape;169;ge02202f7fc_1_1"/>
          <p:cNvSpPr txBox="1"/>
          <p:nvPr>
            <p:ph idx="1" type="body"/>
          </p:nvPr>
        </p:nvSpPr>
        <p:spPr>
          <a:xfrm>
            <a:off x="4685875" y="1086525"/>
            <a:ext cx="39999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t/>
            </a:r>
            <a:endParaRPr>
              <a:solidFill>
                <a:srgbClr val="FF0000"/>
              </a:solidFill>
            </a:endParaRPr>
          </a:p>
        </p:txBody>
      </p:sp>
      <p:sp>
        <p:nvSpPr>
          <p:cNvPr id="170" name="Google Shape;170;ge02202f7fc_1_1"/>
          <p:cNvSpPr txBox="1"/>
          <p:nvPr>
            <p:ph idx="2" type="body"/>
          </p:nvPr>
        </p:nvSpPr>
        <p:spPr>
          <a:xfrm>
            <a:off x="311700" y="108652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Part III 2 (Graph DB Advanced) 的部分，report 內容除了包含你的結果以外，還要有簡單的說明/解釋</a:t>
            </a:r>
            <a:endParaRPr b="1"/>
          </a:p>
          <a:p>
            <a:pPr indent="-317500" lvl="0" marL="457200" rtl="0" algn="l">
              <a:spcBef>
                <a:spcPts val="0"/>
              </a:spcBef>
              <a:spcAft>
                <a:spcPts val="0"/>
              </a:spcAft>
              <a:buSzPts val="1400"/>
              <a:buChar char="●"/>
            </a:pPr>
            <a:r>
              <a:rPr b="1" lang="en"/>
              <a:t>Neo4j 介面上可以將matching到的subgraph 畫出來，並輸出 .jpg/.png</a:t>
            </a:r>
            <a:endParaRPr b="1"/>
          </a:p>
          <a:p>
            <a:pPr indent="-317500" lvl="0" marL="457200" rtl="0" algn="l">
              <a:spcBef>
                <a:spcPts val="0"/>
              </a:spcBef>
              <a:spcAft>
                <a:spcPts val="0"/>
              </a:spcAft>
              <a:buSzPts val="1400"/>
              <a:buChar char="●"/>
            </a:pPr>
            <a:r>
              <a:rPr b="1" lang="en"/>
              <a:t>輸出結果介面中，右上角有下載符號</a:t>
            </a:r>
            <a:endParaRPr b="1"/>
          </a:p>
        </p:txBody>
      </p:sp>
      <p:pic>
        <p:nvPicPr>
          <p:cNvPr id="171" name="Google Shape;171;ge02202f7fc_1_1"/>
          <p:cNvPicPr preferRelativeResize="0"/>
          <p:nvPr/>
        </p:nvPicPr>
        <p:blipFill>
          <a:blip r:embed="rId3">
            <a:alphaModFix/>
          </a:blip>
          <a:stretch>
            <a:fillRect/>
          </a:stretch>
        </p:blipFill>
        <p:spPr>
          <a:xfrm>
            <a:off x="795350" y="2711297"/>
            <a:ext cx="6276973" cy="2235551"/>
          </a:xfrm>
          <a:prstGeom prst="rect">
            <a:avLst/>
          </a:prstGeom>
          <a:noFill/>
          <a:ln>
            <a:noFill/>
          </a:ln>
        </p:spPr>
      </p:pic>
      <p:sp>
        <p:nvSpPr>
          <p:cNvPr id="172" name="Google Shape;172;ge02202f7fc_1_1"/>
          <p:cNvSpPr/>
          <p:nvPr/>
        </p:nvSpPr>
        <p:spPr>
          <a:xfrm>
            <a:off x="5968425" y="2711300"/>
            <a:ext cx="206400" cy="279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