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4"/>
  </p:notesMasterIdLst>
  <p:sldIdLst>
    <p:sldId id="257" r:id="rId5"/>
    <p:sldId id="259" r:id="rId6"/>
    <p:sldId id="267" r:id="rId7"/>
    <p:sldId id="268" r:id="rId8"/>
    <p:sldId id="269" r:id="rId9"/>
    <p:sldId id="260" r:id="rId10"/>
    <p:sldId id="261"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4619" autoAdjust="0"/>
  </p:normalViewPr>
  <p:slideViewPr>
    <p:cSldViewPr snapToGrid="0">
      <p:cViewPr varScale="1">
        <p:scale>
          <a:sx n="114" d="100"/>
          <a:sy n="114" d="100"/>
        </p:scale>
        <p:origin x="4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7FA3D5-446B-4761-B23C-BB1CA81E188B}" type="datetimeFigureOut">
              <a:rPr lang="en-SG" smtClean="0"/>
              <a:t>30/9/2022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1E69-26C5-4BED-A529-393D6E5EE5B6}" type="slidenum">
              <a:rPr lang="en-SG" smtClean="0"/>
              <a:t>‹#›</a:t>
            </a:fld>
            <a:endParaRPr lang="en-SG"/>
          </a:p>
        </p:txBody>
      </p:sp>
    </p:spTree>
    <p:extLst>
      <p:ext uri="{BB962C8B-B14F-4D97-AF65-F5344CB8AC3E}">
        <p14:creationId xmlns:p14="http://schemas.microsoft.com/office/powerpoint/2010/main" val="1384129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A11CB446-211A-4539-8194-59D4B577D8BD}" type="datetime1">
              <a:rPr lang="en-US" smtClean="0"/>
              <a:t>9/30/2022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27B980-5144-4FCD-9D96-3F6F4F418096}" type="datetime1">
              <a:rPr lang="en-US" smtClean="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684C7EF5-9895-47B9-BFC0-1978D2F22385}" type="datetime1">
              <a:rPr lang="en-US" smtClean="0"/>
              <a:t>9/30/2022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1ADE3C87-C0CC-4776-8F08-579D16971959}" type="datetime1">
              <a:rPr lang="en-US" smtClean="0"/>
              <a:t>9/30/2022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3E9DEE50-18DD-4CCD-A9DB-E371CFB93F8B}" type="datetime1">
              <a:rPr lang="en-US" smtClean="0"/>
              <a:t>9/30/2022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837D7D-2EBD-4058-8E1E-280D162A2F5E}" type="datetime1">
              <a:rPr lang="en-US" smtClean="0"/>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CB7BD1-C91A-4DB0-9ADA-8EB5C8C3B453}" type="datetime1">
              <a:rPr lang="en-US" smtClean="0"/>
              <a:t>9/30/2022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9B90B1-BA72-490D-975E-6FC461DAFD5C}" type="datetime1">
              <a:rPr lang="en-US" smtClean="0"/>
              <a:t>9/30/2022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F3B00F-5B00-4BE4-B669-6E22130A9111}" type="datetime1">
              <a:rPr lang="en-US" smtClean="0"/>
              <a:t>9/30/2022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DFA64F-E8B8-4DC2-B66F-4779BE426430}" type="datetime1">
              <a:rPr lang="en-US" smtClean="0"/>
              <a:t>9/30/2022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941A54-3FFE-4B42-8C4F-19849AFBDFE0}" type="datetime1">
              <a:rPr lang="en-US" smtClean="0"/>
              <a:t>9/30/2022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82A287BE-DE43-4517-8F6B-630BC0DEE372}" type="datetime1">
              <a:rPr lang="en-US" smtClean="0"/>
              <a:t>9/30/2022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fontScale="90000"/>
          </a:bodyPr>
          <a:lstStyle/>
          <a:p>
            <a:r>
              <a:rPr lang="en-US" dirty="0"/>
              <a:t>Insights on  ACT and SAT </a:t>
            </a:r>
            <a:br>
              <a:rPr lang="en-US" dirty="0"/>
            </a:br>
            <a:r>
              <a:rPr lang="en-US" dirty="0"/>
              <a:t>(Marketing PERSPECTIVE)</a:t>
            </a:r>
            <a:br>
              <a:rPr lang="en-US" dirty="0"/>
            </a:br>
            <a:r>
              <a:rPr lang="en-US" dirty="0">
                <a:solidFill>
                  <a:schemeClr val="accent1"/>
                </a:solidFill>
              </a:rPr>
              <a:t>Jason CHUANG</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4" name="Slide Number Placeholder 3">
            <a:extLst>
              <a:ext uri="{FF2B5EF4-FFF2-40B4-BE49-F238E27FC236}">
                <a16:creationId xmlns:a16="http://schemas.microsoft.com/office/drawing/2014/main" id="{AE72644B-85E9-A3D2-4A70-E7015BA43E12}"/>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7A58C-F548-4634-5CD4-3B1ACFB1F2AE}"/>
              </a:ext>
            </a:extLst>
          </p:cNvPr>
          <p:cNvSpPr>
            <a:spLocks noGrp="1"/>
          </p:cNvSpPr>
          <p:nvPr>
            <p:ph type="title"/>
          </p:nvPr>
        </p:nvSpPr>
        <p:spPr/>
        <p:txBody>
          <a:bodyPr/>
          <a:lstStyle/>
          <a:p>
            <a:r>
              <a:rPr lang="en-SG" dirty="0"/>
              <a:t>Problem Statement</a:t>
            </a:r>
          </a:p>
        </p:txBody>
      </p:sp>
      <p:sp>
        <p:nvSpPr>
          <p:cNvPr id="3" name="Content Placeholder 2">
            <a:extLst>
              <a:ext uri="{FF2B5EF4-FFF2-40B4-BE49-F238E27FC236}">
                <a16:creationId xmlns:a16="http://schemas.microsoft.com/office/drawing/2014/main" id="{69147C44-7FC3-9227-F787-5A547C8CE792}"/>
              </a:ext>
            </a:extLst>
          </p:cNvPr>
          <p:cNvSpPr>
            <a:spLocks noGrp="1"/>
          </p:cNvSpPr>
          <p:nvPr>
            <p:ph idx="1"/>
          </p:nvPr>
        </p:nvSpPr>
        <p:spPr/>
        <p:txBody>
          <a:bodyPr>
            <a:normAutofit/>
          </a:bodyPr>
          <a:lstStyle/>
          <a:p>
            <a:r>
              <a:rPr lang="en-US" sz="2800" dirty="0"/>
              <a:t>The new format for the SAT was released in March 2016. As a data analyst supporting the SAT marketing team, the marketing colleagues would like to know what insights they can get to develop a new marketing plan. Ideally, there should be information on which states they should focus on. Your presentation and report should be geared toward non-technical executives from a marketing perspective.</a:t>
            </a:r>
            <a:endParaRPr lang="en-SG" sz="2800" dirty="0"/>
          </a:p>
        </p:txBody>
      </p:sp>
      <p:sp>
        <p:nvSpPr>
          <p:cNvPr id="4" name="Slide Number Placeholder 3">
            <a:extLst>
              <a:ext uri="{FF2B5EF4-FFF2-40B4-BE49-F238E27FC236}">
                <a16:creationId xmlns:a16="http://schemas.microsoft.com/office/drawing/2014/main" id="{DA70F4FA-6EAF-B2C6-BE82-E2509CB18813}"/>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4183345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058E2288-4FB6-F80A-5142-72F584F674B6}"/>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16" name="Content Placeholder 2">
            <a:extLst>
              <a:ext uri="{FF2B5EF4-FFF2-40B4-BE49-F238E27FC236}">
                <a16:creationId xmlns:a16="http://schemas.microsoft.com/office/drawing/2014/main" id="{E4023642-4D08-A76B-0427-9FF42C4C17FD}"/>
              </a:ext>
            </a:extLst>
          </p:cNvPr>
          <p:cNvSpPr>
            <a:spLocks noGrp="1"/>
          </p:cNvSpPr>
          <p:nvPr>
            <p:ph idx="1"/>
          </p:nvPr>
        </p:nvSpPr>
        <p:spPr>
          <a:xfrm>
            <a:off x="581192" y="2025833"/>
            <a:ext cx="6515893" cy="1188720"/>
          </a:xfrm>
        </p:spPr>
        <p:txBody>
          <a:bodyPr>
            <a:normAutofit fontScale="55000" lnSpcReduction="20000"/>
          </a:bodyPr>
          <a:lstStyle/>
          <a:p>
            <a:r>
              <a:rPr lang="en-US" sz="2800" dirty="0"/>
              <a:t>In 2019, 36 states had a combined ACT-SAT participation of more than 100%. This suggests that it is common for students to take both tests. From 2017 and 2019, 24 states had increased combined participation rate, 21 declined, and 6 remained unchanged.</a:t>
            </a:r>
            <a:endParaRPr lang="en-SG" sz="2800" dirty="0"/>
          </a:p>
        </p:txBody>
      </p:sp>
      <p:sp>
        <p:nvSpPr>
          <p:cNvPr id="3" name="TextBox 2">
            <a:extLst>
              <a:ext uri="{FF2B5EF4-FFF2-40B4-BE49-F238E27FC236}">
                <a16:creationId xmlns:a16="http://schemas.microsoft.com/office/drawing/2014/main" id="{727C4862-99A3-7D14-279E-81E9690055AE}"/>
              </a:ext>
            </a:extLst>
          </p:cNvPr>
          <p:cNvSpPr txBox="1"/>
          <p:nvPr/>
        </p:nvSpPr>
        <p:spPr>
          <a:xfrm>
            <a:off x="581190" y="6422363"/>
            <a:ext cx="952505" cy="253916"/>
          </a:xfrm>
          <a:prstGeom prst="rect">
            <a:avLst/>
          </a:prstGeom>
          <a:noFill/>
        </p:spPr>
        <p:txBody>
          <a:bodyPr wrap="none" rtlCol="0">
            <a:spAutoFit/>
          </a:bodyPr>
          <a:lstStyle/>
          <a:p>
            <a:r>
              <a:rPr lang="en-SG" sz="1050" dirty="0"/>
              <a:t>Data Source: </a:t>
            </a:r>
          </a:p>
        </p:txBody>
      </p:sp>
      <p:pic>
        <p:nvPicPr>
          <p:cNvPr id="1026" name="Picture 2">
            <a:extLst>
              <a:ext uri="{FF2B5EF4-FFF2-40B4-BE49-F238E27FC236}">
                <a16:creationId xmlns:a16="http://schemas.microsoft.com/office/drawing/2014/main" id="{AAEBA4B7-7568-3E77-1929-0E2609CB1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624" y="3410245"/>
            <a:ext cx="5545084" cy="29847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1B3EA60-9AEF-EBCC-2CC9-CA22946870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9973" y="2025833"/>
            <a:ext cx="4702843" cy="434015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FD5ECC8-E4E7-742D-46E4-88A71EE52803}"/>
              </a:ext>
            </a:extLst>
          </p:cNvPr>
          <p:cNvCxnSpPr>
            <a:cxnSpLocks/>
          </p:cNvCxnSpPr>
          <p:nvPr/>
        </p:nvCxnSpPr>
        <p:spPr>
          <a:xfrm>
            <a:off x="10115550" y="2124075"/>
            <a:ext cx="0" cy="4076700"/>
          </a:xfrm>
          <a:prstGeom prst="line">
            <a:avLst/>
          </a:prstGeom>
          <a:ln w="38100"/>
        </p:spPr>
        <p:style>
          <a:lnRef idx="1">
            <a:schemeClr val="dk1"/>
          </a:lnRef>
          <a:fillRef idx="0">
            <a:schemeClr val="dk1"/>
          </a:fillRef>
          <a:effectRef idx="0">
            <a:schemeClr val="dk1"/>
          </a:effectRef>
          <a:fontRef idx="minor">
            <a:schemeClr val="tx1"/>
          </a:fontRef>
        </p:style>
      </p:cxnSp>
      <p:sp>
        <p:nvSpPr>
          <p:cNvPr id="11" name="Title 1">
            <a:extLst>
              <a:ext uri="{FF2B5EF4-FFF2-40B4-BE49-F238E27FC236}">
                <a16:creationId xmlns:a16="http://schemas.microsoft.com/office/drawing/2014/main" id="{7169413B-3030-4120-5C55-4EFC6AD11507}"/>
              </a:ext>
            </a:extLst>
          </p:cNvPr>
          <p:cNvSpPr txBox="1">
            <a:spLocks/>
          </p:cNvSpPr>
          <p:nvPr/>
        </p:nvSpPr>
        <p:spPr>
          <a:xfrm>
            <a:off x="581192" y="702156"/>
            <a:ext cx="11029616" cy="1188720"/>
          </a:xfrm>
          <a:prstGeom prst="rect">
            <a:avLst/>
          </a:prstGeom>
        </p:spPr>
        <p:txBody>
          <a:bodyPr vert="horz" lIns="91440" tIns="45720" rIns="91440" bIns="45720" rtlCol="0" anchor="t">
            <a:normAutofit fontScale="92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sz="3000" dirty="0"/>
              <a:t>NOT a zero-sum game</a:t>
            </a:r>
            <a:br>
              <a:rPr lang="en-SG" dirty="0"/>
            </a:br>
            <a:r>
              <a:rPr lang="en-US" sz="2200" cap="none" dirty="0">
                <a:solidFill>
                  <a:schemeClr val="tx2"/>
                </a:solidFill>
              </a:rPr>
              <a:t>In States which have high ACT participation rate, we could still promote SAT as an additional test that could increase their overall chances of getting into a college of their choice</a:t>
            </a:r>
            <a:endParaRPr lang="en-SG" cap="none" dirty="0">
              <a:solidFill>
                <a:schemeClr val="tx2"/>
              </a:solidFill>
            </a:endParaRPr>
          </a:p>
        </p:txBody>
      </p:sp>
      <p:cxnSp>
        <p:nvCxnSpPr>
          <p:cNvPr id="17" name="Straight Arrow Connector 16">
            <a:extLst>
              <a:ext uri="{FF2B5EF4-FFF2-40B4-BE49-F238E27FC236}">
                <a16:creationId xmlns:a16="http://schemas.microsoft.com/office/drawing/2014/main" id="{F72A532B-8186-461D-AE2B-92CEFDE59008}"/>
              </a:ext>
            </a:extLst>
          </p:cNvPr>
          <p:cNvCxnSpPr>
            <a:cxnSpLocks/>
          </p:cNvCxnSpPr>
          <p:nvPr/>
        </p:nvCxnSpPr>
        <p:spPr>
          <a:xfrm>
            <a:off x="10115550" y="1890876"/>
            <a:ext cx="0" cy="1349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3EF847B-B63D-B537-88F7-9D74828C13EC}"/>
              </a:ext>
            </a:extLst>
          </p:cNvPr>
          <p:cNvSpPr txBox="1"/>
          <p:nvPr/>
        </p:nvSpPr>
        <p:spPr>
          <a:xfrm>
            <a:off x="9737882" y="1694080"/>
            <a:ext cx="755335" cy="253916"/>
          </a:xfrm>
          <a:prstGeom prst="rect">
            <a:avLst/>
          </a:prstGeom>
          <a:noFill/>
        </p:spPr>
        <p:txBody>
          <a:bodyPr wrap="none" rtlCol="0">
            <a:spAutoFit/>
          </a:bodyPr>
          <a:lstStyle/>
          <a:p>
            <a:r>
              <a:rPr lang="en-SG" sz="1050" b="1" dirty="0"/>
              <a:t>100% line</a:t>
            </a:r>
          </a:p>
        </p:txBody>
      </p:sp>
    </p:spTree>
    <p:extLst>
      <p:ext uri="{BB962C8B-B14F-4D97-AF65-F5344CB8AC3E}">
        <p14:creationId xmlns:p14="http://schemas.microsoft.com/office/powerpoint/2010/main" val="2267434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058E2288-4FB6-F80A-5142-72F584F674B6}"/>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16" name="Content Placeholder 2">
            <a:extLst>
              <a:ext uri="{FF2B5EF4-FFF2-40B4-BE49-F238E27FC236}">
                <a16:creationId xmlns:a16="http://schemas.microsoft.com/office/drawing/2014/main" id="{E4023642-4D08-A76B-0427-9FF42C4C17FD}"/>
              </a:ext>
            </a:extLst>
          </p:cNvPr>
          <p:cNvSpPr>
            <a:spLocks noGrp="1"/>
          </p:cNvSpPr>
          <p:nvPr>
            <p:ph idx="1"/>
          </p:nvPr>
        </p:nvSpPr>
        <p:spPr>
          <a:xfrm>
            <a:off x="571665" y="1892483"/>
            <a:ext cx="6515893" cy="1188720"/>
          </a:xfrm>
        </p:spPr>
        <p:txBody>
          <a:bodyPr>
            <a:normAutofit/>
          </a:bodyPr>
          <a:lstStyle/>
          <a:p>
            <a:r>
              <a:rPr lang="en-US" sz="1500" dirty="0"/>
              <a:t>15 US States had 100% ACT participation rate in 2019 but several states are showing a declining trend. From 2017 and 2019, 4 states had increased participate rate, 32 declined, and 15 remained unchanged.</a:t>
            </a:r>
            <a:endParaRPr lang="en-SG" sz="1500" dirty="0"/>
          </a:p>
        </p:txBody>
      </p:sp>
      <p:pic>
        <p:nvPicPr>
          <p:cNvPr id="2050" name="Picture 2">
            <a:extLst>
              <a:ext uri="{FF2B5EF4-FFF2-40B4-BE49-F238E27FC236}">
                <a16:creationId xmlns:a16="http://schemas.microsoft.com/office/drawing/2014/main" id="{627A2128-A363-34E1-9417-14A27E03D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224" y="3210116"/>
            <a:ext cx="5023174" cy="305662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F4810A8A-BAC5-2ECE-EBE7-1BF73EE8FBE9}"/>
              </a:ext>
            </a:extLst>
          </p:cNvPr>
          <p:cNvSpPr txBox="1">
            <a:spLocks/>
          </p:cNvSpPr>
          <p:nvPr/>
        </p:nvSpPr>
        <p:spPr>
          <a:xfrm>
            <a:off x="581192" y="702156"/>
            <a:ext cx="11029616" cy="1188720"/>
          </a:xfrm>
          <a:prstGeom prst="rect">
            <a:avLst/>
          </a:prstGeom>
        </p:spPr>
        <p:txBody>
          <a:bodyPr vert="horz" lIns="91440" tIns="45720" rIns="91440" bIns="45720" rtlCol="0" anchor="t">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dirty="0"/>
              <a:t>The ACT LANDSCAPE</a:t>
            </a:r>
            <a:br>
              <a:rPr lang="en-SG" dirty="0"/>
            </a:br>
            <a:r>
              <a:rPr lang="en-US" sz="2000" cap="none" dirty="0">
                <a:solidFill>
                  <a:schemeClr val="tx2"/>
                </a:solidFill>
              </a:rPr>
              <a:t>Further research can help to understand the reasons for the decline and might provide us with opportunities</a:t>
            </a:r>
            <a:endParaRPr lang="en-SG" cap="none" dirty="0">
              <a:solidFill>
                <a:schemeClr val="tx2"/>
              </a:solidFill>
            </a:endParaRPr>
          </a:p>
        </p:txBody>
      </p:sp>
      <p:pic>
        <p:nvPicPr>
          <p:cNvPr id="2052" name="Picture 4">
            <a:extLst>
              <a:ext uri="{FF2B5EF4-FFF2-40B4-BE49-F238E27FC236}">
                <a16:creationId xmlns:a16="http://schemas.microsoft.com/office/drawing/2014/main" id="{AC79C453-2169-E5CC-A597-CB7F9FA5D6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6250" y="1890876"/>
            <a:ext cx="4881218" cy="4504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417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96DFB7-676D-7BBB-FE3F-5A206ED6E6A1}"/>
              </a:ext>
            </a:extLst>
          </p:cNvPr>
          <p:cNvSpPr>
            <a:spLocks noGrp="1"/>
          </p:cNvSpPr>
          <p:nvPr>
            <p:ph type="sldNum" sz="quarter" idx="12"/>
          </p:nvPr>
        </p:nvSpPr>
        <p:spPr/>
        <p:txBody>
          <a:bodyPr/>
          <a:lstStyle/>
          <a:p>
            <a:fld id="{3A98EE3D-8CD1-4C3F-BD1C-C98C9596463C}" type="slidenum">
              <a:rPr lang="en-US" smtClean="0"/>
              <a:t>5</a:t>
            </a:fld>
            <a:endParaRPr lang="en-US" dirty="0"/>
          </a:p>
        </p:txBody>
      </p:sp>
      <p:pic>
        <p:nvPicPr>
          <p:cNvPr id="3074" name="Picture 2">
            <a:extLst>
              <a:ext uri="{FF2B5EF4-FFF2-40B4-BE49-F238E27FC236}">
                <a16:creationId xmlns:a16="http://schemas.microsoft.com/office/drawing/2014/main" id="{5D10E2FD-AD70-E6DD-DDCC-8A3164DAB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308" y="3368659"/>
            <a:ext cx="5247388" cy="287291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8ABA681-D65D-6A5F-61B1-A90A84F37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0216" y="1830705"/>
            <a:ext cx="5069928" cy="467893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07991491-B8BE-46A6-11E3-DD7515AD7022}"/>
              </a:ext>
            </a:extLst>
          </p:cNvPr>
          <p:cNvSpPr txBox="1">
            <a:spLocks/>
          </p:cNvSpPr>
          <p:nvPr/>
        </p:nvSpPr>
        <p:spPr>
          <a:xfrm>
            <a:off x="581192" y="702156"/>
            <a:ext cx="11029616" cy="1188720"/>
          </a:xfrm>
          <a:prstGeom prst="rect">
            <a:avLst/>
          </a:prstGeom>
        </p:spPr>
        <p:txBody>
          <a:bodyPr vert="horz" lIns="91440" tIns="45720" rIns="91440" bIns="45720" rtlCol="0" anchor="t">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dirty="0"/>
              <a:t>The SAT LANDSCAPE</a:t>
            </a:r>
            <a:br>
              <a:rPr lang="en-SG" dirty="0"/>
            </a:br>
            <a:r>
              <a:rPr lang="en-US" sz="2000" cap="none" dirty="0">
                <a:solidFill>
                  <a:schemeClr val="tx2"/>
                </a:solidFill>
              </a:rPr>
              <a:t>Favourite growth opportunities for states that are showing increasing SAT participation rate. A lot of these growing states have about 20-80% participate rate with room to grow.</a:t>
            </a:r>
            <a:endParaRPr lang="en-SG" sz="2400" cap="none" dirty="0">
              <a:solidFill>
                <a:schemeClr val="tx2"/>
              </a:solidFill>
            </a:endParaRPr>
          </a:p>
        </p:txBody>
      </p:sp>
      <p:sp>
        <p:nvSpPr>
          <p:cNvPr id="8" name="Content Placeholder 2">
            <a:extLst>
              <a:ext uri="{FF2B5EF4-FFF2-40B4-BE49-F238E27FC236}">
                <a16:creationId xmlns:a16="http://schemas.microsoft.com/office/drawing/2014/main" id="{8EBB74B8-B411-1A6A-CA43-D7E69E944830}"/>
              </a:ext>
            </a:extLst>
          </p:cNvPr>
          <p:cNvSpPr txBox="1">
            <a:spLocks/>
          </p:cNvSpPr>
          <p:nvPr/>
        </p:nvSpPr>
        <p:spPr>
          <a:xfrm>
            <a:off x="571665" y="1978208"/>
            <a:ext cx="6515893" cy="118872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1500" dirty="0"/>
              <a:t>8 US States had 100% SAT participation rate in 2019 and several states are showing an increasing trend. From 2017 and 2019, 36 states had increased SAT participate rate, 5 declined, and 10 remained unchanged.</a:t>
            </a:r>
            <a:endParaRPr lang="en-SG" sz="1500" dirty="0"/>
          </a:p>
        </p:txBody>
      </p:sp>
    </p:spTree>
    <p:extLst>
      <p:ext uri="{BB962C8B-B14F-4D97-AF65-F5344CB8AC3E}">
        <p14:creationId xmlns:p14="http://schemas.microsoft.com/office/powerpoint/2010/main" val="204074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058E2288-4FB6-F80A-5142-72F584F674B6}"/>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9" name="Title 1">
            <a:extLst>
              <a:ext uri="{FF2B5EF4-FFF2-40B4-BE49-F238E27FC236}">
                <a16:creationId xmlns:a16="http://schemas.microsoft.com/office/drawing/2014/main" id="{EBE0705E-756C-94DF-3689-EA23514822F2}"/>
              </a:ext>
            </a:extLst>
          </p:cNvPr>
          <p:cNvSpPr txBox="1">
            <a:spLocks/>
          </p:cNvSpPr>
          <p:nvPr/>
        </p:nvSpPr>
        <p:spPr>
          <a:xfrm>
            <a:off x="581192" y="702156"/>
            <a:ext cx="11029616" cy="1188720"/>
          </a:xfrm>
          <a:prstGeom prst="rect">
            <a:avLst/>
          </a:prstGeom>
        </p:spPr>
        <p:txBody>
          <a:bodyPr vert="horz" lIns="91440" tIns="45720" rIns="91440" bIns="45720" rtlCol="0" anchor="t">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dirty="0"/>
              <a:t>The Geographical divide</a:t>
            </a:r>
          </a:p>
          <a:p>
            <a:r>
              <a:rPr lang="en-SG" sz="2000" cap="none" dirty="0">
                <a:solidFill>
                  <a:schemeClr val="tx2"/>
                </a:solidFill>
              </a:rPr>
              <a:t>If there is a need to optimise physical resources (e.g. outreach to teachers, parents and potential students), we could use this as a guide</a:t>
            </a:r>
          </a:p>
        </p:txBody>
      </p:sp>
      <p:pic>
        <p:nvPicPr>
          <p:cNvPr id="13" name="Picture 12" descr="Map&#10;&#10;Description automatically generated">
            <a:extLst>
              <a:ext uri="{FF2B5EF4-FFF2-40B4-BE49-F238E27FC236}">
                <a16:creationId xmlns:a16="http://schemas.microsoft.com/office/drawing/2014/main" id="{D5E962E4-BB7D-CAF4-55E9-FA6DF20BF35C}"/>
              </a:ext>
            </a:extLst>
          </p:cNvPr>
          <p:cNvPicPr>
            <a:picLocks noChangeAspect="1"/>
          </p:cNvPicPr>
          <p:nvPr/>
        </p:nvPicPr>
        <p:blipFill>
          <a:blip r:embed="rId2"/>
          <a:stretch>
            <a:fillRect/>
          </a:stretch>
        </p:blipFill>
        <p:spPr>
          <a:xfrm>
            <a:off x="10001" y="2924457"/>
            <a:ext cx="6085999" cy="3250406"/>
          </a:xfrm>
          <a:prstGeom prst="rect">
            <a:avLst/>
          </a:prstGeom>
        </p:spPr>
      </p:pic>
      <p:pic>
        <p:nvPicPr>
          <p:cNvPr id="19" name="Picture 18" descr="A picture containing map&#10;&#10;Description automatically generated">
            <a:extLst>
              <a:ext uri="{FF2B5EF4-FFF2-40B4-BE49-F238E27FC236}">
                <a16:creationId xmlns:a16="http://schemas.microsoft.com/office/drawing/2014/main" id="{A8F6351D-D7A9-28CC-F7B0-3AFFD16D5478}"/>
              </a:ext>
            </a:extLst>
          </p:cNvPr>
          <p:cNvPicPr>
            <a:picLocks noChangeAspect="1"/>
          </p:cNvPicPr>
          <p:nvPr/>
        </p:nvPicPr>
        <p:blipFill>
          <a:blip r:embed="rId3"/>
          <a:stretch>
            <a:fillRect/>
          </a:stretch>
        </p:blipFill>
        <p:spPr>
          <a:xfrm>
            <a:off x="6096000" y="2924457"/>
            <a:ext cx="6085999" cy="3250406"/>
          </a:xfrm>
          <a:prstGeom prst="rect">
            <a:avLst/>
          </a:prstGeom>
        </p:spPr>
      </p:pic>
      <p:sp>
        <p:nvSpPr>
          <p:cNvPr id="21" name="TextBox 20">
            <a:extLst>
              <a:ext uri="{FF2B5EF4-FFF2-40B4-BE49-F238E27FC236}">
                <a16:creationId xmlns:a16="http://schemas.microsoft.com/office/drawing/2014/main" id="{D0E72618-6B8C-F94E-701A-6AC2FBC07939}"/>
              </a:ext>
            </a:extLst>
          </p:cNvPr>
          <p:cNvSpPr txBox="1"/>
          <p:nvPr/>
        </p:nvSpPr>
        <p:spPr>
          <a:xfrm>
            <a:off x="1361714" y="2430600"/>
            <a:ext cx="9722841" cy="369332"/>
          </a:xfrm>
          <a:prstGeom prst="rect">
            <a:avLst/>
          </a:prstGeom>
          <a:noFill/>
        </p:spPr>
        <p:txBody>
          <a:bodyPr wrap="square">
            <a:spAutoFit/>
          </a:bodyPr>
          <a:lstStyle/>
          <a:p>
            <a:r>
              <a:rPr lang="en-SG" dirty="0"/>
              <a:t>It seems that SAT is more popular among the coastal states while ACT is more in the inland states.</a:t>
            </a:r>
          </a:p>
        </p:txBody>
      </p:sp>
    </p:spTree>
    <p:extLst>
      <p:ext uri="{BB962C8B-B14F-4D97-AF65-F5344CB8AC3E}">
        <p14:creationId xmlns:p14="http://schemas.microsoft.com/office/powerpoint/2010/main" val="1636390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058E2288-4FB6-F80A-5142-72F584F674B6}"/>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4100" name="Picture 4">
            <a:extLst>
              <a:ext uri="{FF2B5EF4-FFF2-40B4-BE49-F238E27FC236}">
                <a16:creationId xmlns:a16="http://schemas.microsoft.com/office/drawing/2014/main" id="{3566BAD4-A617-179C-DD36-32AF8F0C8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50" y="2916402"/>
            <a:ext cx="4977955" cy="343392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B5CF9624-3F20-6BA9-2896-C2C557CF1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092" y="2897633"/>
            <a:ext cx="5126182" cy="3433924"/>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EC296449-EAFD-59CE-07B9-B140A09A5E4D}"/>
              </a:ext>
            </a:extLst>
          </p:cNvPr>
          <p:cNvSpPr/>
          <p:nvPr/>
        </p:nvSpPr>
        <p:spPr>
          <a:xfrm>
            <a:off x="5023705" y="4848225"/>
            <a:ext cx="777020" cy="1483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 name="Oval 5">
            <a:extLst>
              <a:ext uri="{FF2B5EF4-FFF2-40B4-BE49-F238E27FC236}">
                <a16:creationId xmlns:a16="http://schemas.microsoft.com/office/drawing/2014/main" id="{A2651F40-E878-0ECB-A11B-9BD9CED202FB}"/>
              </a:ext>
            </a:extLst>
          </p:cNvPr>
          <p:cNvSpPr/>
          <p:nvPr/>
        </p:nvSpPr>
        <p:spPr>
          <a:xfrm>
            <a:off x="10619845" y="4706996"/>
            <a:ext cx="777020" cy="1483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 name="TextBox 6">
            <a:extLst>
              <a:ext uri="{FF2B5EF4-FFF2-40B4-BE49-F238E27FC236}">
                <a16:creationId xmlns:a16="http://schemas.microsoft.com/office/drawing/2014/main" id="{AD4B1937-C8F4-EAF3-D57A-DC08B87F7118}"/>
              </a:ext>
            </a:extLst>
          </p:cNvPr>
          <p:cNvSpPr txBox="1"/>
          <p:nvPr/>
        </p:nvSpPr>
        <p:spPr>
          <a:xfrm>
            <a:off x="6362712" y="6365394"/>
            <a:ext cx="2925032" cy="276999"/>
          </a:xfrm>
          <a:prstGeom prst="rect">
            <a:avLst/>
          </a:prstGeom>
          <a:solidFill>
            <a:schemeClr val="accent3">
              <a:lumMod val="20000"/>
              <a:lumOff val="80000"/>
            </a:schemeClr>
          </a:solidFill>
        </p:spPr>
        <p:txBody>
          <a:bodyPr wrap="none" rtlCol="0">
            <a:spAutoFit/>
          </a:bodyPr>
          <a:lstStyle/>
          <a:p>
            <a:r>
              <a:rPr lang="en-SG" sz="1200" dirty="0"/>
              <a:t>High Participation but lower average score</a:t>
            </a:r>
          </a:p>
        </p:txBody>
      </p:sp>
      <p:cxnSp>
        <p:nvCxnSpPr>
          <p:cNvPr id="9" name="Straight Arrow Connector 8">
            <a:extLst>
              <a:ext uri="{FF2B5EF4-FFF2-40B4-BE49-F238E27FC236}">
                <a16:creationId xmlns:a16="http://schemas.microsoft.com/office/drawing/2014/main" id="{2755B3F5-B1B2-69B5-06C6-2974C3E848FF}"/>
              </a:ext>
            </a:extLst>
          </p:cNvPr>
          <p:cNvCxnSpPr>
            <a:cxnSpLocks/>
            <a:stCxn id="7" idx="1"/>
          </p:cNvCxnSpPr>
          <p:nvPr/>
        </p:nvCxnSpPr>
        <p:spPr>
          <a:xfrm flipH="1" flipV="1">
            <a:off x="5800725" y="5686425"/>
            <a:ext cx="561987" cy="817469"/>
          </a:xfrm>
          <a:prstGeom prst="straightConnector1">
            <a:avLst/>
          </a:prstGeom>
          <a:ln>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2A8199-B148-9D2F-0D61-6A1A84467BC7}"/>
              </a:ext>
            </a:extLst>
          </p:cNvPr>
          <p:cNvCxnSpPr>
            <a:cxnSpLocks/>
            <a:stCxn id="7" idx="3"/>
          </p:cNvCxnSpPr>
          <p:nvPr/>
        </p:nvCxnSpPr>
        <p:spPr>
          <a:xfrm flipV="1">
            <a:off x="9287744" y="6043940"/>
            <a:ext cx="1712958" cy="459954"/>
          </a:xfrm>
          <a:prstGeom prst="straightConnector1">
            <a:avLst/>
          </a:prstGeom>
          <a:ln>
            <a:headEnd w="lg" len="lg"/>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CCAA881-211A-600D-C813-319A1BC30FDB}"/>
              </a:ext>
            </a:extLst>
          </p:cNvPr>
          <p:cNvSpPr txBox="1"/>
          <p:nvPr/>
        </p:nvSpPr>
        <p:spPr>
          <a:xfrm>
            <a:off x="4934515" y="3961471"/>
            <a:ext cx="1596014" cy="461665"/>
          </a:xfrm>
          <a:prstGeom prst="rect">
            <a:avLst/>
          </a:prstGeom>
          <a:solidFill>
            <a:schemeClr val="accent3">
              <a:lumMod val="50000"/>
            </a:schemeClr>
          </a:solidFill>
        </p:spPr>
        <p:txBody>
          <a:bodyPr wrap="square" rtlCol="0">
            <a:spAutoFit/>
          </a:bodyPr>
          <a:lstStyle/>
          <a:p>
            <a:r>
              <a:rPr lang="en-SG" sz="1200" dirty="0">
                <a:solidFill>
                  <a:schemeClr val="bg1"/>
                </a:solidFill>
              </a:rPr>
              <a:t>Low Participation but </a:t>
            </a:r>
          </a:p>
          <a:p>
            <a:r>
              <a:rPr lang="en-SG" sz="1200" dirty="0">
                <a:solidFill>
                  <a:schemeClr val="bg1"/>
                </a:solidFill>
              </a:rPr>
              <a:t>higher average score</a:t>
            </a:r>
          </a:p>
        </p:txBody>
      </p:sp>
      <p:sp>
        <p:nvSpPr>
          <p:cNvPr id="24" name="Oval 23">
            <a:extLst>
              <a:ext uri="{FF2B5EF4-FFF2-40B4-BE49-F238E27FC236}">
                <a16:creationId xmlns:a16="http://schemas.microsoft.com/office/drawing/2014/main" id="{7104C6BB-E2FA-4E2D-2C36-72BC017AEA5C}"/>
              </a:ext>
            </a:extLst>
          </p:cNvPr>
          <p:cNvSpPr/>
          <p:nvPr/>
        </p:nvSpPr>
        <p:spPr>
          <a:xfrm>
            <a:off x="1552574" y="3209925"/>
            <a:ext cx="1552575" cy="133350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5" name="Oval 24">
            <a:extLst>
              <a:ext uri="{FF2B5EF4-FFF2-40B4-BE49-F238E27FC236}">
                <a16:creationId xmlns:a16="http://schemas.microsoft.com/office/drawing/2014/main" id="{1BCDE2C6-8AD7-CD57-238E-88C98DB242CA}"/>
              </a:ext>
            </a:extLst>
          </p:cNvPr>
          <p:cNvSpPr/>
          <p:nvPr/>
        </p:nvSpPr>
        <p:spPr>
          <a:xfrm>
            <a:off x="7143749" y="3209925"/>
            <a:ext cx="1590675" cy="1497071"/>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26" name="Straight Arrow Connector 25">
            <a:extLst>
              <a:ext uri="{FF2B5EF4-FFF2-40B4-BE49-F238E27FC236}">
                <a16:creationId xmlns:a16="http://schemas.microsoft.com/office/drawing/2014/main" id="{BA8FC674-7488-FFE9-F801-BCD1D2CCAD73}"/>
              </a:ext>
            </a:extLst>
          </p:cNvPr>
          <p:cNvCxnSpPr>
            <a:cxnSpLocks/>
            <a:stCxn id="22" idx="1"/>
          </p:cNvCxnSpPr>
          <p:nvPr/>
        </p:nvCxnSpPr>
        <p:spPr>
          <a:xfrm flipH="1" flipV="1">
            <a:off x="3046349" y="3942702"/>
            <a:ext cx="1888166" cy="249602"/>
          </a:xfrm>
          <a:prstGeom prst="straightConnector1">
            <a:avLst/>
          </a:prstGeom>
          <a:ln>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0D63101-4203-7CEE-48A7-D7B5AD0A11AC}"/>
              </a:ext>
            </a:extLst>
          </p:cNvPr>
          <p:cNvCxnSpPr>
            <a:cxnSpLocks/>
            <a:endCxn id="25" idx="2"/>
          </p:cNvCxnSpPr>
          <p:nvPr/>
        </p:nvCxnSpPr>
        <p:spPr>
          <a:xfrm flipV="1">
            <a:off x="6547927" y="3958461"/>
            <a:ext cx="595822" cy="84184"/>
          </a:xfrm>
          <a:prstGeom prst="straightConnector1">
            <a:avLst/>
          </a:prstGeom>
          <a:ln>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5B8BE2E-FDC9-12C4-20CE-52CF17B94336}"/>
              </a:ext>
            </a:extLst>
          </p:cNvPr>
          <p:cNvSpPr txBox="1"/>
          <p:nvPr/>
        </p:nvSpPr>
        <p:spPr>
          <a:xfrm>
            <a:off x="1194462" y="2183177"/>
            <a:ext cx="10336500" cy="646331"/>
          </a:xfrm>
          <a:prstGeom prst="rect">
            <a:avLst/>
          </a:prstGeom>
          <a:noFill/>
        </p:spPr>
        <p:txBody>
          <a:bodyPr wrap="square">
            <a:spAutoFit/>
          </a:bodyPr>
          <a:lstStyle/>
          <a:p>
            <a:r>
              <a:rPr lang="en-SG" dirty="0"/>
              <a:t>For states that has low SAT participation rate, it is often the case that the students are taking both tests. They are likely to be more  prepared, hence the higher average score. This is similar for ACT.</a:t>
            </a:r>
          </a:p>
        </p:txBody>
      </p:sp>
      <p:sp>
        <p:nvSpPr>
          <p:cNvPr id="35" name="Title 1">
            <a:extLst>
              <a:ext uri="{FF2B5EF4-FFF2-40B4-BE49-F238E27FC236}">
                <a16:creationId xmlns:a16="http://schemas.microsoft.com/office/drawing/2014/main" id="{1BEB5F04-E3FD-18BC-129C-96F53AA41D80}"/>
              </a:ext>
            </a:extLst>
          </p:cNvPr>
          <p:cNvSpPr txBox="1">
            <a:spLocks/>
          </p:cNvSpPr>
          <p:nvPr/>
        </p:nvSpPr>
        <p:spPr>
          <a:xfrm>
            <a:off x="581192" y="702156"/>
            <a:ext cx="11029616" cy="1188720"/>
          </a:xfrm>
          <a:prstGeom prst="rect">
            <a:avLst/>
          </a:prstGeom>
        </p:spPr>
        <p:txBody>
          <a:bodyPr vert="horz" lIns="91440" tIns="45720" rIns="91440" bIns="45720" rtlCol="0" anchor="t">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dirty="0"/>
              <a:t>RELATIONSHIP BETWEEN PARTICIPATE AND SCORE</a:t>
            </a:r>
          </a:p>
          <a:p>
            <a:r>
              <a:rPr lang="en-SG" sz="2000" cap="none" dirty="0">
                <a:solidFill>
                  <a:schemeClr val="tx2"/>
                </a:solidFill>
              </a:rPr>
              <a:t>Not to neglect states that have low SAT participation rate as they might be providing success stories of students getting into their college of choice through SAT</a:t>
            </a:r>
          </a:p>
        </p:txBody>
      </p:sp>
      <p:sp>
        <p:nvSpPr>
          <p:cNvPr id="41" name="TextBox 40">
            <a:extLst>
              <a:ext uri="{FF2B5EF4-FFF2-40B4-BE49-F238E27FC236}">
                <a16:creationId xmlns:a16="http://schemas.microsoft.com/office/drawing/2014/main" id="{19A05684-7D3E-B5AA-AA7D-BDDD946DD776}"/>
              </a:ext>
            </a:extLst>
          </p:cNvPr>
          <p:cNvSpPr txBox="1"/>
          <p:nvPr/>
        </p:nvSpPr>
        <p:spPr>
          <a:xfrm>
            <a:off x="3547129" y="3202194"/>
            <a:ext cx="2053767" cy="369332"/>
          </a:xfrm>
          <a:prstGeom prst="rect">
            <a:avLst/>
          </a:prstGeom>
          <a:solidFill>
            <a:schemeClr val="accent3">
              <a:lumMod val="60000"/>
              <a:lumOff val="40000"/>
            </a:schemeClr>
          </a:solidFill>
        </p:spPr>
        <p:txBody>
          <a:bodyPr wrap="none" rtlCol="0">
            <a:spAutoFit/>
          </a:bodyPr>
          <a:lstStyle/>
          <a:p>
            <a:r>
              <a:rPr lang="en-SG" dirty="0"/>
              <a:t>Correlation: -86.7%</a:t>
            </a:r>
          </a:p>
        </p:txBody>
      </p:sp>
      <p:sp>
        <p:nvSpPr>
          <p:cNvPr id="42" name="TextBox 41">
            <a:extLst>
              <a:ext uri="{FF2B5EF4-FFF2-40B4-BE49-F238E27FC236}">
                <a16:creationId xmlns:a16="http://schemas.microsoft.com/office/drawing/2014/main" id="{99B7D2F4-8EA6-D5D8-428D-B85445F588E9}"/>
              </a:ext>
            </a:extLst>
          </p:cNvPr>
          <p:cNvSpPr txBox="1"/>
          <p:nvPr/>
        </p:nvSpPr>
        <p:spPr>
          <a:xfrm>
            <a:off x="9250405" y="3184849"/>
            <a:ext cx="2053767" cy="369332"/>
          </a:xfrm>
          <a:prstGeom prst="rect">
            <a:avLst/>
          </a:prstGeom>
          <a:solidFill>
            <a:schemeClr val="accent3">
              <a:lumMod val="60000"/>
              <a:lumOff val="40000"/>
            </a:schemeClr>
          </a:solidFill>
        </p:spPr>
        <p:txBody>
          <a:bodyPr wrap="none" rtlCol="0">
            <a:spAutoFit/>
          </a:bodyPr>
          <a:lstStyle/>
          <a:p>
            <a:r>
              <a:rPr lang="en-SG" dirty="0"/>
              <a:t>Correlation: -86.7%</a:t>
            </a:r>
          </a:p>
        </p:txBody>
      </p:sp>
    </p:spTree>
    <p:extLst>
      <p:ext uri="{BB962C8B-B14F-4D97-AF65-F5344CB8AC3E}">
        <p14:creationId xmlns:p14="http://schemas.microsoft.com/office/powerpoint/2010/main" val="3109807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a:extLst>
              <a:ext uri="{FF2B5EF4-FFF2-40B4-BE49-F238E27FC236}">
                <a16:creationId xmlns:a16="http://schemas.microsoft.com/office/drawing/2014/main" id="{CB6A9554-C704-F35D-F2FC-A984AC58B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7475" y="3331717"/>
            <a:ext cx="5333333" cy="2824127"/>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71E4B4D7-599A-1879-FA49-948511A346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059" y="3291086"/>
            <a:ext cx="5343492" cy="2824127"/>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14">
            <a:extLst>
              <a:ext uri="{FF2B5EF4-FFF2-40B4-BE49-F238E27FC236}">
                <a16:creationId xmlns:a16="http://schemas.microsoft.com/office/drawing/2014/main" id="{058E2288-4FB6-F80A-5142-72F584F674B6}"/>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5" name="Title 1">
            <a:extLst>
              <a:ext uri="{FF2B5EF4-FFF2-40B4-BE49-F238E27FC236}">
                <a16:creationId xmlns:a16="http://schemas.microsoft.com/office/drawing/2014/main" id="{F26E03EB-9D2E-1BDC-DD63-CCD9C1DB2B1A}"/>
              </a:ext>
            </a:extLst>
          </p:cNvPr>
          <p:cNvSpPr txBox="1">
            <a:spLocks/>
          </p:cNvSpPr>
          <p:nvPr/>
        </p:nvSpPr>
        <p:spPr>
          <a:xfrm>
            <a:off x="581192" y="702156"/>
            <a:ext cx="11029616" cy="1188720"/>
          </a:xfrm>
          <a:prstGeom prst="rect">
            <a:avLst/>
          </a:prstGeom>
        </p:spPr>
        <p:txBody>
          <a:bodyPr vert="horz" lIns="91440" tIns="45720" rIns="91440" bIns="45720" rtlCol="0" anchor="t">
            <a:normAutofit fontScale="850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10000"/>
              </a:lnSpc>
            </a:pPr>
            <a:r>
              <a:rPr lang="en-SG" sz="3300" dirty="0"/>
              <a:t>RELATIONSHIP BETWEEN PARTICIPATE AND GRADUATE % by STATE</a:t>
            </a:r>
          </a:p>
          <a:p>
            <a:pPr>
              <a:lnSpc>
                <a:spcPct val="110000"/>
              </a:lnSpc>
            </a:pPr>
            <a:r>
              <a:rPr lang="en-SG" sz="2400" cap="none" dirty="0">
                <a:solidFill>
                  <a:schemeClr val="tx2"/>
                </a:solidFill>
              </a:rPr>
              <a:t>Is SAT more preferred in states with higher percentage of graduates? Further research is needed to nail down what might be the underlying factor(s) that might result in this relationship. </a:t>
            </a:r>
          </a:p>
        </p:txBody>
      </p:sp>
      <p:sp>
        <p:nvSpPr>
          <p:cNvPr id="6" name="TextBox 5">
            <a:extLst>
              <a:ext uri="{FF2B5EF4-FFF2-40B4-BE49-F238E27FC236}">
                <a16:creationId xmlns:a16="http://schemas.microsoft.com/office/drawing/2014/main" id="{7812672F-CA85-F403-94C5-34E20385A889}"/>
              </a:ext>
            </a:extLst>
          </p:cNvPr>
          <p:cNvSpPr txBox="1"/>
          <p:nvPr/>
        </p:nvSpPr>
        <p:spPr>
          <a:xfrm>
            <a:off x="3087288" y="3529735"/>
            <a:ext cx="2053767" cy="369332"/>
          </a:xfrm>
          <a:prstGeom prst="rect">
            <a:avLst/>
          </a:prstGeom>
          <a:solidFill>
            <a:schemeClr val="accent3">
              <a:lumMod val="60000"/>
              <a:lumOff val="40000"/>
            </a:schemeClr>
          </a:solidFill>
        </p:spPr>
        <p:txBody>
          <a:bodyPr wrap="none" rtlCol="0">
            <a:spAutoFit/>
          </a:bodyPr>
          <a:lstStyle/>
          <a:p>
            <a:r>
              <a:rPr lang="en-SG" dirty="0"/>
              <a:t>Correlation: -54.7%</a:t>
            </a:r>
          </a:p>
        </p:txBody>
      </p:sp>
      <p:sp>
        <p:nvSpPr>
          <p:cNvPr id="7" name="TextBox 6">
            <a:extLst>
              <a:ext uri="{FF2B5EF4-FFF2-40B4-BE49-F238E27FC236}">
                <a16:creationId xmlns:a16="http://schemas.microsoft.com/office/drawing/2014/main" id="{1CBFE3FE-7800-11ED-6492-C94A9915E69F}"/>
              </a:ext>
            </a:extLst>
          </p:cNvPr>
          <p:cNvSpPr txBox="1"/>
          <p:nvPr/>
        </p:nvSpPr>
        <p:spPr>
          <a:xfrm>
            <a:off x="8657491" y="3576203"/>
            <a:ext cx="1996059" cy="369332"/>
          </a:xfrm>
          <a:prstGeom prst="rect">
            <a:avLst/>
          </a:prstGeom>
          <a:solidFill>
            <a:schemeClr val="accent3">
              <a:lumMod val="60000"/>
              <a:lumOff val="40000"/>
            </a:schemeClr>
          </a:solidFill>
        </p:spPr>
        <p:txBody>
          <a:bodyPr wrap="none" rtlCol="0">
            <a:spAutoFit/>
          </a:bodyPr>
          <a:lstStyle/>
          <a:p>
            <a:r>
              <a:rPr lang="en-SG" dirty="0"/>
              <a:t>Correlation: 49.5%</a:t>
            </a:r>
          </a:p>
        </p:txBody>
      </p:sp>
      <p:sp>
        <p:nvSpPr>
          <p:cNvPr id="8" name="TextBox 7">
            <a:extLst>
              <a:ext uri="{FF2B5EF4-FFF2-40B4-BE49-F238E27FC236}">
                <a16:creationId xmlns:a16="http://schemas.microsoft.com/office/drawing/2014/main" id="{B5A7545C-4CED-7924-8A4B-CE97AAC55E16}"/>
              </a:ext>
            </a:extLst>
          </p:cNvPr>
          <p:cNvSpPr txBox="1"/>
          <p:nvPr/>
        </p:nvSpPr>
        <p:spPr>
          <a:xfrm>
            <a:off x="1375437" y="2512232"/>
            <a:ext cx="10336500" cy="646331"/>
          </a:xfrm>
          <a:prstGeom prst="rect">
            <a:avLst/>
          </a:prstGeom>
          <a:noFill/>
        </p:spPr>
        <p:txBody>
          <a:bodyPr wrap="square">
            <a:spAutoFit/>
          </a:bodyPr>
          <a:lstStyle/>
          <a:p>
            <a:r>
              <a:rPr lang="en-SG" dirty="0"/>
              <a:t>States with high percentage of people having degree or higher, are more likely to have higher SAT participation and lower ACT participation.</a:t>
            </a:r>
          </a:p>
        </p:txBody>
      </p:sp>
    </p:spTree>
    <p:extLst>
      <p:ext uri="{BB962C8B-B14F-4D97-AF65-F5344CB8AC3E}">
        <p14:creationId xmlns:p14="http://schemas.microsoft.com/office/powerpoint/2010/main" val="1835186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058E2288-4FB6-F80A-5142-72F584F674B6}"/>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3" name="TextBox 2">
            <a:extLst>
              <a:ext uri="{FF2B5EF4-FFF2-40B4-BE49-F238E27FC236}">
                <a16:creationId xmlns:a16="http://schemas.microsoft.com/office/drawing/2014/main" id="{9E279C6E-E76F-C22E-8D10-9824AFDAE268}"/>
              </a:ext>
            </a:extLst>
          </p:cNvPr>
          <p:cNvSpPr txBox="1"/>
          <p:nvPr/>
        </p:nvSpPr>
        <p:spPr>
          <a:xfrm>
            <a:off x="3286125" y="2189380"/>
            <a:ext cx="184731" cy="369332"/>
          </a:xfrm>
          <a:prstGeom prst="rect">
            <a:avLst/>
          </a:prstGeom>
          <a:noFill/>
        </p:spPr>
        <p:txBody>
          <a:bodyPr wrap="none" rtlCol="0">
            <a:spAutoFit/>
          </a:bodyPr>
          <a:lstStyle/>
          <a:p>
            <a:endParaRPr lang="en-SG" dirty="0"/>
          </a:p>
        </p:txBody>
      </p:sp>
      <p:sp>
        <p:nvSpPr>
          <p:cNvPr id="6" name="Rectangle 5">
            <a:extLst>
              <a:ext uri="{FF2B5EF4-FFF2-40B4-BE49-F238E27FC236}">
                <a16:creationId xmlns:a16="http://schemas.microsoft.com/office/drawing/2014/main" id="{8FEC7427-4B87-0B14-A632-248FF295C63E}"/>
              </a:ext>
            </a:extLst>
          </p:cNvPr>
          <p:cNvSpPr/>
          <p:nvPr/>
        </p:nvSpPr>
        <p:spPr>
          <a:xfrm>
            <a:off x="781049" y="1978906"/>
            <a:ext cx="5772151" cy="136869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i="0" dirty="0">
                <a:solidFill>
                  <a:srgbClr val="000000"/>
                </a:solidFill>
                <a:effectLst/>
                <a:latin typeface="Helvetica Neue"/>
              </a:rPr>
              <a:t>Think Win-Win for States with High ACT Participation Rates </a:t>
            </a:r>
          </a:p>
          <a:p>
            <a:pPr algn="ctr"/>
            <a:r>
              <a:rPr lang="en-US" b="1" i="0" dirty="0">
                <a:solidFill>
                  <a:srgbClr val="000000"/>
                </a:solidFill>
                <a:effectLst/>
                <a:latin typeface="Helvetica Neue"/>
              </a:rPr>
              <a:t>(e.g., Arkansas, Louisiana, Tennessee)</a:t>
            </a:r>
            <a:endParaRPr lang="en-SG" dirty="0"/>
          </a:p>
        </p:txBody>
      </p:sp>
      <p:sp>
        <p:nvSpPr>
          <p:cNvPr id="7" name="Rectangle 6">
            <a:extLst>
              <a:ext uri="{FF2B5EF4-FFF2-40B4-BE49-F238E27FC236}">
                <a16:creationId xmlns:a16="http://schemas.microsoft.com/office/drawing/2014/main" id="{2FBDF604-EC98-DE6C-A07E-F60C0E987DF0}"/>
              </a:ext>
            </a:extLst>
          </p:cNvPr>
          <p:cNvSpPr/>
          <p:nvPr/>
        </p:nvSpPr>
        <p:spPr>
          <a:xfrm>
            <a:off x="781049" y="3347331"/>
            <a:ext cx="5772151" cy="136869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i="0" dirty="0">
                <a:solidFill>
                  <a:srgbClr val="000000"/>
                </a:solidFill>
                <a:effectLst/>
                <a:latin typeface="Helvetica Neue"/>
              </a:rPr>
              <a:t>Maintaining Our Fans (SAT High Participation Rate) </a:t>
            </a:r>
          </a:p>
          <a:p>
            <a:pPr algn="ctr"/>
            <a:r>
              <a:rPr lang="en-US" b="1" i="0" dirty="0">
                <a:solidFill>
                  <a:srgbClr val="000000"/>
                </a:solidFill>
                <a:effectLst/>
                <a:latin typeface="Helvetica Neue"/>
              </a:rPr>
              <a:t>(e.g., Connecticut, Delaware and Michigan)</a:t>
            </a:r>
            <a:endParaRPr lang="en-SG" dirty="0"/>
          </a:p>
        </p:txBody>
      </p:sp>
      <p:sp>
        <p:nvSpPr>
          <p:cNvPr id="8" name="Rectangle 7">
            <a:extLst>
              <a:ext uri="{FF2B5EF4-FFF2-40B4-BE49-F238E27FC236}">
                <a16:creationId xmlns:a16="http://schemas.microsoft.com/office/drawing/2014/main" id="{907C3A2A-0649-9651-9DE7-0B63134D6038}"/>
              </a:ext>
            </a:extLst>
          </p:cNvPr>
          <p:cNvSpPr/>
          <p:nvPr/>
        </p:nvSpPr>
        <p:spPr>
          <a:xfrm>
            <a:off x="781048" y="4710947"/>
            <a:ext cx="5772151" cy="136869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i="0" dirty="0">
                <a:solidFill>
                  <a:srgbClr val="000000"/>
                </a:solidFill>
                <a:effectLst/>
                <a:latin typeface="Helvetica Neue"/>
              </a:rPr>
              <a:t>Growth Opportunities for the In-betweens </a:t>
            </a:r>
          </a:p>
          <a:p>
            <a:pPr algn="ctr"/>
            <a:r>
              <a:rPr lang="en-US" b="1" i="0" dirty="0">
                <a:solidFill>
                  <a:srgbClr val="000000"/>
                </a:solidFill>
                <a:effectLst/>
                <a:latin typeface="Helvetica Neue"/>
              </a:rPr>
              <a:t>(e.g., New Jersey, Maryland, Massachusetts)</a:t>
            </a:r>
            <a:endParaRPr lang="en-SG" dirty="0"/>
          </a:p>
        </p:txBody>
      </p:sp>
      <p:sp>
        <p:nvSpPr>
          <p:cNvPr id="10" name="TextBox 9">
            <a:extLst>
              <a:ext uri="{FF2B5EF4-FFF2-40B4-BE49-F238E27FC236}">
                <a16:creationId xmlns:a16="http://schemas.microsoft.com/office/drawing/2014/main" id="{45E0BE2A-B1E3-DF1B-53FA-C771C1AC4AAE}"/>
              </a:ext>
            </a:extLst>
          </p:cNvPr>
          <p:cNvSpPr txBox="1"/>
          <p:nvPr/>
        </p:nvSpPr>
        <p:spPr>
          <a:xfrm>
            <a:off x="6751464" y="2131306"/>
            <a:ext cx="4857752" cy="923330"/>
          </a:xfrm>
          <a:prstGeom prst="rect">
            <a:avLst/>
          </a:prstGeom>
          <a:noFill/>
        </p:spPr>
        <p:txBody>
          <a:bodyPr wrap="square">
            <a:spAutoFit/>
          </a:bodyPr>
          <a:lstStyle/>
          <a:p>
            <a:r>
              <a:rPr lang="en-US" b="0" i="0" dirty="0">
                <a:effectLst/>
                <a:latin typeface="Helvetica Neue"/>
              </a:rPr>
              <a:t>There are students who take both tests with the hope that it will increase their chance of securing a place in their desired college. </a:t>
            </a:r>
            <a:endParaRPr lang="en-SG" dirty="0"/>
          </a:p>
        </p:txBody>
      </p:sp>
      <p:sp>
        <p:nvSpPr>
          <p:cNvPr id="12" name="TextBox 11">
            <a:extLst>
              <a:ext uri="{FF2B5EF4-FFF2-40B4-BE49-F238E27FC236}">
                <a16:creationId xmlns:a16="http://schemas.microsoft.com/office/drawing/2014/main" id="{FE0BBBD2-D87D-C1F9-DA5A-D93A535EF6F3}"/>
              </a:ext>
            </a:extLst>
          </p:cNvPr>
          <p:cNvSpPr txBox="1"/>
          <p:nvPr/>
        </p:nvSpPr>
        <p:spPr>
          <a:xfrm>
            <a:off x="6776864" y="3442335"/>
            <a:ext cx="4735769" cy="1200329"/>
          </a:xfrm>
          <a:prstGeom prst="rect">
            <a:avLst/>
          </a:prstGeom>
          <a:noFill/>
        </p:spPr>
        <p:txBody>
          <a:bodyPr wrap="square">
            <a:spAutoFit/>
          </a:bodyPr>
          <a:lstStyle/>
          <a:p>
            <a:r>
              <a:rPr lang="en-US" b="0" i="0" dirty="0">
                <a:effectLst/>
                <a:latin typeface="Helvetica Neue"/>
              </a:rPr>
              <a:t>Unsure what might be the longer-term impact on ACT and SAT that most colleges are de-emphasizing it, good to maintain the strong support from our loyal states.</a:t>
            </a:r>
            <a:endParaRPr lang="en-SG" dirty="0"/>
          </a:p>
        </p:txBody>
      </p:sp>
      <p:sp>
        <p:nvSpPr>
          <p:cNvPr id="13" name="TextBox 12">
            <a:extLst>
              <a:ext uri="{FF2B5EF4-FFF2-40B4-BE49-F238E27FC236}">
                <a16:creationId xmlns:a16="http://schemas.microsoft.com/office/drawing/2014/main" id="{CB19F77C-9A21-2816-0EF3-8CA773C79B6E}"/>
              </a:ext>
            </a:extLst>
          </p:cNvPr>
          <p:cNvSpPr txBox="1"/>
          <p:nvPr/>
        </p:nvSpPr>
        <p:spPr>
          <a:xfrm>
            <a:off x="6751464" y="4979563"/>
            <a:ext cx="4735769" cy="646331"/>
          </a:xfrm>
          <a:prstGeom prst="rect">
            <a:avLst/>
          </a:prstGeom>
          <a:noFill/>
        </p:spPr>
        <p:txBody>
          <a:bodyPr wrap="square">
            <a:spAutoFit/>
          </a:bodyPr>
          <a:lstStyle/>
          <a:p>
            <a:r>
              <a:rPr lang="en-US" b="0" i="0" dirty="0">
                <a:effectLst/>
                <a:latin typeface="Helvetica Neue"/>
              </a:rPr>
              <a:t>These are growth opportunities for us, highly recommended to work on thes</a:t>
            </a:r>
            <a:r>
              <a:rPr lang="en-US" dirty="0">
                <a:latin typeface="Helvetica Neue"/>
              </a:rPr>
              <a:t>e states.</a:t>
            </a:r>
            <a:endParaRPr lang="en-SG" dirty="0"/>
          </a:p>
        </p:txBody>
      </p:sp>
      <p:sp>
        <p:nvSpPr>
          <p:cNvPr id="17" name="Title 1">
            <a:extLst>
              <a:ext uri="{FF2B5EF4-FFF2-40B4-BE49-F238E27FC236}">
                <a16:creationId xmlns:a16="http://schemas.microsoft.com/office/drawing/2014/main" id="{2E984BA7-084E-DA39-75A9-D9E78DF54F49}"/>
              </a:ext>
            </a:extLst>
          </p:cNvPr>
          <p:cNvSpPr txBox="1">
            <a:spLocks/>
          </p:cNvSpPr>
          <p:nvPr/>
        </p:nvSpPr>
        <p:spPr>
          <a:xfrm>
            <a:off x="733592" y="854556"/>
            <a:ext cx="11029616" cy="1188720"/>
          </a:xfrm>
          <a:prstGeom prst="rect">
            <a:avLst/>
          </a:prstGeom>
        </p:spPr>
        <p:txBody>
          <a:bodyPr vert="horz" lIns="91440" tIns="45720" rIns="91440" bIns="45720" rtlCol="0" anchor="t">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10000"/>
              </a:lnSpc>
            </a:pPr>
            <a:r>
              <a:rPr lang="en-SG" sz="3300" dirty="0"/>
              <a:t>RECOMMENDATION</a:t>
            </a:r>
            <a:endParaRPr lang="en-SG" sz="2400" cap="none" dirty="0">
              <a:solidFill>
                <a:schemeClr val="tx2"/>
              </a:solidFill>
            </a:endParaRPr>
          </a:p>
        </p:txBody>
      </p:sp>
    </p:spTree>
    <p:extLst>
      <p:ext uri="{BB962C8B-B14F-4D97-AF65-F5344CB8AC3E}">
        <p14:creationId xmlns:p14="http://schemas.microsoft.com/office/powerpoint/2010/main" val="75840515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Future forward</Template>
  <TotalTime>209</TotalTime>
  <Words>674</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Helvetica Neue</vt:lpstr>
      <vt:lpstr>Calibri</vt:lpstr>
      <vt:lpstr>Franklin Gothic Book</vt:lpstr>
      <vt:lpstr>Franklin Gothic Demi</vt:lpstr>
      <vt:lpstr>Wingdings 2</vt:lpstr>
      <vt:lpstr>DividendVTI</vt:lpstr>
      <vt:lpstr>Insights on  ACT and SAT  (Marketing PERSPECTIVE) Jason CHUANG</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Jason Chuang</dc:creator>
  <cp:lastModifiedBy>Jason Chuang</cp:lastModifiedBy>
  <cp:revision>14</cp:revision>
  <dcterms:created xsi:type="dcterms:W3CDTF">2022-09-24T15:12:11Z</dcterms:created>
  <dcterms:modified xsi:type="dcterms:W3CDTF">2022-09-30T13:32:51Z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