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9" r:id="rId3"/>
    <p:sldId id="280" r:id="rId4"/>
    <p:sldId id="281" r:id="rId5"/>
    <p:sldId id="282" r:id="rId6"/>
    <p:sldId id="283" r:id="rId7"/>
    <p:sldId id="284"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F4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8" autoAdjust="0"/>
    <p:restoredTop sz="94660"/>
  </p:normalViewPr>
  <p:slideViewPr>
    <p:cSldViewPr snapToGrid="0">
      <p:cViewPr>
        <p:scale>
          <a:sx n="100" d="100"/>
          <a:sy n="100" d="100"/>
        </p:scale>
        <p:origin x="46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BEE66-991D-4A30-8FD0-99FDC6EEE2A3}" type="datetimeFigureOut">
              <a:rPr lang="en-SG" smtClean="0"/>
              <a:t>17/2/2023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F4EAC-56D9-492D-AFA8-6419C7CF2747}" type="slidenum">
              <a:rPr lang="en-SG" smtClean="0"/>
              <a:t>‹#›</a:t>
            </a:fld>
            <a:endParaRPr lang="en-SG"/>
          </a:p>
        </p:txBody>
      </p:sp>
    </p:spTree>
    <p:extLst>
      <p:ext uri="{BB962C8B-B14F-4D97-AF65-F5344CB8AC3E}">
        <p14:creationId xmlns:p14="http://schemas.microsoft.com/office/powerpoint/2010/main" val="81442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3339-193F-2816-C768-369A38E16A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7FD26BA-F1BC-5116-B255-7871D03D0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74B5F7E-7D09-444C-B945-C553B1EE1946}"/>
              </a:ext>
            </a:extLst>
          </p:cNvPr>
          <p:cNvSpPr>
            <a:spLocks noGrp="1"/>
          </p:cNvSpPr>
          <p:nvPr>
            <p:ph type="dt" sz="half" idx="10"/>
          </p:nvPr>
        </p:nvSpPr>
        <p:spPr/>
        <p:txBody>
          <a:bodyPr/>
          <a:lstStyle/>
          <a:p>
            <a:fld id="{F101C87F-A434-4E9A-8994-F6A64F46832B}" type="datetime1">
              <a:rPr lang="en-SG" smtClean="0"/>
              <a:t>17/2/2023</a:t>
            </a:fld>
            <a:endParaRPr lang="en-SG"/>
          </a:p>
        </p:txBody>
      </p:sp>
      <p:sp>
        <p:nvSpPr>
          <p:cNvPr id="5" name="Footer Placeholder 4">
            <a:extLst>
              <a:ext uri="{FF2B5EF4-FFF2-40B4-BE49-F238E27FC236}">
                <a16:creationId xmlns:a16="http://schemas.microsoft.com/office/drawing/2014/main" id="{8DDE6CCC-F2F3-3225-809D-87CB900514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9BC56CA-4D08-789A-E946-78C5637747F7}"/>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331435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EC56-0AA5-5C31-957E-2EE7325151B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1CF08FD-29A4-07EE-46E1-EB32DF3C1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97B0D2-F979-00DD-D229-22E6A8C534E7}"/>
              </a:ext>
            </a:extLst>
          </p:cNvPr>
          <p:cNvSpPr>
            <a:spLocks noGrp="1"/>
          </p:cNvSpPr>
          <p:nvPr>
            <p:ph type="dt" sz="half" idx="10"/>
          </p:nvPr>
        </p:nvSpPr>
        <p:spPr/>
        <p:txBody>
          <a:bodyPr/>
          <a:lstStyle/>
          <a:p>
            <a:fld id="{EDBD6933-8CB7-449A-BE9F-383D3ABE3650}" type="datetime1">
              <a:rPr lang="en-SG" smtClean="0"/>
              <a:t>17/2/2023</a:t>
            </a:fld>
            <a:endParaRPr lang="en-SG"/>
          </a:p>
        </p:txBody>
      </p:sp>
      <p:sp>
        <p:nvSpPr>
          <p:cNvPr id="5" name="Footer Placeholder 4">
            <a:extLst>
              <a:ext uri="{FF2B5EF4-FFF2-40B4-BE49-F238E27FC236}">
                <a16:creationId xmlns:a16="http://schemas.microsoft.com/office/drawing/2014/main" id="{4F809FE4-EE35-B50B-BB1D-5F7FE4EEEB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16A161-0319-01F7-55F6-D29EC6ECE7E6}"/>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40940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AB401-87CA-1908-BA03-BB09519D33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097DBB-18F2-712A-90C2-7BCFB84E3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AD16E82-8B95-6216-2125-E4DCF974F093}"/>
              </a:ext>
            </a:extLst>
          </p:cNvPr>
          <p:cNvSpPr>
            <a:spLocks noGrp="1"/>
          </p:cNvSpPr>
          <p:nvPr>
            <p:ph type="dt" sz="half" idx="10"/>
          </p:nvPr>
        </p:nvSpPr>
        <p:spPr/>
        <p:txBody>
          <a:bodyPr/>
          <a:lstStyle/>
          <a:p>
            <a:fld id="{081071CB-0B6A-4D5F-B0F1-D6DA11B569D2}" type="datetime1">
              <a:rPr lang="en-SG" smtClean="0"/>
              <a:t>17/2/2023</a:t>
            </a:fld>
            <a:endParaRPr lang="en-SG"/>
          </a:p>
        </p:txBody>
      </p:sp>
      <p:sp>
        <p:nvSpPr>
          <p:cNvPr id="5" name="Footer Placeholder 4">
            <a:extLst>
              <a:ext uri="{FF2B5EF4-FFF2-40B4-BE49-F238E27FC236}">
                <a16:creationId xmlns:a16="http://schemas.microsoft.com/office/drawing/2014/main" id="{DCBED453-2107-E5A6-F689-43A71AD7BD9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E14481-49DB-FAEF-B50A-56670454D4E7}"/>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102701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7928-51AD-0815-E659-82DB99AD564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112043C-D133-8BC1-2C99-05A8A7A63A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19A0B8E-CE97-264F-59D6-5428351CCDCB}"/>
              </a:ext>
            </a:extLst>
          </p:cNvPr>
          <p:cNvSpPr>
            <a:spLocks noGrp="1"/>
          </p:cNvSpPr>
          <p:nvPr>
            <p:ph type="dt" sz="half" idx="10"/>
          </p:nvPr>
        </p:nvSpPr>
        <p:spPr/>
        <p:txBody>
          <a:bodyPr/>
          <a:lstStyle/>
          <a:p>
            <a:fld id="{C0192661-2872-49CF-8973-4F9D9F9BC1B7}" type="datetime1">
              <a:rPr lang="en-SG" smtClean="0"/>
              <a:t>17/2/2023</a:t>
            </a:fld>
            <a:endParaRPr lang="en-SG"/>
          </a:p>
        </p:txBody>
      </p:sp>
      <p:sp>
        <p:nvSpPr>
          <p:cNvPr id="5" name="Footer Placeholder 4">
            <a:extLst>
              <a:ext uri="{FF2B5EF4-FFF2-40B4-BE49-F238E27FC236}">
                <a16:creationId xmlns:a16="http://schemas.microsoft.com/office/drawing/2014/main" id="{C9C10410-EFAA-831D-B5CA-0ADA51F157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59DE88-D8FB-8CEC-D924-9010D511A9C4}"/>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14031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F5E0-21B2-3A11-9F16-DB3D0D7E6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0916F52-8019-FA11-363F-BF68B7B56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80A07A-BCA8-EE20-048F-DCB86E83C8C4}"/>
              </a:ext>
            </a:extLst>
          </p:cNvPr>
          <p:cNvSpPr>
            <a:spLocks noGrp="1"/>
          </p:cNvSpPr>
          <p:nvPr>
            <p:ph type="dt" sz="half" idx="10"/>
          </p:nvPr>
        </p:nvSpPr>
        <p:spPr/>
        <p:txBody>
          <a:bodyPr/>
          <a:lstStyle/>
          <a:p>
            <a:fld id="{355E87C4-1B4C-4B94-B770-592C28A6BD63}" type="datetime1">
              <a:rPr lang="en-SG" smtClean="0"/>
              <a:t>17/2/2023</a:t>
            </a:fld>
            <a:endParaRPr lang="en-SG"/>
          </a:p>
        </p:txBody>
      </p:sp>
      <p:sp>
        <p:nvSpPr>
          <p:cNvPr id="5" name="Footer Placeholder 4">
            <a:extLst>
              <a:ext uri="{FF2B5EF4-FFF2-40B4-BE49-F238E27FC236}">
                <a16:creationId xmlns:a16="http://schemas.microsoft.com/office/drawing/2014/main" id="{65460794-B972-AC5A-95CB-4558795715F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75B6D5-E0CC-5E8E-F79F-374935EE82D5}"/>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29061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1613-186D-57DA-0819-7EA09ACEA6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9AF6AAD-4554-7B7A-3C63-ECB41F8C4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7B8D82D-5A65-0951-0A02-6BAA94E3E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D1259CB-4F02-47DC-DE36-0464D1D460C7}"/>
              </a:ext>
            </a:extLst>
          </p:cNvPr>
          <p:cNvSpPr>
            <a:spLocks noGrp="1"/>
          </p:cNvSpPr>
          <p:nvPr>
            <p:ph type="dt" sz="half" idx="10"/>
          </p:nvPr>
        </p:nvSpPr>
        <p:spPr/>
        <p:txBody>
          <a:bodyPr/>
          <a:lstStyle/>
          <a:p>
            <a:fld id="{2F419E03-E26E-49CD-8260-06ED5602723B}" type="datetime1">
              <a:rPr lang="en-SG" smtClean="0"/>
              <a:t>17/2/2023</a:t>
            </a:fld>
            <a:endParaRPr lang="en-SG"/>
          </a:p>
        </p:txBody>
      </p:sp>
      <p:sp>
        <p:nvSpPr>
          <p:cNvPr id="6" name="Footer Placeholder 5">
            <a:extLst>
              <a:ext uri="{FF2B5EF4-FFF2-40B4-BE49-F238E27FC236}">
                <a16:creationId xmlns:a16="http://schemas.microsoft.com/office/drawing/2014/main" id="{F59A49F9-5029-D017-7B40-7418E0812B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CEE7AA3-9ACA-C845-F603-6E1D7A498B0B}"/>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20770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F20B-B810-2D15-D12A-70428A45ED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6A18486-2C2F-9F2E-59BE-59DDFA7E2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5EC5D-7690-DE6E-1D7F-B81F988EB6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B48B585-F277-FB78-8333-47ECFBCE6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15F5B-3193-CB3D-FEFD-14F62AFCD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BF91441-A6DE-42D8-077C-DA3B7E067A24}"/>
              </a:ext>
            </a:extLst>
          </p:cNvPr>
          <p:cNvSpPr>
            <a:spLocks noGrp="1"/>
          </p:cNvSpPr>
          <p:nvPr>
            <p:ph type="dt" sz="half" idx="10"/>
          </p:nvPr>
        </p:nvSpPr>
        <p:spPr/>
        <p:txBody>
          <a:bodyPr/>
          <a:lstStyle/>
          <a:p>
            <a:fld id="{88651FFC-8812-4CE0-980D-A63548118239}" type="datetime1">
              <a:rPr lang="en-SG" smtClean="0"/>
              <a:t>17/2/2023</a:t>
            </a:fld>
            <a:endParaRPr lang="en-SG"/>
          </a:p>
        </p:txBody>
      </p:sp>
      <p:sp>
        <p:nvSpPr>
          <p:cNvPr id="8" name="Footer Placeholder 7">
            <a:extLst>
              <a:ext uri="{FF2B5EF4-FFF2-40B4-BE49-F238E27FC236}">
                <a16:creationId xmlns:a16="http://schemas.microsoft.com/office/drawing/2014/main" id="{CE0CFD02-0F4A-4689-D41D-FC55A7B57AD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DA9FA43-09FD-369F-8E5E-5FD78E5E55FF}"/>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221545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73C0-D6C7-9A77-AC58-9EE7DA8A365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C7A70C6-8E3B-42B7-35DD-52BCBF8EE090}"/>
              </a:ext>
            </a:extLst>
          </p:cNvPr>
          <p:cNvSpPr>
            <a:spLocks noGrp="1"/>
          </p:cNvSpPr>
          <p:nvPr>
            <p:ph type="dt" sz="half" idx="10"/>
          </p:nvPr>
        </p:nvSpPr>
        <p:spPr/>
        <p:txBody>
          <a:bodyPr/>
          <a:lstStyle/>
          <a:p>
            <a:fld id="{F9DB3A9B-9CF9-4F42-9B1D-502FB942E915}" type="datetime1">
              <a:rPr lang="en-SG" smtClean="0"/>
              <a:t>17/2/2023</a:t>
            </a:fld>
            <a:endParaRPr lang="en-SG"/>
          </a:p>
        </p:txBody>
      </p:sp>
      <p:sp>
        <p:nvSpPr>
          <p:cNvPr id="4" name="Footer Placeholder 3">
            <a:extLst>
              <a:ext uri="{FF2B5EF4-FFF2-40B4-BE49-F238E27FC236}">
                <a16:creationId xmlns:a16="http://schemas.microsoft.com/office/drawing/2014/main" id="{ECF6C537-3806-47D7-AAC5-CBBF6549B52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9B9AA18-B7E6-481E-993F-A04F953DA062}"/>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106818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C935D-5F0A-3043-63BC-D45F93BCE9E5}"/>
              </a:ext>
            </a:extLst>
          </p:cNvPr>
          <p:cNvSpPr>
            <a:spLocks noGrp="1"/>
          </p:cNvSpPr>
          <p:nvPr>
            <p:ph type="dt" sz="half" idx="10"/>
          </p:nvPr>
        </p:nvSpPr>
        <p:spPr/>
        <p:txBody>
          <a:bodyPr/>
          <a:lstStyle/>
          <a:p>
            <a:fld id="{E9292977-330F-4AC5-A06D-20255777DC5E}" type="datetime1">
              <a:rPr lang="en-SG" smtClean="0"/>
              <a:t>17/2/2023</a:t>
            </a:fld>
            <a:endParaRPr lang="en-SG"/>
          </a:p>
        </p:txBody>
      </p:sp>
      <p:sp>
        <p:nvSpPr>
          <p:cNvPr id="3" name="Footer Placeholder 2">
            <a:extLst>
              <a:ext uri="{FF2B5EF4-FFF2-40B4-BE49-F238E27FC236}">
                <a16:creationId xmlns:a16="http://schemas.microsoft.com/office/drawing/2014/main" id="{C6667842-21A0-E7DE-102F-FE0A0EDC3A6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84CF453-C91C-8377-1636-9A4FCE892B91}"/>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39134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2D6A-D5C2-5137-393B-16ED218D0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C5A6DE1-BE1F-5FE9-C876-76B195A42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4E7A381-D576-C6F5-C0AC-E2ECD2DE6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050C4-ADB6-3121-7C46-93715763AFD3}"/>
              </a:ext>
            </a:extLst>
          </p:cNvPr>
          <p:cNvSpPr>
            <a:spLocks noGrp="1"/>
          </p:cNvSpPr>
          <p:nvPr>
            <p:ph type="dt" sz="half" idx="10"/>
          </p:nvPr>
        </p:nvSpPr>
        <p:spPr/>
        <p:txBody>
          <a:bodyPr/>
          <a:lstStyle/>
          <a:p>
            <a:fld id="{A29D8908-077F-4BD7-810A-B713FA0CF57B}" type="datetime1">
              <a:rPr lang="en-SG" smtClean="0"/>
              <a:t>17/2/2023</a:t>
            </a:fld>
            <a:endParaRPr lang="en-SG"/>
          </a:p>
        </p:txBody>
      </p:sp>
      <p:sp>
        <p:nvSpPr>
          <p:cNvPr id="6" name="Footer Placeholder 5">
            <a:extLst>
              <a:ext uri="{FF2B5EF4-FFF2-40B4-BE49-F238E27FC236}">
                <a16:creationId xmlns:a16="http://schemas.microsoft.com/office/drawing/2014/main" id="{D3E18A8C-949B-B0A3-49F3-2DE1F0367DB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A581353-4C16-14C4-3DF5-6FEA4EE91BBC}"/>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81662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3A0C-E790-92DD-4A97-91B69CAE9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2BBFCC5-DCB0-6E3D-173B-0E3AFD6E3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2C645B8-B5B2-F840-3F19-DDC433DC3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150FE-DD86-4C64-60EB-6857A5DFE89B}"/>
              </a:ext>
            </a:extLst>
          </p:cNvPr>
          <p:cNvSpPr>
            <a:spLocks noGrp="1"/>
          </p:cNvSpPr>
          <p:nvPr>
            <p:ph type="dt" sz="half" idx="10"/>
          </p:nvPr>
        </p:nvSpPr>
        <p:spPr/>
        <p:txBody>
          <a:bodyPr/>
          <a:lstStyle/>
          <a:p>
            <a:fld id="{B0B6E5AD-648D-4444-85B8-B09B52B106D6}" type="datetime1">
              <a:rPr lang="en-SG" smtClean="0"/>
              <a:t>17/2/2023</a:t>
            </a:fld>
            <a:endParaRPr lang="en-SG"/>
          </a:p>
        </p:txBody>
      </p:sp>
      <p:sp>
        <p:nvSpPr>
          <p:cNvPr id="6" name="Footer Placeholder 5">
            <a:extLst>
              <a:ext uri="{FF2B5EF4-FFF2-40B4-BE49-F238E27FC236}">
                <a16:creationId xmlns:a16="http://schemas.microsoft.com/office/drawing/2014/main" id="{A59224EF-A1BB-08C3-CAED-218E4DD984B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CC0568B-BF31-1C59-D775-C64D8349453E}"/>
              </a:ext>
            </a:extLst>
          </p:cNvPr>
          <p:cNvSpPr>
            <a:spLocks noGrp="1"/>
          </p:cNvSpPr>
          <p:nvPr>
            <p:ph type="sldNum" sz="quarter" idx="12"/>
          </p:nvPr>
        </p:nvSpPr>
        <p:spPr/>
        <p:txBody>
          <a:bodyPr/>
          <a:lstStyle/>
          <a:p>
            <a:fld id="{ECD3E342-1375-4085-88D5-770E13ECF42A}" type="slidenum">
              <a:rPr lang="en-SG" smtClean="0"/>
              <a:t>‹#›</a:t>
            </a:fld>
            <a:endParaRPr lang="en-SG"/>
          </a:p>
        </p:txBody>
      </p:sp>
    </p:spTree>
    <p:extLst>
      <p:ext uri="{BB962C8B-B14F-4D97-AF65-F5344CB8AC3E}">
        <p14:creationId xmlns:p14="http://schemas.microsoft.com/office/powerpoint/2010/main" val="45173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325CD-4282-439C-F9DF-AB8017D45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AF96DE-B7EA-910C-0150-A628886BC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0DD37C-F493-785F-E8BF-9BC66753B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3D563-9CF4-4F84-A76F-1072B6E201C1}" type="datetime1">
              <a:rPr lang="en-SG" smtClean="0"/>
              <a:t>17/2/2023</a:t>
            </a:fld>
            <a:endParaRPr lang="en-SG"/>
          </a:p>
        </p:txBody>
      </p:sp>
      <p:sp>
        <p:nvSpPr>
          <p:cNvPr id="5" name="Footer Placeholder 4">
            <a:extLst>
              <a:ext uri="{FF2B5EF4-FFF2-40B4-BE49-F238E27FC236}">
                <a16:creationId xmlns:a16="http://schemas.microsoft.com/office/drawing/2014/main" id="{856553E7-DA20-D31B-7B94-B9F5B0C00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D5BF730-A08D-D367-BC78-BC2C587C6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3E342-1375-4085-88D5-770E13ECF42A}" type="slidenum">
              <a:rPr lang="en-SG" smtClean="0"/>
              <a:t>‹#›</a:t>
            </a:fld>
            <a:endParaRPr lang="en-SG"/>
          </a:p>
        </p:txBody>
      </p:sp>
    </p:spTree>
    <p:extLst>
      <p:ext uri="{BB962C8B-B14F-4D97-AF65-F5344CB8AC3E}">
        <p14:creationId xmlns:p14="http://schemas.microsoft.com/office/powerpoint/2010/main" val="2255765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89AE83-374F-B232-DE2E-9547B5B73D75}"/>
              </a:ext>
            </a:extLst>
          </p:cNvPr>
          <p:cNvPicPr>
            <a:picLocks noChangeAspect="1"/>
          </p:cNvPicPr>
          <p:nvPr/>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8F0014F-AF3A-1A7F-C20E-E965EFFC83EE}"/>
              </a:ext>
            </a:extLst>
          </p:cNvPr>
          <p:cNvSpPr/>
          <p:nvPr/>
        </p:nvSpPr>
        <p:spPr>
          <a:xfrm>
            <a:off x="0" y="6419850"/>
            <a:ext cx="121920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5C1775F-5514-11CD-D294-047677394F76}"/>
              </a:ext>
            </a:extLst>
          </p:cNvPr>
          <p:cNvSpPr/>
          <p:nvPr/>
        </p:nvSpPr>
        <p:spPr>
          <a:xfrm>
            <a:off x="0" y="0"/>
            <a:ext cx="121920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3BF0005-A465-6C7F-38FC-7AAD5E45AA59}"/>
              </a:ext>
            </a:extLst>
          </p:cNvPr>
          <p:cNvSpPr/>
          <p:nvPr/>
        </p:nvSpPr>
        <p:spPr>
          <a:xfrm>
            <a:off x="0" y="297180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b="1" dirty="0">
                <a:solidFill>
                  <a:schemeClr val="bg1"/>
                </a:solidFill>
              </a:rPr>
              <a:t>CAPSTONE PROJECT UPDATE</a:t>
            </a:r>
          </a:p>
        </p:txBody>
      </p:sp>
      <p:sp>
        <p:nvSpPr>
          <p:cNvPr id="11" name="Slide Number Placeholder 10">
            <a:extLst>
              <a:ext uri="{FF2B5EF4-FFF2-40B4-BE49-F238E27FC236}">
                <a16:creationId xmlns:a16="http://schemas.microsoft.com/office/drawing/2014/main" id="{6D415A80-5F5B-C93C-B059-7D0A79ADC3BB}"/>
              </a:ext>
            </a:extLst>
          </p:cNvPr>
          <p:cNvSpPr>
            <a:spLocks noGrp="1"/>
          </p:cNvSpPr>
          <p:nvPr>
            <p:ph type="sldNum" sz="quarter" idx="12"/>
          </p:nvPr>
        </p:nvSpPr>
        <p:spPr/>
        <p:txBody>
          <a:bodyPr/>
          <a:lstStyle/>
          <a:p>
            <a:fld id="{ECD3E342-1375-4085-88D5-770E13ECF42A}" type="slidenum">
              <a:rPr lang="en-SG" smtClean="0"/>
              <a:t>1</a:t>
            </a:fld>
            <a:endParaRPr lang="en-SG"/>
          </a:p>
        </p:txBody>
      </p:sp>
    </p:spTree>
    <p:extLst>
      <p:ext uri="{BB962C8B-B14F-4D97-AF65-F5344CB8AC3E}">
        <p14:creationId xmlns:p14="http://schemas.microsoft.com/office/powerpoint/2010/main" val="42226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F0014F-AF3A-1A7F-C20E-E965EFFC83EE}"/>
              </a:ext>
            </a:extLst>
          </p:cNvPr>
          <p:cNvSpPr/>
          <p:nvPr/>
        </p:nvSpPr>
        <p:spPr>
          <a:xfrm>
            <a:off x="0" y="6419850"/>
            <a:ext cx="121920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5C1775F-5514-11CD-D294-047677394F76}"/>
              </a:ext>
            </a:extLst>
          </p:cNvPr>
          <p:cNvSpPr/>
          <p:nvPr/>
        </p:nvSpPr>
        <p:spPr>
          <a:xfrm>
            <a:off x="0" y="0"/>
            <a:ext cx="12192000" cy="438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Slide Number Placeholder 10">
            <a:extLst>
              <a:ext uri="{FF2B5EF4-FFF2-40B4-BE49-F238E27FC236}">
                <a16:creationId xmlns:a16="http://schemas.microsoft.com/office/drawing/2014/main" id="{6D415A80-5F5B-C93C-B059-7D0A79ADC3BB}"/>
              </a:ext>
            </a:extLst>
          </p:cNvPr>
          <p:cNvSpPr>
            <a:spLocks noGrp="1"/>
          </p:cNvSpPr>
          <p:nvPr>
            <p:ph type="sldNum" sz="quarter" idx="12"/>
          </p:nvPr>
        </p:nvSpPr>
        <p:spPr/>
        <p:txBody>
          <a:bodyPr/>
          <a:lstStyle/>
          <a:p>
            <a:fld id="{ECD3E342-1375-4085-88D5-770E13ECF42A}" type="slidenum">
              <a:rPr lang="en-SG" smtClean="0"/>
              <a:t>2</a:t>
            </a:fld>
            <a:endParaRPr lang="en-SG"/>
          </a:p>
        </p:txBody>
      </p:sp>
      <p:sp>
        <p:nvSpPr>
          <p:cNvPr id="2" name="Rectangle 1">
            <a:extLst>
              <a:ext uri="{FF2B5EF4-FFF2-40B4-BE49-F238E27FC236}">
                <a16:creationId xmlns:a16="http://schemas.microsoft.com/office/drawing/2014/main" id="{ACFE42CE-CF2B-742F-6D8E-89C9CFE5CC78}"/>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PROBLEM STATEMENT</a:t>
            </a:r>
          </a:p>
        </p:txBody>
      </p:sp>
      <p:sp>
        <p:nvSpPr>
          <p:cNvPr id="4" name="TextBox 3">
            <a:extLst>
              <a:ext uri="{FF2B5EF4-FFF2-40B4-BE49-F238E27FC236}">
                <a16:creationId xmlns:a16="http://schemas.microsoft.com/office/drawing/2014/main" id="{0B185D73-6C97-3F28-B672-E4F971693131}"/>
              </a:ext>
            </a:extLst>
          </p:cNvPr>
          <p:cNvSpPr txBox="1"/>
          <p:nvPr/>
        </p:nvSpPr>
        <p:spPr>
          <a:xfrm>
            <a:off x="1476375" y="2256542"/>
            <a:ext cx="9582150" cy="2862322"/>
          </a:xfrm>
          <a:prstGeom prst="rect">
            <a:avLst/>
          </a:prstGeom>
          <a:noFill/>
        </p:spPr>
        <p:txBody>
          <a:bodyPr wrap="square">
            <a:spAutoFit/>
          </a:bodyPr>
          <a:lstStyle/>
          <a:p>
            <a:r>
              <a:rPr lang="en-SG" sz="3600" b="1" dirty="0"/>
              <a:t>Determine what are the different archetypes of players based on available game data that could help gamers know more about the community. Hence, could provide some suggests or tips to gamers belonging to certain archetypes.</a:t>
            </a:r>
          </a:p>
        </p:txBody>
      </p:sp>
    </p:spTree>
    <p:extLst>
      <p:ext uri="{BB962C8B-B14F-4D97-AF65-F5344CB8AC3E}">
        <p14:creationId xmlns:p14="http://schemas.microsoft.com/office/powerpoint/2010/main" val="296425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3BEC3B-8AF6-6BD3-37D0-CB66399E1CE8}"/>
              </a:ext>
            </a:extLst>
          </p:cNvPr>
          <p:cNvSpPr>
            <a:spLocks noGrp="1"/>
          </p:cNvSpPr>
          <p:nvPr>
            <p:ph type="sldNum" sz="quarter" idx="12"/>
          </p:nvPr>
        </p:nvSpPr>
        <p:spPr/>
        <p:txBody>
          <a:bodyPr/>
          <a:lstStyle/>
          <a:p>
            <a:fld id="{ECD3E342-1375-4085-88D5-770E13ECF42A}" type="slidenum">
              <a:rPr lang="en-SG" smtClean="0"/>
              <a:t>3</a:t>
            </a:fld>
            <a:endParaRPr lang="en-SG"/>
          </a:p>
        </p:txBody>
      </p:sp>
      <p:sp>
        <p:nvSpPr>
          <p:cNvPr id="5" name="Rectangle 4">
            <a:extLst>
              <a:ext uri="{FF2B5EF4-FFF2-40B4-BE49-F238E27FC236}">
                <a16:creationId xmlns:a16="http://schemas.microsoft.com/office/drawing/2014/main" id="{19558562-9CC5-9C3C-1671-2C1851501695}"/>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SAMPLING</a:t>
            </a:r>
          </a:p>
        </p:txBody>
      </p:sp>
      <p:sp>
        <p:nvSpPr>
          <p:cNvPr id="9" name="Rectangle 8">
            <a:extLst>
              <a:ext uri="{FF2B5EF4-FFF2-40B4-BE49-F238E27FC236}">
                <a16:creationId xmlns:a16="http://schemas.microsoft.com/office/drawing/2014/main" id="{3B088D90-28C9-5E89-C2EB-F44E75AE3514}"/>
              </a:ext>
            </a:extLst>
          </p:cNvPr>
          <p:cNvSpPr/>
          <p:nvPr/>
        </p:nvSpPr>
        <p:spPr>
          <a:xfrm>
            <a:off x="3498010" y="917738"/>
            <a:ext cx="25476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a:t>ASIA</a:t>
            </a:r>
          </a:p>
        </p:txBody>
      </p:sp>
      <p:sp>
        <p:nvSpPr>
          <p:cNvPr id="10" name="Rectangle 9">
            <a:extLst>
              <a:ext uri="{FF2B5EF4-FFF2-40B4-BE49-F238E27FC236}">
                <a16:creationId xmlns:a16="http://schemas.microsoft.com/office/drawing/2014/main" id="{9228C20B-5C54-F58F-19CD-906464499DC5}"/>
              </a:ext>
            </a:extLst>
          </p:cNvPr>
          <p:cNvSpPr/>
          <p:nvPr/>
        </p:nvSpPr>
        <p:spPr>
          <a:xfrm>
            <a:off x="6169323" y="917738"/>
            <a:ext cx="25476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a:t>AMERICA</a:t>
            </a:r>
          </a:p>
        </p:txBody>
      </p:sp>
      <p:sp>
        <p:nvSpPr>
          <p:cNvPr id="11" name="Rectangle 10">
            <a:extLst>
              <a:ext uri="{FF2B5EF4-FFF2-40B4-BE49-F238E27FC236}">
                <a16:creationId xmlns:a16="http://schemas.microsoft.com/office/drawing/2014/main" id="{D0656A84-4159-A4B5-0875-64D4F869FF3A}"/>
              </a:ext>
            </a:extLst>
          </p:cNvPr>
          <p:cNvSpPr/>
          <p:nvPr/>
        </p:nvSpPr>
        <p:spPr>
          <a:xfrm>
            <a:off x="8840636" y="917738"/>
            <a:ext cx="25476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a:t>EUROPE</a:t>
            </a:r>
          </a:p>
        </p:txBody>
      </p:sp>
      <p:sp>
        <p:nvSpPr>
          <p:cNvPr id="12" name="Rectangle 11">
            <a:extLst>
              <a:ext uri="{FF2B5EF4-FFF2-40B4-BE49-F238E27FC236}">
                <a16:creationId xmlns:a16="http://schemas.microsoft.com/office/drawing/2014/main" id="{56CF4A08-5321-EF7C-814C-97C72E734A4B}"/>
              </a:ext>
            </a:extLst>
          </p:cNvPr>
          <p:cNvSpPr/>
          <p:nvPr/>
        </p:nvSpPr>
        <p:spPr>
          <a:xfrm>
            <a:off x="3498010" y="3217851"/>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16.6%</a:t>
            </a:r>
          </a:p>
        </p:txBody>
      </p:sp>
      <p:sp>
        <p:nvSpPr>
          <p:cNvPr id="13" name="Rectangle 12">
            <a:extLst>
              <a:ext uri="{FF2B5EF4-FFF2-40B4-BE49-F238E27FC236}">
                <a16:creationId xmlns:a16="http://schemas.microsoft.com/office/drawing/2014/main" id="{0E8D39ED-722E-77A9-5C76-5AD4AC82A065}"/>
              </a:ext>
            </a:extLst>
          </p:cNvPr>
          <p:cNvSpPr/>
          <p:nvPr/>
        </p:nvSpPr>
        <p:spPr>
          <a:xfrm>
            <a:off x="6169324" y="3217851"/>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14.4%</a:t>
            </a:r>
          </a:p>
        </p:txBody>
      </p:sp>
      <p:sp>
        <p:nvSpPr>
          <p:cNvPr id="14" name="Rectangle 13">
            <a:extLst>
              <a:ext uri="{FF2B5EF4-FFF2-40B4-BE49-F238E27FC236}">
                <a16:creationId xmlns:a16="http://schemas.microsoft.com/office/drawing/2014/main" id="{7AF83A37-D0DA-5020-99DF-EFECDF32FBAD}"/>
              </a:ext>
            </a:extLst>
          </p:cNvPr>
          <p:cNvSpPr/>
          <p:nvPr/>
        </p:nvSpPr>
        <p:spPr>
          <a:xfrm>
            <a:off x="8860045" y="3217851"/>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16.5%</a:t>
            </a:r>
          </a:p>
        </p:txBody>
      </p:sp>
      <p:sp>
        <p:nvSpPr>
          <p:cNvPr id="17" name="Rectangle 16">
            <a:extLst>
              <a:ext uri="{FF2B5EF4-FFF2-40B4-BE49-F238E27FC236}">
                <a16:creationId xmlns:a16="http://schemas.microsoft.com/office/drawing/2014/main" id="{1CD84FBE-20FB-821D-DB54-1B4BDDC2DB85}"/>
              </a:ext>
            </a:extLst>
          </p:cNvPr>
          <p:cNvSpPr/>
          <p:nvPr/>
        </p:nvSpPr>
        <p:spPr>
          <a:xfrm>
            <a:off x="3498012" y="2066026"/>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2,716</a:t>
            </a:r>
          </a:p>
        </p:txBody>
      </p:sp>
      <p:sp>
        <p:nvSpPr>
          <p:cNvPr id="18" name="Rectangle 17">
            <a:extLst>
              <a:ext uri="{FF2B5EF4-FFF2-40B4-BE49-F238E27FC236}">
                <a16:creationId xmlns:a16="http://schemas.microsoft.com/office/drawing/2014/main" id="{EBCF5F21-0BBB-E566-1BB0-D6800525D150}"/>
              </a:ext>
            </a:extLst>
          </p:cNvPr>
          <p:cNvSpPr/>
          <p:nvPr/>
        </p:nvSpPr>
        <p:spPr>
          <a:xfrm>
            <a:off x="6169325" y="2057408"/>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2,698</a:t>
            </a:r>
          </a:p>
        </p:txBody>
      </p:sp>
      <p:sp>
        <p:nvSpPr>
          <p:cNvPr id="19" name="Rectangle 18">
            <a:extLst>
              <a:ext uri="{FF2B5EF4-FFF2-40B4-BE49-F238E27FC236}">
                <a16:creationId xmlns:a16="http://schemas.microsoft.com/office/drawing/2014/main" id="{419C8160-DB6B-A86E-4A23-D1CBF3A3ABA2}"/>
              </a:ext>
            </a:extLst>
          </p:cNvPr>
          <p:cNvSpPr/>
          <p:nvPr/>
        </p:nvSpPr>
        <p:spPr>
          <a:xfrm>
            <a:off x="8840637" y="2057408"/>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2,195</a:t>
            </a:r>
          </a:p>
        </p:txBody>
      </p:sp>
      <p:sp>
        <p:nvSpPr>
          <p:cNvPr id="20" name="Rectangle 19">
            <a:extLst>
              <a:ext uri="{FF2B5EF4-FFF2-40B4-BE49-F238E27FC236}">
                <a16:creationId xmlns:a16="http://schemas.microsoft.com/office/drawing/2014/main" id="{DB24AC24-2480-0C46-9CB0-8829AFD22132}"/>
              </a:ext>
            </a:extLst>
          </p:cNvPr>
          <p:cNvSpPr/>
          <p:nvPr/>
        </p:nvSpPr>
        <p:spPr>
          <a:xfrm>
            <a:off x="452885" y="801486"/>
            <a:ext cx="11097883" cy="113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 Drawing Samples of Gamers </a:t>
            </a:r>
          </a:p>
          <a:p>
            <a:r>
              <a:rPr lang="en-SG" dirty="0">
                <a:solidFill>
                  <a:schemeClr val="tx1"/>
                </a:solidFill>
              </a:rPr>
              <a:t> who are playing in the main </a:t>
            </a:r>
          </a:p>
          <a:p>
            <a:r>
              <a:rPr lang="en-SG" dirty="0">
                <a:solidFill>
                  <a:schemeClr val="tx1"/>
                </a:solidFill>
              </a:rPr>
              <a:t> three international servers </a:t>
            </a:r>
          </a:p>
        </p:txBody>
      </p:sp>
      <p:sp>
        <p:nvSpPr>
          <p:cNvPr id="21" name="Rectangle 20">
            <a:extLst>
              <a:ext uri="{FF2B5EF4-FFF2-40B4-BE49-F238E27FC236}">
                <a16:creationId xmlns:a16="http://schemas.microsoft.com/office/drawing/2014/main" id="{4D3F74F8-2E05-CEBE-A6EF-9C453DDD31AF}"/>
              </a:ext>
            </a:extLst>
          </p:cNvPr>
          <p:cNvSpPr/>
          <p:nvPr/>
        </p:nvSpPr>
        <p:spPr>
          <a:xfrm>
            <a:off x="452883" y="1998230"/>
            <a:ext cx="11097883" cy="1070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Sample of Gamer UID </a:t>
            </a:r>
          </a:p>
          <a:p>
            <a:r>
              <a:rPr lang="en-SG" dirty="0">
                <a:solidFill>
                  <a:schemeClr val="tx1"/>
                </a:solidFill>
              </a:rPr>
              <a:t>whom seek help or help </a:t>
            </a:r>
          </a:p>
          <a:p>
            <a:r>
              <a:rPr lang="en-SG" dirty="0">
                <a:solidFill>
                  <a:schemeClr val="tx1"/>
                </a:solidFill>
              </a:rPr>
              <a:t>others from Discord Servers </a:t>
            </a:r>
          </a:p>
          <a:p>
            <a:r>
              <a:rPr lang="en-SG" dirty="0">
                <a:solidFill>
                  <a:schemeClr val="tx1"/>
                </a:solidFill>
              </a:rPr>
              <a:t>in January 2023</a:t>
            </a:r>
          </a:p>
        </p:txBody>
      </p:sp>
      <p:sp>
        <p:nvSpPr>
          <p:cNvPr id="23" name="Rectangle 22">
            <a:extLst>
              <a:ext uri="{FF2B5EF4-FFF2-40B4-BE49-F238E27FC236}">
                <a16:creationId xmlns:a16="http://schemas.microsoft.com/office/drawing/2014/main" id="{4FE819BE-C2AD-C9F1-5749-C5920EF1906B}"/>
              </a:ext>
            </a:extLst>
          </p:cNvPr>
          <p:cNvSpPr/>
          <p:nvPr/>
        </p:nvSpPr>
        <p:spPr>
          <a:xfrm>
            <a:off x="452883" y="3139606"/>
            <a:ext cx="11097883" cy="1070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Success Rate</a:t>
            </a:r>
          </a:p>
        </p:txBody>
      </p:sp>
      <p:sp>
        <p:nvSpPr>
          <p:cNvPr id="24" name="Rectangle 23">
            <a:extLst>
              <a:ext uri="{FF2B5EF4-FFF2-40B4-BE49-F238E27FC236}">
                <a16:creationId xmlns:a16="http://schemas.microsoft.com/office/drawing/2014/main" id="{E4AE590F-3BEF-0786-0A9C-628F78E9F9E4}"/>
              </a:ext>
            </a:extLst>
          </p:cNvPr>
          <p:cNvSpPr/>
          <p:nvPr/>
        </p:nvSpPr>
        <p:spPr>
          <a:xfrm>
            <a:off x="452882" y="4280982"/>
            <a:ext cx="11097883" cy="1070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Achieved Sample</a:t>
            </a:r>
          </a:p>
        </p:txBody>
      </p:sp>
      <p:sp>
        <p:nvSpPr>
          <p:cNvPr id="25" name="Rectangle 24">
            <a:extLst>
              <a:ext uri="{FF2B5EF4-FFF2-40B4-BE49-F238E27FC236}">
                <a16:creationId xmlns:a16="http://schemas.microsoft.com/office/drawing/2014/main" id="{A36CCD5C-BEA1-A129-9303-C0639A29784A}"/>
              </a:ext>
            </a:extLst>
          </p:cNvPr>
          <p:cNvSpPr/>
          <p:nvPr/>
        </p:nvSpPr>
        <p:spPr>
          <a:xfrm>
            <a:off x="3498010" y="4354550"/>
            <a:ext cx="2547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t>451</a:t>
            </a:r>
          </a:p>
        </p:txBody>
      </p:sp>
      <p:sp>
        <p:nvSpPr>
          <p:cNvPr id="26" name="Rectangle 25">
            <a:extLst>
              <a:ext uri="{FF2B5EF4-FFF2-40B4-BE49-F238E27FC236}">
                <a16:creationId xmlns:a16="http://schemas.microsoft.com/office/drawing/2014/main" id="{C443A4DA-C78A-F101-FD0A-6596FFBAFEC6}"/>
              </a:ext>
            </a:extLst>
          </p:cNvPr>
          <p:cNvSpPr/>
          <p:nvPr/>
        </p:nvSpPr>
        <p:spPr>
          <a:xfrm>
            <a:off x="6169324" y="4354550"/>
            <a:ext cx="2547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t>389</a:t>
            </a:r>
          </a:p>
        </p:txBody>
      </p:sp>
      <p:sp>
        <p:nvSpPr>
          <p:cNvPr id="27" name="Rectangle 26">
            <a:extLst>
              <a:ext uri="{FF2B5EF4-FFF2-40B4-BE49-F238E27FC236}">
                <a16:creationId xmlns:a16="http://schemas.microsoft.com/office/drawing/2014/main" id="{83111A52-9B2D-4922-0BDF-ABAA3A8AAAAA}"/>
              </a:ext>
            </a:extLst>
          </p:cNvPr>
          <p:cNvSpPr/>
          <p:nvPr/>
        </p:nvSpPr>
        <p:spPr>
          <a:xfrm>
            <a:off x="8860045" y="4354550"/>
            <a:ext cx="2547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t>363</a:t>
            </a:r>
          </a:p>
        </p:txBody>
      </p:sp>
      <p:sp>
        <p:nvSpPr>
          <p:cNvPr id="29" name="Rectangle 28">
            <a:extLst>
              <a:ext uri="{FF2B5EF4-FFF2-40B4-BE49-F238E27FC236}">
                <a16:creationId xmlns:a16="http://schemas.microsoft.com/office/drawing/2014/main" id="{0CEAC0B2-F843-B3A2-7472-6778D29F922C}"/>
              </a:ext>
            </a:extLst>
          </p:cNvPr>
          <p:cNvSpPr/>
          <p:nvPr/>
        </p:nvSpPr>
        <p:spPr>
          <a:xfrm>
            <a:off x="452881" y="5399842"/>
            <a:ext cx="11097883" cy="1070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Total Sample Size</a:t>
            </a:r>
          </a:p>
        </p:txBody>
      </p:sp>
      <p:sp>
        <p:nvSpPr>
          <p:cNvPr id="31" name="Rectangle 30">
            <a:extLst>
              <a:ext uri="{FF2B5EF4-FFF2-40B4-BE49-F238E27FC236}">
                <a16:creationId xmlns:a16="http://schemas.microsoft.com/office/drawing/2014/main" id="{5D2011D3-70FE-5857-9A63-AFB59699EFB9}"/>
              </a:ext>
            </a:extLst>
          </p:cNvPr>
          <p:cNvSpPr/>
          <p:nvPr/>
        </p:nvSpPr>
        <p:spPr>
          <a:xfrm>
            <a:off x="6198077" y="5478309"/>
            <a:ext cx="254766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400" b="1" dirty="0">
                <a:solidFill>
                  <a:schemeClr val="tx1"/>
                </a:solidFill>
              </a:rPr>
              <a:t>1,203</a:t>
            </a:r>
          </a:p>
        </p:txBody>
      </p:sp>
    </p:spTree>
    <p:extLst>
      <p:ext uri="{BB962C8B-B14F-4D97-AF65-F5344CB8AC3E}">
        <p14:creationId xmlns:p14="http://schemas.microsoft.com/office/powerpoint/2010/main" val="58279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3BEC3B-8AF6-6BD3-37D0-CB66399E1CE8}"/>
              </a:ext>
            </a:extLst>
          </p:cNvPr>
          <p:cNvSpPr>
            <a:spLocks noGrp="1"/>
          </p:cNvSpPr>
          <p:nvPr>
            <p:ph type="sldNum" sz="quarter" idx="12"/>
          </p:nvPr>
        </p:nvSpPr>
        <p:spPr/>
        <p:txBody>
          <a:bodyPr/>
          <a:lstStyle/>
          <a:p>
            <a:fld id="{ECD3E342-1375-4085-88D5-770E13ECF42A}" type="slidenum">
              <a:rPr lang="en-SG" smtClean="0"/>
              <a:t>4</a:t>
            </a:fld>
            <a:endParaRPr lang="en-SG"/>
          </a:p>
        </p:txBody>
      </p:sp>
      <p:sp>
        <p:nvSpPr>
          <p:cNvPr id="5" name="Rectangle 4">
            <a:extLst>
              <a:ext uri="{FF2B5EF4-FFF2-40B4-BE49-F238E27FC236}">
                <a16:creationId xmlns:a16="http://schemas.microsoft.com/office/drawing/2014/main" id="{19558562-9CC5-9C3C-1671-2C1851501695}"/>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CLUSTER ANALYSIS</a:t>
            </a:r>
          </a:p>
        </p:txBody>
      </p:sp>
      <p:sp>
        <p:nvSpPr>
          <p:cNvPr id="3" name="TextBox 2">
            <a:extLst>
              <a:ext uri="{FF2B5EF4-FFF2-40B4-BE49-F238E27FC236}">
                <a16:creationId xmlns:a16="http://schemas.microsoft.com/office/drawing/2014/main" id="{D0DC9AAB-B7A5-B8EB-0FD6-4EA180B0844F}"/>
              </a:ext>
            </a:extLst>
          </p:cNvPr>
          <p:cNvSpPr txBox="1"/>
          <p:nvPr/>
        </p:nvSpPr>
        <p:spPr>
          <a:xfrm>
            <a:off x="1945004" y="1608081"/>
            <a:ext cx="2364302" cy="769441"/>
          </a:xfrm>
          <a:prstGeom prst="rect">
            <a:avLst/>
          </a:prstGeom>
          <a:noFill/>
        </p:spPr>
        <p:txBody>
          <a:bodyPr wrap="none" rtlCol="0">
            <a:spAutoFit/>
          </a:bodyPr>
          <a:lstStyle/>
          <a:p>
            <a:r>
              <a:rPr lang="en-SG" sz="4400" b="1" dirty="0"/>
              <a:t>K MEANS</a:t>
            </a:r>
          </a:p>
        </p:txBody>
      </p:sp>
      <p:sp>
        <p:nvSpPr>
          <p:cNvPr id="6" name="TextBox 5">
            <a:extLst>
              <a:ext uri="{FF2B5EF4-FFF2-40B4-BE49-F238E27FC236}">
                <a16:creationId xmlns:a16="http://schemas.microsoft.com/office/drawing/2014/main" id="{9F878020-2DA8-BCFD-77B0-C37B1A186FAD}"/>
              </a:ext>
            </a:extLst>
          </p:cNvPr>
          <p:cNvSpPr txBox="1"/>
          <p:nvPr/>
        </p:nvSpPr>
        <p:spPr>
          <a:xfrm>
            <a:off x="7225614" y="1583230"/>
            <a:ext cx="3622210" cy="769441"/>
          </a:xfrm>
          <a:prstGeom prst="rect">
            <a:avLst/>
          </a:prstGeom>
          <a:noFill/>
        </p:spPr>
        <p:txBody>
          <a:bodyPr wrap="none" rtlCol="0">
            <a:spAutoFit/>
          </a:bodyPr>
          <a:lstStyle/>
          <a:p>
            <a:r>
              <a:rPr lang="en-SG" sz="4400" b="1" dirty="0"/>
              <a:t>HIERARCHICAL</a:t>
            </a:r>
          </a:p>
        </p:txBody>
      </p:sp>
      <p:sp>
        <p:nvSpPr>
          <p:cNvPr id="7" name="TextBox 6">
            <a:extLst>
              <a:ext uri="{FF2B5EF4-FFF2-40B4-BE49-F238E27FC236}">
                <a16:creationId xmlns:a16="http://schemas.microsoft.com/office/drawing/2014/main" id="{7CD216F6-B509-F3B3-411F-81C6A1838734}"/>
              </a:ext>
            </a:extLst>
          </p:cNvPr>
          <p:cNvSpPr txBox="1"/>
          <p:nvPr/>
        </p:nvSpPr>
        <p:spPr>
          <a:xfrm>
            <a:off x="5490905" y="1583230"/>
            <a:ext cx="883575" cy="769441"/>
          </a:xfrm>
          <a:prstGeom prst="rect">
            <a:avLst/>
          </a:prstGeom>
          <a:noFill/>
        </p:spPr>
        <p:txBody>
          <a:bodyPr wrap="none" rtlCol="0">
            <a:spAutoFit/>
          </a:bodyPr>
          <a:lstStyle/>
          <a:p>
            <a:r>
              <a:rPr lang="en-SG" sz="4400" b="1" dirty="0"/>
              <a:t>OR</a:t>
            </a:r>
          </a:p>
        </p:txBody>
      </p:sp>
      <p:pic>
        <p:nvPicPr>
          <p:cNvPr id="1026" name="Picture 2">
            <a:extLst>
              <a:ext uri="{FF2B5EF4-FFF2-40B4-BE49-F238E27FC236}">
                <a16:creationId xmlns:a16="http://schemas.microsoft.com/office/drawing/2014/main" id="{F99CC8AA-52F5-450D-D0F2-A4C2E4110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255" y="3030162"/>
            <a:ext cx="5619750" cy="2713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D2AB4C-B5BB-0146-8794-B3DB206C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48" y="2352671"/>
            <a:ext cx="5210175" cy="4076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00159561-461B-42A9-064F-A5310CB6C848}"/>
              </a:ext>
            </a:extLst>
          </p:cNvPr>
          <p:cNvCxnSpPr>
            <a:cxnSpLocks/>
          </p:cNvCxnSpPr>
          <p:nvPr/>
        </p:nvCxnSpPr>
        <p:spPr>
          <a:xfrm>
            <a:off x="2457450" y="4953000"/>
            <a:ext cx="0" cy="619125"/>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4D76201-9C4F-CD75-4715-660430A42EF6}"/>
              </a:ext>
            </a:extLst>
          </p:cNvPr>
          <p:cNvCxnSpPr>
            <a:cxnSpLocks/>
          </p:cNvCxnSpPr>
          <p:nvPr/>
        </p:nvCxnSpPr>
        <p:spPr>
          <a:xfrm>
            <a:off x="9223835" y="4386805"/>
            <a:ext cx="0" cy="69002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5A2FB9E-4A4A-57AB-39EE-595EAA4E5D7B}"/>
              </a:ext>
            </a:extLst>
          </p:cNvPr>
          <p:cNvSpPr txBox="1"/>
          <p:nvPr/>
        </p:nvSpPr>
        <p:spPr>
          <a:xfrm>
            <a:off x="1243376" y="3926393"/>
            <a:ext cx="2759217" cy="954107"/>
          </a:xfrm>
          <a:prstGeom prst="rect">
            <a:avLst/>
          </a:prstGeom>
          <a:noFill/>
        </p:spPr>
        <p:txBody>
          <a:bodyPr wrap="none" rtlCol="0">
            <a:spAutoFit/>
          </a:bodyPr>
          <a:lstStyle/>
          <a:p>
            <a:pPr algn="ctr"/>
            <a:r>
              <a:rPr lang="en-SG" sz="2800" dirty="0"/>
              <a:t>Consider a </a:t>
            </a:r>
          </a:p>
          <a:p>
            <a:pPr algn="ctr"/>
            <a:r>
              <a:rPr lang="en-SG" sz="2800" dirty="0"/>
              <a:t>4-Cluster solution</a:t>
            </a:r>
          </a:p>
        </p:txBody>
      </p:sp>
      <p:sp>
        <p:nvSpPr>
          <p:cNvPr id="19" name="TextBox 18">
            <a:extLst>
              <a:ext uri="{FF2B5EF4-FFF2-40B4-BE49-F238E27FC236}">
                <a16:creationId xmlns:a16="http://schemas.microsoft.com/office/drawing/2014/main" id="{C346B87C-9679-2021-CC66-E51CC52BCF65}"/>
              </a:ext>
            </a:extLst>
          </p:cNvPr>
          <p:cNvSpPr txBox="1"/>
          <p:nvPr/>
        </p:nvSpPr>
        <p:spPr>
          <a:xfrm>
            <a:off x="7680949" y="3587949"/>
            <a:ext cx="3695371" cy="954107"/>
          </a:xfrm>
          <a:prstGeom prst="rect">
            <a:avLst/>
          </a:prstGeom>
          <a:noFill/>
        </p:spPr>
        <p:txBody>
          <a:bodyPr wrap="none" rtlCol="0">
            <a:spAutoFit/>
          </a:bodyPr>
          <a:lstStyle/>
          <a:p>
            <a:pPr algn="ctr"/>
            <a:r>
              <a:rPr lang="en-SG" sz="2800" dirty="0"/>
              <a:t>Result in one big chuck, </a:t>
            </a:r>
          </a:p>
          <a:p>
            <a:pPr algn="ctr"/>
            <a:r>
              <a:rPr lang="en-SG" sz="2800" dirty="0"/>
              <a:t>not very useful</a:t>
            </a:r>
          </a:p>
        </p:txBody>
      </p:sp>
    </p:spTree>
    <p:extLst>
      <p:ext uri="{BB962C8B-B14F-4D97-AF65-F5344CB8AC3E}">
        <p14:creationId xmlns:p14="http://schemas.microsoft.com/office/powerpoint/2010/main" val="16713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3BEC3B-8AF6-6BD3-37D0-CB66399E1CE8}"/>
              </a:ext>
            </a:extLst>
          </p:cNvPr>
          <p:cNvSpPr>
            <a:spLocks noGrp="1"/>
          </p:cNvSpPr>
          <p:nvPr>
            <p:ph type="sldNum" sz="quarter" idx="12"/>
          </p:nvPr>
        </p:nvSpPr>
        <p:spPr/>
        <p:txBody>
          <a:bodyPr/>
          <a:lstStyle/>
          <a:p>
            <a:fld id="{ECD3E342-1375-4085-88D5-770E13ECF42A}" type="slidenum">
              <a:rPr lang="en-SG" smtClean="0"/>
              <a:t>5</a:t>
            </a:fld>
            <a:endParaRPr lang="en-SG"/>
          </a:p>
        </p:txBody>
      </p:sp>
      <p:sp>
        <p:nvSpPr>
          <p:cNvPr id="5" name="Rectangle 4">
            <a:extLst>
              <a:ext uri="{FF2B5EF4-FFF2-40B4-BE49-F238E27FC236}">
                <a16:creationId xmlns:a16="http://schemas.microsoft.com/office/drawing/2014/main" id="{19558562-9CC5-9C3C-1671-2C1851501695}"/>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INTRODUCING THE CLUSTERS</a:t>
            </a:r>
          </a:p>
        </p:txBody>
      </p:sp>
      <p:graphicFrame>
        <p:nvGraphicFramePr>
          <p:cNvPr id="2" name="Table 2">
            <a:extLst>
              <a:ext uri="{FF2B5EF4-FFF2-40B4-BE49-F238E27FC236}">
                <a16:creationId xmlns:a16="http://schemas.microsoft.com/office/drawing/2014/main" id="{36F1A2A8-585D-C73A-7B86-F476FFB79393}"/>
              </a:ext>
            </a:extLst>
          </p:cNvPr>
          <p:cNvGraphicFramePr>
            <a:graphicFrameLocks noGrp="1"/>
          </p:cNvGraphicFramePr>
          <p:nvPr>
            <p:extLst>
              <p:ext uri="{D42A27DB-BD31-4B8C-83A1-F6EECF244321}">
                <p14:modId xmlns:p14="http://schemas.microsoft.com/office/powerpoint/2010/main" val="3094264261"/>
              </p:ext>
            </p:extLst>
          </p:nvPr>
        </p:nvGraphicFramePr>
        <p:xfrm>
          <a:off x="1343025" y="3141980"/>
          <a:ext cx="9791700" cy="1280160"/>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705303254"/>
                    </a:ext>
                  </a:extLst>
                </a:gridCol>
                <a:gridCol w="2447925">
                  <a:extLst>
                    <a:ext uri="{9D8B030D-6E8A-4147-A177-3AD203B41FA5}">
                      <a16:colId xmlns:a16="http://schemas.microsoft.com/office/drawing/2014/main" val="958863041"/>
                    </a:ext>
                  </a:extLst>
                </a:gridCol>
                <a:gridCol w="2447925">
                  <a:extLst>
                    <a:ext uri="{9D8B030D-6E8A-4147-A177-3AD203B41FA5}">
                      <a16:colId xmlns:a16="http://schemas.microsoft.com/office/drawing/2014/main" val="405651453"/>
                    </a:ext>
                  </a:extLst>
                </a:gridCol>
                <a:gridCol w="2447925">
                  <a:extLst>
                    <a:ext uri="{9D8B030D-6E8A-4147-A177-3AD203B41FA5}">
                      <a16:colId xmlns:a16="http://schemas.microsoft.com/office/drawing/2014/main" val="3622398824"/>
                    </a:ext>
                  </a:extLst>
                </a:gridCol>
              </a:tblGrid>
              <a:tr h="376131">
                <a:tc>
                  <a:txBody>
                    <a:bodyPr/>
                    <a:lstStyle/>
                    <a:p>
                      <a:pPr algn="ctr"/>
                      <a:r>
                        <a:rPr lang="en-SG" sz="3600" b="0" dirty="0">
                          <a:solidFill>
                            <a:schemeClr val="bg1"/>
                          </a:solidFill>
                        </a:rPr>
                        <a:t>Freshman</a:t>
                      </a:r>
                    </a:p>
                  </a:txBody>
                  <a:tcPr/>
                </a:tc>
                <a:tc>
                  <a:txBody>
                    <a:bodyPr/>
                    <a:lstStyle/>
                    <a:p>
                      <a:pPr algn="ctr"/>
                      <a:r>
                        <a:rPr lang="en-SG" sz="3600" b="0" dirty="0">
                          <a:solidFill>
                            <a:schemeClr val="bg1"/>
                          </a:solidFill>
                        </a:rPr>
                        <a:t>Sophomore</a:t>
                      </a:r>
                    </a:p>
                  </a:txBody>
                  <a:tcPr>
                    <a:solidFill>
                      <a:srgbClr val="FFC000"/>
                    </a:solidFill>
                  </a:tcPr>
                </a:tc>
                <a:tc>
                  <a:txBody>
                    <a:bodyPr/>
                    <a:lstStyle/>
                    <a:p>
                      <a:pPr algn="ctr"/>
                      <a:r>
                        <a:rPr lang="en-SG" sz="3600" b="0" dirty="0">
                          <a:solidFill>
                            <a:schemeClr val="bg1"/>
                          </a:solidFill>
                        </a:rPr>
                        <a:t>Junior</a:t>
                      </a:r>
                    </a:p>
                  </a:txBody>
                  <a:tcPr>
                    <a:solidFill>
                      <a:srgbClr val="00B050"/>
                    </a:solidFill>
                  </a:tcPr>
                </a:tc>
                <a:tc>
                  <a:txBody>
                    <a:bodyPr/>
                    <a:lstStyle/>
                    <a:p>
                      <a:pPr algn="ctr"/>
                      <a:r>
                        <a:rPr lang="en-SG" sz="3600" b="0" dirty="0">
                          <a:solidFill>
                            <a:schemeClr val="bg1"/>
                          </a:solidFill>
                        </a:rPr>
                        <a:t>Senior</a:t>
                      </a:r>
                    </a:p>
                  </a:txBody>
                  <a:tcPr>
                    <a:solidFill>
                      <a:srgbClr val="C00000"/>
                    </a:solidFill>
                  </a:tcPr>
                </a:tc>
                <a:extLst>
                  <a:ext uri="{0D108BD9-81ED-4DB2-BD59-A6C34878D82A}">
                    <a16:rowId xmlns:a16="http://schemas.microsoft.com/office/drawing/2014/main" val="701885721"/>
                  </a:ext>
                </a:extLst>
              </a:tr>
              <a:tr h="376131">
                <a:tc>
                  <a:txBody>
                    <a:bodyPr/>
                    <a:lstStyle/>
                    <a:p>
                      <a:pPr algn="ctr"/>
                      <a:r>
                        <a:rPr lang="en-SG" sz="3600" b="0" dirty="0">
                          <a:solidFill>
                            <a:schemeClr val="tx1"/>
                          </a:solidFill>
                        </a:rPr>
                        <a:t>37.2%</a:t>
                      </a:r>
                    </a:p>
                  </a:txBody>
                  <a:tcPr>
                    <a:solidFill>
                      <a:schemeClr val="accent1">
                        <a:lumMod val="20000"/>
                        <a:lumOff val="80000"/>
                      </a:schemeClr>
                    </a:solidFill>
                  </a:tcPr>
                </a:tc>
                <a:tc>
                  <a:txBody>
                    <a:bodyPr/>
                    <a:lstStyle/>
                    <a:p>
                      <a:pPr algn="ctr"/>
                      <a:r>
                        <a:rPr lang="en-SG" sz="3600" b="0" dirty="0">
                          <a:solidFill>
                            <a:schemeClr val="tx1"/>
                          </a:solidFill>
                        </a:rPr>
                        <a:t>15.9%</a:t>
                      </a:r>
                    </a:p>
                  </a:txBody>
                  <a:tcPr>
                    <a:solidFill>
                      <a:schemeClr val="accent4">
                        <a:lumMod val="20000"/>
                        <a:lumOff val="80000"/>
                      </a:schemeClr>
                    </a:solidFill>
                  </a:tcPr>
                </a:tc>
                <a:tc>
                  <a:txBody>
                    <a:bodyPr/>
                    <a:lstStyle/>
                    <a:p>
                      <a:pPr algn="ctr"/>
                      <a:r>
                        <a:rPr lang="en-SG" sz="3600" b="0" dirty="0">
                          <a:solidFill>
                            <a:schemeClr val="tx1"/>
                          </a:solidFill>
                        </a:rPr>
                        <a:t>38.4%</a:t>
                      </a:r>
                    </a:p>
                  </a:txBody>
                  <a:tcPr>
                    <a:solidFill>
                      <a:schemeClr val="accent6">
                        <a:lumMod val="20000"/>
                        <a:lumOff val="80000"/>
                      </a:schemeClr>
                    </a:solidFill>
                  </a:tcPr>
                </a:tc>
                <a:tc>
                  <a:txBody>
                    <a:bodyPr/>
                    <a:lstStyle/>
                    <a:p>
                      <a:pPr algn="ctr"/>
                      <a:r>
                        <a:rPr lang="en-SG" sz="3600" b="0" dirty="0">
                          <a:solidFill>
                            <a:schemeClr val="tx1"/>
                          </a:solidFill>
                        </a:rPr>
                        <a:t>8.5%</a:t>
                      </a:r>
                    </a:p>
                  </a:txBody>
                  <a:tcPr>
                    <a:solidFill>
                      <a:schemeClr val="accent2">
                        <a:lumMod val="20000"/>
                        <a:lumOff val="80000"/>
                      </a:schemeClr>
                    </a:solidFill>
                  </a:tcPr>
                </a:tc>
                <a:extLst>
                  <a:ext uri="{0D108BD9-81ED-4DB2-BD59-A6C34878D82A}">
                    <a16:rowId xmlns:a16="http://schemas.microsoft.com/office/drawing/2014/main" val="943720127"/>
                  </a:ext>
                </a:extLst>
              </a:tr>
            </a:tbl>
          </a:graphicData>
        </a:graphic>
      </p:graphicFrame>
    </p:spTree>
    <p:extLst>
      <p:ext uri="{BB962C8B-B14F-4D97-AF65-F5344CB8AC3E}">
        <p14:creationId xmlns:p14="http://schemas.microsoft.com/office/powerpoint/2010/main" val="25072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A4954A-5902-16A1-50B7-B0594913F1BC}"/>
              </a:ext>
            </a:extLst>
          </p:cNvPr>
          <p:cNvSpPr>
            <a:spLocks noGrp="1"/>
          </p:cNvSpPr>
          <p:nvPr>
            <p:ph type="sldNum" sz="quarter" idx="12"/>
          </p:nvPr>
        </p:nvSpPr>
        <p:spPr/>
        <p:txBody>
          <a:bodyPr/>
          <a:lstStyle/>
          <a:p>
            <a:fld id="{ECD3E342-1375-4085-88D5-770E13ECF42A}" type="slidenum">
              <a:rPr lang="en-SG" smtClean="0"/>
              <a:t>6</a:t>
            </a:fld>
            <a:endParaRPr lang="en-SG"/>
          </a:p>
        </p:txBody>
      </p:sp>
      <p:pic>
        <p:nvPicPr>
          <p:cNvPr id="2054" name="Picture 6">
            <a:extLst>
              <a:ext uri="{FF2B5EF4-FFF2-40B4-BE49-F238E27FC236}">
                <a16:creationId xmlns:a16="http://schemas.microsoft.com/office/drawing/2014/main" id="{A5BD2109-3162-8022-946B-33CC3A98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57" y="1657894"/>
            <a:ext cx="5256418" cy="39698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10E8781-E51E-EA44-8C8F-CDD6FB20A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50" y="1657894"/>
            <a:ext cx="5315818" cy="40789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C698940-5B2C-3525-C373-8700B47902BE}"/>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INTRODUCING THE CLUSTERS</a:t>
            </a:r>
          </a:p>
        </p:txBody>
      </p:sp>
      <p:sp>
        <p:nvSpPr>
          <p:cNvPr id="9" name="TextBox 8">
            <a:extLst>
              <a:ext uri="{FF2B5EF4-FFF2-40B4-BE49-F238E27FC236}">
                <a16:creationId xmlns:a16="http://schemas.microsoft.com/office/drawing/2014/main" id="{D8551894-1B66-0044-E9CD-6F5D2D212FEF}"/>
              </a:ext>
            </a:extLst>
          </p:cNvPr>
          <p:cNvSpPr txBox="1"/>
          <p:nvPr/>
        </p:nvSpPr>
        <p:spPr>
          <a:xfrm>
            <a:off x="6665927" y="5627776"/>
            <a:ext cx="2395207" cy="600164"/>
          </a:xfrm>
          <a:prstGeom prst="rect">
            <a:avLst/>
          </a:prstGeom>
          <a:noFill/>
        </p:spPr>
        <p:txBody>
          <a:bodyPr wrap="none" rtlCol="0">
            <a:spAutoFit/>
          </a:bodyPr>
          <a:lstStyle/>
          <a:p>
            <a:r>
              <a:rPr lang="en-US" sz="1100" dirty="0"/>
              <a:t>F-stats: 187.8 </a:t>
            </a:r>
          </a:p>
          <a:p>
            <a:r>
              <a:rPr lang="en-US" sz="1100" dirty="0"/>
              <a:t>p-value: 0.00 </a:t>
            </a:r>
          </a:p>
          <a:p>
            <a:r>
              <a:rPr lang="en-US" sz="1100" dirty="0"/>
              <a:t>significant difference between clusters</a:t>
            </a:r>
          </a:p>
        </p:txBody>
      </p:sp>
      <p:sp>
        <p:nvSpPr>
          <p:cNvPr id="12" name="TextBox 11">
            <a:extLst>
              <a:ext uri="{FF2B5EF4-FFF2-40B4-BE49-F238E27FC236}">
                <a16:creationId xmlns:a16="http://schemas.microsoft.com/office/drawing/2014/main" id="{58365F92-D030-50F3-CCAD-2FC18979AB41}"/>
              </a:ext>
            </a:extLst>
          </p:cNvPr>
          <p:cNvSpPr txBox="1"/>
          <p:nvPr/>
        </p:nvSpPr>
        <p:spPr>
          <a:xfrm>
            <a:off x="1084277" y="5627776"/>
            <a:ext cx="2395207" cy="600164"/>
          </a:xfrm>
          <a:prstGeom prst="rect">
            <a:avLst/>
          </a:prstGeom>
          <a:noFill/>
        </p:spPr>
        <p:txBody>
          <a:bodyPr wrap="none" rtlCol="0">
            <a:spAutoFit/>
          </a:bodyPr>
          <a:lstStyle/>
          <a:p>
            <a:r>
              <a:rPr lang="en-US" sz="1100" dirty="0"/>
              <a:t>F-stats: 382.18 </a:t>
            </a:r>
          </a:p>
          <a:p>
            <a:r>
              <a:rPr lang="en-US" sz="1100" dirty="0"/>
              <a:t>p-value: 0.00 </a:t>
            </a:r>
          </a:p>
          <a:p>
            <a:r>
              <a:rPr lang="en-US" sz="1100" dirty="0"/>
              <a:t>significant difference between clusters</a:t>
            </a:r>
          </a:p>
        </p:txBody>
      </p:sp>
      <p:sp>
        <p:nvSpPr>
          <p:cNvPr id="13" name="TextBox 12">
            <a:extLst>
              <a:ext uri="{FF2B5EF4-FFF2-40B4-BE49-F238E27FC236}">
                <a16:creationId xmlns:a16="http://schemas.microsoft.com/office/drawing/2014/main" id="{31D073F6-E56F-2618-6BB4-85956B199E32}"/>
              </a:ext>
            </a:extLst>
          </p:cNvPr>
          <p:cNvSpPr txBox="1"/>
          <p:nvPr/>
        </p:nvSpPr>
        <p:spPr>
          <a:xfrm>
            <a:off x="2671414" y="1277849"/>
            <a:ext cx="1657057" cy="461665"/>
          </a:xfrm>
          <a:prstGeom prst="rect">
            <a:avLst/>
          </a:prstGeom>
          <a:noFill/>
        </p:spPr>
        <p:txBody>
          <a:bodyPr wrap="none" rtlCol="0">
            <a:spAutoFit/>
          </a:bodyPr>
          <a:lstStyle/>
          <a:p>
            <a:r>
              <a:rPr lang="en-SG" sz="2400" b="1" dirty="0"/>
              <a:t>Days Active</a:t>
            </a:r>
          </a:p>
        </p:txBody>
      </p:sp>
      <p:sp>
        <p:nvSpPr>
          <p:cNvPr id="14" name="TextBox 13">
            <a:extLst>
              <a:ext uri="{FF2B5EF4-FFF2-40B4-BE49-F238E27FC236}">
                <a16:creationId xmlns:a16="http://schemas.microsoft.com/office/drawing/2014/main" id="{47493B76-4D71-5FEB-8D30-F5CA8665ACA6}"/>
              </a:ext>
            </a:extLst>
          </p:cNvPr>
          <p:cNvSpPr txBox="1"/>
          <p:nvPr/>
        </p:nvSpPr>
        <p:spPr>
          <a:xfrm>
            <a:off x="7653980" y="1277848"/>
            <a:ext cx="2963504" cy="461665"/>
          </a:xfrm>
          <a:prstGeom prst="rect">
            <a:avLst/>
          </a:prstGeom>
          <a:noFill/>
        </p:spPr>
        <p:txBody>
          <a:bodyPr wrap="none" rtlCol="0">
            <a:spAutoFit/>
          </a:bodyPr>
          <a:lstStyle/>
          <a:p>
            <a:r>
              <a:rPr lang="en-SG" sz="2400" b="1" dirty="0"/>
              <a:t>Adventure Rank Level</a:t>
            </a:r>
          </a:p>
        </p:txBody>
      </p:sp>
    </p:spTree>
    <p:extLst>
      <p:ext uri="{BB962C8B-B14F-4D97-AF65-F5344CB8AC3E}">
        <p14:creationId xmlns:p14="http://schemas.microsoft.com/office/powerpoint/2010/main" val="35937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A4954A-5902-16A1-50B7-B0594913F1BC}"/>
              </a:ext>
            </a:extLst>
          </p:cNvPr>
          <p:cNvSpPr>
            <a:spLocks noGrp="1"/>
          </p:cNvSpPr>
          <p:nvPr>
            <p:ph type="sldNum" sz="quarter" idx="12"/>
          </p:nvPr>
        </p:nvSpPr>
        <p:spPr/>
        <p:txBody>
          <a:bodyPr/>
          <a:lstStyle/>
          <a:p>
            <a:fld id="{ECD3E342-1375-4085-88D5-770E13ECF42A}" type="slidenum">
              <a:rPr lang="en-SG" smtClean="0"/>
              <a:t>7</a:t>
            </a:fld>
            <a:endParaRPr lang="en-SG"/>
          </a:p>
        </p:txBody>
      </p:sp>
      <p:sp>
        <p:nvSpPr>
          <p:cNvPr id="5" name="Rectangle 4">
            <a:extLst>
              <a:ext uri="{FF2B5EF4-FFF2-40B4-BE49-F238E27FC236}">
                <a16:creationId xmlns:a16="http://schemas.microsoft.com/office/drawing/2014/main" id="{7C698940-5B2C-3525-C373-8700B47902BE}"/>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INTRODUCING THE CLUSTERS</a:t>
            </a:r>
          </a:p>
        </p:txBody>
      </p:sp>
      <p:pic>
        <p:nvPicPr>
          <p:cNvPr id="3074" name="Picture 2">
            <a:extLst>
              <a:ext uri="{FF2B5EF4-FFF2-40B4-BE49-F238E27FC236}">
                <a16:creationId xmlns:a16="http://schemas.microsoft.com/office/drawing/2014/main" id="{468ED5B4-12AE-D035-2608-1DBE204C8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71" y="1597156"/>
            <a:ext cx="5515672" cy="4108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5693B28-EC27-97A7-9946-FAEFA16DE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6297" y="1655073"/>
            <a:ext cx="2715042" cy="2054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2A772B-C805-4B7B-E05B-199C2E1253F1}"/>
              </a:ext>
            </a:extLst>
          </p:cNvPr>
          <p:cNvSpPr txBox="1"/>
          <p:nvPr/>
        </p:nvSpPr>
        <p:spPr>
          <a:xfrm>
            <a:off x="2210732" y="1214081"/>
            <a:ext cx="2338332" cy="461665"/>
          </a:xfrm>
          <a:prstGeom prst="rect">
            <a:avLst/>
          </a:prstGeom>
          <a:noFill/>
        </p:spPr>
        <p:txBody>
          <a:bodyPr wrap="none" rtlCol="0">
            <a:spAutoFit/>
          </a:bodyPr>
          <a:lstStyle/>
          <a:p>
            <a:r>
              <a:rPr lang="en-SG" sz="2400" b="1" dirty="0"/>
              <a:t>Total Exploration</a:t>
            </a:r>
          </a:p>
        </p:txBody>
      </p:sp>
      <p:pic>
        <p:nvPicPr>
          <p:cNvPr id="3079" name="Picture 7">
            <a:extLst>
              <a:ext uri="{FF2B5EF4-FFF2-40B4-BE49-F238E27FC236}">
                <a16:creationId xmlns:a16="http://schemas.microsoft.com/office/drawing/2014/main" id="{8D639C37-7D7C-ED11-7933-C73609B96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513" y="1641241"/>
            <a:ext cx="2719797" cy="2054112"/>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9E97AE8C-DB98-18C1-0993-5FFD75944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088" y="3789750"/>
            <a:ext cx="2677003" cy="20541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7D0D3F-D26A-CC62-6B37-D350708E9D4A}"/>
              </a:ext>
            </a:extLst>
          </p:cNvPr>
          <p:cNvSpPr txBox="1"/>
          <p:nvPr/>
        </p:nvSpPr>
        <p:spPr>
          <a:xfrm>
            <a:off x="1084277" y="5627776"/>
            <a:ext cx="2395207" cy="600164"/>
          </a:xfrm>
          <a:prstGeom prst="rect">
            <a:avLst/>
          </a:prstGeom>
          <a:noFill/>
        </p:spPr>
        <p:txBody>
          <a:bodyPr wrap="none" rtlCol="0">
            <a:spAutoFit/>
          </a:bodyPr>
          <a:lstStyle/>
          <a:p>
            <a:r>
              <a:rPr lang="en-US" sz="1100" dirty="0"/>
              <a:t>F-stats: 593.11</a:t>
            </a:r>
          </a:p>
          <a:p>
            <a:r>
              <a:rPr lang="en-US" sz="1100" dirty="0"/>
              <a:t>p-value: 0.00 </a:t>
            </a:r>
          </a:p>
          <a:p>
            <a:r>
              <a:rPr lang="en-US" sz="1100" dirty="0"/>
              <a:t>significant difference between clusters</a:t>
            </a:r>
          </a:p>
        </p:txBody>
      </p:sp>
      <p:sp>
        <p:nvSpPr>
          <p:cNvPr id="10" name="TextBox 9">
            <a:extLst>
              <a:ext uri="{FF2B5EF4-FFF2-40B4-BE49-F238E27FC236}">
                <a16:creationId xmlns:a16="http://schemas.microsoft.com/office/drawing/2014/main" id="{E0843E32-E100-9872-A33C-F00D6F5A0EF3}"/>
              </a:ext>
            </a:extLst>
          </p:cNvPr>
          <p:cNvSpPr txBox="1"/>
          <p:nvPr/>
        </p:nvSpPr>
        <p:spPr>
          <a:xfrm>
            <a:off x="7223262" y="1214080"/>
            <a:ext cx="3821239" cy="461665"/>
          </a:xfrm>
          <a:prstGeom prst="rect">
            <a:avLst/>
          </a:prstGeom>
          <a:noFill/>
        </p:spPr>
        <p:txBody>
          <a:bodyPr wrap="none" rtlCol="0">
            <a:spAutoFit/>
          </a:bodyPr>
          <a:lstStyle/>
          <a:p>
            <a:r>
              <a:rPr lang="en-SG" sz="2400" b="1" dirty="0"/>
              <a:t>Variables with Similar Result</a:t>
            </a:r>
          </a:p>
        </p:txBody>
      </p:sp>
    </p:spTree>
    <p:extLst>
      <p:ext uri="{BB962C8B-B14F-4D97-AF65-F5344CB8AC3E}">
        <p14:creationId xmlns:p14="http://schemas.microsoft.com/office/powerpoint/2010/main" val="27594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a:extLst>
              <a:ext uri="{FF2B5EF4-FFF2-40B4-BE49-F238E27FC236}">
                <a16:creationId xmlns:a16="http://schemas.microsoft.com/office/drawing/2014/main" id="{1235AE13-0D53-4DD7-6039-B5CFD8C80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12" y="1661880"/>
            <a:ext cx="536257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0A4954A-5902-16A1-50B7-B0594913F1BC}"/>
              </a:ext>
            </a:extLst>
          </p:cNvPr>
          <p:cNvSpPr>
            <a:spLocks noGrp="1"/>
          </p:cNvSpPr>
          <p:nvPr>
            <p:ph type="sldNum" sz="quarter" idx="12"/>
          </p:nvPr>
        </p:nvSpPr>
        <p:spPr/>
        <p:txBody>
          <a:bodyPr/>
          <a:lstStyle/>
          <a:p>
            <a:fld id="{ECD3E342-1375-4085-88D5-770E13ECF42A}" type="slidenum">
              <a:rPr lang="en-SG" smtClean="0"/>
              <a:t>8</a:t>
            </a:fld>
            <a:endParaRPr lang="en-SG"/>
          </a:p>
        </p:txBody>
      </p:sp>
      <p:sp>
        <p:nvSpPr>
          <p:cNvPr id="5" name="Rectangle 4">
            <a:extLst>
              <a:ext uri="{FF2B5EF4-FFF2-40B4-BE49-F238E27FC236}">
                <a16:creationId xmlns:a16="http://schemas.microsoft.com/office/drawing/2014/main" id="{7C698940-5B2C-3525-C373-8700B47902BE}"/>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INTRODUCING THE CLUSTERS</a:t>
            </a:r>
          </a:p>
        </p:txBody>
      </p:sp>
      <p:sp>
        <p:nvSpPr>
          <p:cNvPr id="12" name="TextBox 11">
            <a:extLst>
              <a:ext uri="{FF2B5EF4-FFF2-40B4-BE49-F238E27FC236}">
                <a16:creationId xmlns:a16="http://schemas.microsoft.com/office/drawing/2014/main" id="{58365F92-D030-50F3-CCAD-2FC18979AB41}"/>
              </a:ext>
            </a:extLst>
          </p:cNvPr>
          <p:cNvSpPr txBox="1"/>
          <p:nvPr/>
        </p:nvSpPr>
        <p:spPr>
          <a:xfrm>
            <a:off x="1084277" y="5627776"/>
            <a:ext cx="2395207" cy="600164"/>
          </a:xfrm>
          <a:prstGeom prst="rect">
            <a:avLst/>
          </a:prstGeom>
          <a:noFill/>
        </p:spPr>
        <p:txBody>
          <a:bodyPr wrap="none" rtlCol="0">
            <a:spAutoFit/>
          </a:bodyPr>
          <a:lstStyle/>
          <a:p>
            <a:r>
              <a:rPr lang="en-US" sz="1100" dirty="0"/>
              <a:t>F-stats: 458.96 </a:t>
            </a:r>
          </a:p>
          <a:p>
            <a:r>
              <a:rPr lang="en-US" sz="1100" dirty="0"/>
              <a:t>p-value: 0.00 </a:t>
            </a:r>
          </a:p>
          <a:p>
            <a:r>
              <a:rPr lang="en-US" sz="1100" dirty="0"/>
              <a:t>significant difference between clusters</a:t>
            </a:r>
          </a:p>
        </p:txBody>
      </p:sp>
      <p:sp>
        <p:nvSpPr>
          <p:cNvPr id="13" name="TextBox 12">
            <a:extLst>
              <a:ext uri="{FF2B5EF4-FFF2-40B4-BE49-F238E27FC236}">
                <a16:creationId xmlns:a16="http://schemas.microsoft.com/office/drawing/2014/main" id="{31D073F6-E56F-2618-6BB4-85956B199E32}"/>
              </a:ext>
            </a:extLst>
          </p:cNvPr>
          <p:cNvSpPr txBox="1"/>
          <p:nvPr/>
        </p:nvSpPr>
        <p:spPr>
          <a:xfrm>
            <a:off x="1541354" y="1277849"/>
            <a:ext cx="4032835" cy="461665"/>
          </a:xfrm>
          <a:prstGeom prst="rect">
            <a:avLst/>
          </a:prstGeom>
          <a:noFill/>
        </p:spPr>
        <p:txBody>
          <a:bodyPr wrap="none" rtlCol="0">
            <a:spAutoFit/>
          </a:bodyPr>
          <a:lstStyle/>
          <a:p>
            <a:r>
              <a:rPr lang="en-SG" sz="2400" b="1" dirty="0"/>
              <a:t>Total no. of Characters Owned</a:t>
            </a:r>
          </a:p>
        </p:txBody>
      </p:sp>
      <p:pic>
        <p:nvPicPr>
          <p:cNvPr id="5122" name="Picture 2">
            <a:extLst>
              <a:ext uri="{FF2B5EF4-FFF2-40B4-BE49-F238E27FC236}">
                <a16:creationId xmlns:a16="http://schemas.microsoft.com/office/drawing/2014/main" id="{3003641A-595F-90BD-C8C6-FD8D9DAAC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719" y="1722262"/>
            <a:ext cx="2634209" cy="20541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E2C8B31-E5E2-2D28-9B6E-0C85335D0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5782" y="3793626"/>
            <a:ext cx="2677003" cy="20683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4D7B009-A4FA-5BE1-901D-D2F0FEC0EE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874" y="3824106"/>
            <a:ext cx="2634209" cy="205411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B33FF55-0830-0D32-8791-94252F44E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2080" y="1723016"/>
            <a:ext cx="2677003" cy="2054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8951A6-109A-6ABB-AC5F-371A4235323E}"/>
              </a:ext>
            </a:extLst>
          </p:cNvPr>
          <p:cNvSpPr txBox="1"/>
          <p:nvPr/>
        </p:nvSpPr>
        <p:spPr>
          <a:xfrm>
            <a:off x="7223262" y="1248584"/>
            <a:ext cx="3821239" cy="461665"/>
          </a:xfrm>
          <a:prstGeom prst="rect">
            <a:avLst/>
          </a:prstGeom>
          <a:noFill/>
        </p:spPr>
        <p:txBody>
          <a:bodyPr wrap="none" rtlCol="0">
            <a:spAutoFit/>
          </a:bodyPr>
          <a:lstStyle/>
          <a:p>
            <a:r>
              <a:rPr lang="en-SG" sz="2400" b="1" dirty="0"/>
              <a:t>Variables with Similar Result</a:t>
            </a:r>
          </a:p>
        </p:txBody>
      </p:sp>
    </p:spTree>
    <p:extLst>
      <p:ext uri="{BB962C8B-B14F-4D97-AF65-F5344CB8AC3E}">
        <p14:creationId xmlns:p14="http://schemas.microsoft.com/office/powerpoint/2010/main" val="308361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823C779-59EF-7592-E160-6DB69ED27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7" y="1652122"/>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0A4954A-5902-16A1-50B7-B0594913F1BC}"/>
              </a:ext>
            </a:extLst>
          </p:cNvPr>
          <p:cNvSpPr>
            <a:spLocks noGrp="1"/>
          </p:cNvSpPr>
          <p:nvPr>
            <p:ph type="sldNum" sz="quarter" idx="12"/>
          </p:nvPr>
        </p:nvSpPr>
        <p:spPr/>
        <p:txBody>
          <a:bodyPr/>
          <a:lstStyle/>
          <a:p>
            <a:fld id="{ECD3E342-1375-4085-88D5-770E13ECF42A}" type="slidenum">
              <a:rPr lang="en-SG" smtClean="0"/>
              <a:t>9</a:t>
            </a:fld>
            <a:endParaRPr lang="en-SG"/>
          </a:p>
        </p:txBody>
      </p:sp>
      <p:sp>
        <p:nvSpPr>
          <p:cNvPr id="5" name="Rectangle 4">
            <a:extLst>
              <a:ext uri="{FF2B5EF4-FFF2-40B4-BE49-F238E27FC236}">
                <a16:creationId xmlns:a16="http://schemas.microsoft.com/office/drawing/2014/main" id="{7C698940-5B2C-3525-C373-8700B47902BE}"/>
              </a:ext>
            </a:extLst>
          </p:cNvPr>
          <p:cNvSpPr/>
          <p:nvPr/>
        </p:nvSpPr>
        <p:spPr>
          <a:xfrm>
            <a:off x="-1" y="-19049"/>
            <a:ext cx="12191997" cy="6369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SG" sz="3600" b="1" dirty="0"/>
              <a:t>INTRODUCING THE CLUSTERS</a:t>
            </a:r>
          </a:p>
        </p:txBody>
      </p:sp>
      <p:sp>
        <p:nvSpPr>
          <p:cNvPr id="12" name="TextBox 11">
            <a:extLst>
              <a:ext uri="{FF2B5EF4-FFF2-40B4-BE49-F238E27FC236}">
                <a16:creationId xmlns:a16="http://schemas.microsoft.com/office/drawing/2014/main" id="{58365F92-D030-50F3-CCAD-2FC18979AB41}"/>
              </a:ext>
            </a:extLst>
          </p:cNvPr>
          <p:cNvSpPr txBox="1"/>
          <p:nvPr/>
        </p:nvSpPr>
        <p:spPr>
          <a:xfrm>
            <a:off x="1084277" y="5627776"/>
            <a:ext cx="2395207" cy="600164"/>
          </a:xfrm>
          <a:prstGeom prst="rect">
            <a:avLst/>
          </a:prstGeom>
          <a:noFill/>
        </p:spPr>
        <p:txBody>
          <a:bodyPr wrap="none" rtlCol="0">
            <a:spAutoFit/>
          </a:bodyPr>
          <a:lstStyle/>
          <a:p>
            <a:r>
              <a:rPr lang="en-US" sz="1100" dirty="0"/>
              <a:t>F-stats: 630.43 </a:t>
            </a:r>
          </a:p>
          <a:p>
            <a:r>
              <a:rPr lang="en-US" sz="1100" dirty="0"/>
              <a:t>p-value: 0.00 </a:t>
            </a:r>
          </a:p>
          <a:p>
            <a:r>
              <a:rPr lang="en-US" sz="1100" dirty="0"/>
              <a:t>significant difference between clusters</a:t>
            </a:r>
          </a:p>
        </p:txBody>
      </p:sp>
      <p:sp>
        <p:nvSpPr>
          <p:cNvPr id="13" name="TextBox 12">
            <a:extLst>
              <a:ext uri="{FF2B5EF4-FFF2-40B4-BE49-F238E27FC236}">
                <a16:creationId xmlns:a16="http://schemas.microsoft.com/office/drawing/2014/main" id="{31D073F6-E56F-2618-6BB4-85956B199E32}"/>
              </a:ext>
            </a:extLst>
          </p:cNvPr>
          <p:cNvSpPr txBox="1"/>
          <p:nvPr/>
        </p:nvSpPr>
        <p:spPr>
          <a:xfrm>
            <a:off x="2093442" y="1277849"/>
            <a:ext cx="2688621" cy="461665"/>
          </a:xfrm>
          <a:prstGeom prst="rect">
            <a:avLst/>
          </a:prstGeom>
          <a:noFill/>
        </p:spPr>
        <p:txBody>
          <a:bodyPr wrap="none" rtlCol="0">
            <a:spAutoFit/>
          </a:bodyPr>
          <a:lstStyle/>
          <a:p>
            <a:r>
              <a:rPr lang="en-SG" sz="2400" b="1" dirty="0"/>
              <a:t>No. of Teapot Items</a:t>
            </a:r>
          </a:p>
        </p:txBody>
      </p:sp>
      <p:sp>
        <p:nvSpPr>
          <p:cNvPr id="3" name="TextBox 2">
            <a:extLst>
              <a:ext uri="{FF2B5EF4-FFF2-40B4-BE49-F238E27FC236}">
                <a16:creationId xmlns:a16="http://schemas.microsoft.com/office/drawing/2014/main" id="{568951A6-109A-6ABB-AC5F-371A4235323E}"/>
              </a:ext>
            </a:extLst>
          </p:cNvPr>
          <p:cNvSpPr txBox="1"/>
          <p:nvPr/>
        </p:nvSpPr>
        <p:spPr>
          <a:xfrm>
            <a:off x="7223262" y="1248584"/>
            <a:ext cx="3821239" cy="461665"/>
          </a:xfrm>
          <a:prstGeom prst="rect">
            <a:avLst/>
          </a:prstGeom>
          <a:noFill/>
        </p:spPr>
        <p:txBody>
          <a:bodyPr wrap="none" rtlCol="0">
            <a:spAutoFit/>
          </a:bodyPr>
          <a:lstStyle/>
          <a:p>
            <a:r>
              <a:rPr lang="en-SG" sz="2400" b="1" dirty="0"/>
              <a:t>Variables with Similar Result</a:t>
            </a:r>
          </a:p>
        </p:txBody>
      </p:sp>
      <p:pic>
        <p:nvPicPr>
          <p:cNvPr id="6148" name="Picture 4">
            <a:extLst>
              <a:ext uri="{FF2B5EF4-FFF2-40B4-BE49-F238E27FC236}">
                <a16:creationId xmlns:a16="http://schemas.microsoft.com/office/drawing/2014/main" id="{6CC314BD-6225-CDF5-0B5F-A6C217F79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178" y="1710249"/>
            <a:ext cx="2800630" cy="205411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D62C2F9-B44A-189B-DBF2-55E5A0914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4877" y="1710249"/>
            <a:ext cx="2719797" cy="205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003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234</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Chuang</dc:creator>
  <cp:lastModifiedBy>Jason Chuang</cp:lastModifiedBy>
  <cp:revision>12</cp:revision>
  <dcterms:created xsi:type="dcterms:W3CDTF">2023-02-03T09:18:22Z</dcterms:created>
  <dcterms:modified xsi:type="dcterms:W3CDTF">2023-02-17T16:05:52Z</dcterms:modified>
</cp:coreProperties>
</file>