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Lato"/>
      <p:regular r:id="rId45"/>
      <p:bold r:id="rId46"/>
      <p:italic r:id="rId47"/>
      <p:boldItalic r:id="rId48"/>
    </p:embeddedFont>
    <p:embeddedFont>
      <p:font typeface="Century Schoolbook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CenturySchoolboo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Schoolbook-italic.fntdata"/><Relationship Id="rId50" Type="http://schemas.openxmlformats.org/officeDocument/2006/relationships/font" Target="fonts/CenturySchoolbook-bold.fntdata"/><Relationship Id="rId52" Type="http://schemas.openxmlformats.org/officeDocument/2006/relationships/font" Target="fonts/CenturySchoolboo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e6b9b7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e6b9b7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860004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b86000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860004e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6b860004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860004ed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6b860004e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860004e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6b860004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860004ed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6b860004e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860004e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860004e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860004ed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6b860004e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as easy to access a book page as it is a web page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860004ed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6b860004e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as easy to access a book page as it is a web page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860004ed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6b860004e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60bf5a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60bf5a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860004ed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6b860004e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as easy to access a book page as it is a web page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860004ed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6b860004e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60bf5a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560bf5a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e6b9b74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e6b9b74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e6b9b74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e6b9b7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e6b9b74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e6b9b74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e6b9b74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e6b9b74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e6b9b74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e6b9b74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c95019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c95019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860004ed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b860004e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c950190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57c950190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we are: researchers from Montana State University Library Special Collections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Grant: provided by the IMLS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Julian</a:t>
            </a:r>
            <a:endParaRPr/>
          </a:p>
        </p:txBody>
      </p:sp>
      <p:sp>
        <p:nvSpPr>
          <p:cNvPr id="71" name="Google Shape;71;g57c950190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60bf5ad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60bf5ad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0e6b9b74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0e6b9b74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845784f6b17cfee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845784f6b17cfee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845784f6b17cfee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845784f6b17cfe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845784f6b17cfee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845784f6b17cfee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845784f6b17cfee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845784f6b17cfee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845784f6b17cfee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845784f6b17cfee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845784f6b17cfee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845784f6b17cfee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845784f6b17cfee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845784f6b17cfee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860004e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860004e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60bf5a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60bf5a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60bf5a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60bf5a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60bf5a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60bf5a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60bf5ad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60bf5ad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e6b9b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e6b9b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e6b9b7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e6b9b7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 rot="-5400000">
            <a:off x="8098109" y="748799"/>
            <a:ext cx="142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hemargins.substack.com/p/the-sweetgreen-ification-of-society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hemargins.substack.com/p/the-sweetgreen-ification-of-society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hyperlink" Target="https://safiyaunobl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ocialmediacollective.org/reading-lists/critical-algorithm-studie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acm.org/binaries/content/assets/public-policy/2017_usacm_statement_algorithms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Relationship Id="rId4" Type="http://schemas.openxmlformats.org/officeDocument/2006/relationships/hyperlink" Target="https://en.wikipedia.org/wiki/Pseudoco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jasonclark/algorithmic-awareness/blob/master/modules/one/library-pseudocode-exercise-template.py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jasonclark/algorithmic-awareness/tree/master/module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lgonimator.thegeeq.gq/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Competencies Around Algorithmic Awareness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[name]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00" y="76150"/>
            <a:ext cx="8785200" cy="469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“The a</a:t>
            </a:r>
            <a:r>
              <a:rPr i="0" lang="en" sz="4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lgorithm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did it.”</a:t>
            </a:r>
            <a:endParaRPr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685800" y="2852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Google, Zuckerberg, et. al.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“Lunch”</a:t>
            </a:r>
            <a:endParaRPr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685800" y="2852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Ranjan Roy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0" y="4494275"/>
            <a:ext cx="9144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https://themargins.substack.com/p/the-sweetgreen-ification-of-society</a:t>
            </a:r>
            <a:endParaRPr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975" y="188875"/>
            <a:ext cx="5740058" cy="398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0" y="4494275"/>
            <a:ext cx="9144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https://themargins.substack.com/p/the-sweetgreen-ification-of-society</a:t>
            </a:r>
            <a:endParaRPr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63" y="188875"/>
            <a:ext cx="7435666" cy="41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 as Symptom</a:t>
            </a:r>
            <a:endParaRPr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685800" y="2852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i="0" lang="en" sz="3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ghost, something unseen</a:t>
            </a:r>
            <a:endParaRPr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565500" y="978450"/>
            <a:ext cx="80130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“We, and our patrons, </a:t>
            </a:r>
            <a:r>
              <a:rPr b="1" lang="en" sz="2400"/>
              <a:t>routinely engage in systems</a:t>
            </a:r>
            <a:r>
              <a:rPr lang="en" sz="2400"/>
              <a:t> that </a:t>
            </a:r>
            <a:r>
              <a:rPr b="1" lang="en" sz="2400"/>
              <a:t>predict</a:t>
            </a:r>
            <a:r>
              <a:rPr lang="en" sz="2400"/>
              <a:t>, </a:t>
            </a:r>
            <a:r>
              <a:rPr b="1" lang="en" sz="2400"/>
              <a:t>recommend</a:t>
            </a:r>
            <a:r>
              <a:rPr lang="en" sz="2400"/>
              <a:t>, and </a:t>
            </a:r>
            <a:r>
              <a:rPr b="1" lang="en" sz="2400"/>
              <a:t>speculate</a:t>
            </a:r>
            <a:r>
              <a:rPr lang="en" sz="2400"/>
              <a:t> about our interests </a:t>
            </a:r>
            <a:r>
              <a:rPr b="1" lang="en" sz="2400"/>
              <a:t>based on the digital fingerprint</a:t>
            </a:r>
            <a:r>
              <a:rPr lang="en" sz="2400"/>
              <a:t> we provide with our link clicks and “likes”, but we all struggle understanding </a:t>
            </a:r>
            <a:r>
              <a:rPr b="1" lang="en" sz="2400"/>
              <a:t>how and why those systems work as they do</a:t>
            </a:r>
            <a:r>
              <a:rPr lang="en" sz="2400"/>
              <a:t>”</a:t>
            </a:r>
            <a:endParaRPr sz="2400"/>
          </a:p>
        </p:txBody>
      </p:sp>
      <p:sp>
        <p:nvSpPr>
          <p:cNvPr id="167" name="Google Shape;167;p29"/>
          <p:cNvSpPr txBox="1"/>
          <p:nvPr/>
        </p:nvSpPr>
        <p:spPr>
          <a:xfrm>
            <a:off x="5421525" y="4686750"/>
            <a:ext cx="36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-Jason Clark on Algorithmic Awareness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ctrTitle"/>
          </p:nvPr>
        </p:nvSpPr>
        <p:spPr>
          <a:xfrm>
            <a:off x="685800" y="30421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if?</a:t>
            </a:r>
            <a:endParaRPr b="1"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685800" y="1789125"/>
            <a:ext cx="7772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could start to introduce new forms of literacy for our field</a:t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30"/>
          <p:cNvSpPr txBox="1"/>
          <p:nvPr>
            <p:ph idx="1" type="subTitle"/>
          </p:nvPr>
        </p:nvSpPr>
        <p:spPr>
          <a:xfrm>
            <a:off x="856975" y="3263087"/>
            <a:ext cx="7772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Algorithms weren’t the Ghost in the Machine</a:t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ctrTitle"/>
          </p:nvPr>
        </p:nvSpPr>
        <p:spPr>
          <a:xfrm>
            <a:off x="685800" y="30421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Inspiration</a:t>
            </a:r>
            <a:endParaRPr b="1"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1"/>
          <p:cNvSpPr txBox="1"/>
          <p:nvPr>
            <p:ph idx="1" type="subTitle"/>
          </p:nvPr>
        </p:nvSpPr>
        <p:spPr>
          <a:xfrm>
            <a:off x="685800" y="1789125"/>
            <a:ext cx="7772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Safiya Noble</a:t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>
            <a:off x="856975" y="2604022"/>
            <a:ext cx="77724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rPr lang="en"/>
              <a:t>Critical </a:t>
            </a:r>
            <a:r>
              <a:rPr b="0" i="0" lang="en" sz="3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Algorithms Studies </a:t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75325" y="4530150"/>
            <a:ext cx="89958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https://safiyaunoble.com/</a:t>
            </a: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About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Statement of Purpose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Objectives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Definitions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Algorithms in 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Teaching Concepts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Breakout Session - Programming the Library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ctrTitle"/>
          </p:nvPr>
        </p:nvSpPr>
        <p:spPr>
          <a:xfrm>
            <a:off x="685800" y="1583774"/>
            <a:ext cx="77724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</a:pPr>
            <a:r>
              <a:rPr lang="en"/>
              <a:t>Critical Algorithm Studies</a:t>
            </a:r>
            <a:endParaRPr b="1"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685800" y="1789125"/>
            <a:ext cx="7772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856975" y="2660487"/>
            <a:ext cx="77724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https://socialmediacollective.org/reading-lists/critical-algorithm-studies/</a:t>
            </a:r>
            <a:r>
              <a:rPr lang="en"/>
              <a:t> </a:t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Librarians and Technologists </a:t>
            </a:r>
            <a:r>
              <a:rPr i="0" lang="en" sz="4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Educators</a:t>
            </a:r>
            <a:endParaRPr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4"/>
          <p:cNvSpPr txBox="1"/>
          <p:nvPr>
            <p:ph idx="1" type="subTitle"/>
          </p:nvPr>
        </p:nvSpPr>
        <p:spPr>
          <a:xfrm>
            <a:off x="685800" y="2852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Forms of Digital Literacy</a:t>
            </a:r>
            <a:endParaRPr i="0" sz="30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 Outside Our Field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 on Algorithmic Transparency and Accountability (ACM)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https://www.acm.org/binaries/content/assets/public-policy/2017_usacm_statement_algorithms.pdf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Everyday Encounters: E-commerce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50" y="1224125"/>
            <a:ext cx="71676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Everyday Encounters: Entertainment</a:t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25" y="1017725"/>
            <a:ext cx="73473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1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Everyday Encounters: Social Media</a:t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138" y="765450"/>
            <a:ext cx="6689717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/>
          <p:nvPr/>
        </p:nvSpPr>
        <p:spPr>
          <a:xfrm>
            <a:off x="2873125" y="1426525"/>
            <a:ext cx="381750" cy="160725"/>
          </a:xfrm>
          <a:prstGeom prst="flowChartProcess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/>
          <p:nvPr/>
        </p:nvSpPr>
        <p:spPr>
          <a:xfrm>
            <a:off x="3497675" y="1426525"/>
            <a:ext cx="381750" cy="160725"/>
          </a:xfrm>
          <a:prstGeom prst="flowChartProcess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68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524" y="0"/>
            <a:ext cx="30504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/>
          <p:nvPr/>
        </p:nvSpPr>
        <p:spPr>
          <a:xfrm>
            <a:off x="6676400" y="2889725"/>
            <a:ext cx="1291050" cy="412825"/>
          </a:xfrm>
          <a:prstGeom prst="flowChartProcess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in Action</a:t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324" y="1472975"/>
            <a:ext cx="7107725" cy="367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Graph Network: Facebook Simplified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Dijkstra’s Algorithm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ctrTitle"/>
          </p:nvPr>
        </p:nvSpPr>
        <p:spPr>
          <a:xfrm>
            <a:off x="588525" y="270223"/>
            <a:ext cx="77724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Pedagogy for the Algorithm (META)</a:t>
            </a:r>
            <a:endParaRPr b="1" i="0" sz="3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42"/>
          <p:cNvSpPr txBox="1"/>
          <p:nvPr>
            <p:ph idx="1" type="subTitle"/>
          </p:nvPr>
        </p:nvSpPr>
        <p:spPr>
          <a:xfrm>
            <a:off x="685800" y="1439375"/>
            <a:ext cx="80934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Frame with a material consequence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Introduce “First Principle”, not math formula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Demonstrate the algorithm in action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Leave space for group to discuss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26894" y="189177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About</a:t>
            </a:r>
            <a:endParaRPr b="0" i="0" sz="33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74" name="Google Shape;74;p16"/>
          <p:cNvGrpSpPr/>
          <p:nvPr/>
        </p:nvGrpSpPr>
        <p:grpSpPr>
          <a:xfrm>
            <a:off x="2457275" y="458960"/>
            <a:ext cx="5315253" cy="3866990"/>
            <a:chOff x="0" y="2520"/>
            <a:chExt cx="7087004" cy="5155987"/>
          </a:xfrm>
        </p:grpSpPr>
        <p:sp>
          <p:nvSpPr>
            <p:cNvPr id="75" name="Google Shape;75;p16"/>
            <p:cNvSpPr/>
            <p:nvPr/>
          </p:nvSpPr>
          <p:spPr>
            <a:xfrm rot="5400000">
              <a:off x="4153904" y="-1433756"/>
              <a:ext cx="1330500" cy="453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4D4D5">
                <a:alpha val="89800"/>
              </a:srgbClr>
            </a:solidFill>
            <a:ln cap="flat" cmpd="sng" w="13950">
              <a:solidFill>
                <a:srgbClr val="D4D4D5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 txBox="1"/>
            <p:nvPr/>
          </p:nvSpPr>
          <p:spPr>
            <a:xfrm>
              <a:off x="2551321" y="233798"/>
              <a:ext cx="44706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Schoolbook"/>
                <a:buChar char="•"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[Description]</a:t>
              </a:r>
              <a:endParaRPr sz="1100"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0" y="2520"/>
              <a:ext cx="2551200" cy="1663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81192" y="83712"/>
              <a:ext cx="2388900" cy="15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Schoolbook"/>
                <a:buNone/>
              </a:pPr>
              <a:r>
                <a:rPr lang="en" sz="24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[name]</a:t>
              </a:r>
              <a:endParaRPr sz="1100"/>
            </a:p>
          </p:txBody>
        </p:sp>
        <p:sp>
          <p:nvSpPr>
            <p:cNvPr id="79" name="Google Shape;79;p16"/>
            <p:cNvSpPr/>
            <p:nvPr/>
          </p:nvSpPr>
          <p:spPr>
            <a:xfrm rot="5400000">
              <a:off x="4153904" y="312637"/>
              <a:ext cx="1330500" cy="453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4D4D5">
                <a:alpha val="89800"/>
              </a:srgbClr>
            </a:solidFill>
            <a:ln cap="flat" cmpd="sng" w="13950">
              <a:solidFill>
                <a:srgbClr val="D4D4D5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2551321" y="1980191"/>
              <a:ext cx="44706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71450" lvl="1" marL="1778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Schoolbook"/>
                <a:buChar char="•"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[Description]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0" y="1748913"/>
              <a:ext cx="2551200" cy="1663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81192" y="1830105"/>
              <a:ext cx="2388900" cy="15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Schoolbook"/>
                <a:buNone/>
              </a:pPr>
              <a:r>
                <a:rPr lang="en" sz="24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[name]</a:t>
              </a:r>
              <a:endParaRPr sz="1100"/>
            </a:p>
          </p:txBody>
        </p:sp>
        <p:sp>
          <p:nvSpPr>
            <p:cNvPr id="83" name="Google Shape;83;p16"/>
            <p:cNvSpPr/>
            <p:nvPr/>
          </p:nvSpPr>
          <p:spPr>
            <a:xfrm rot="5400000">
              <a:off x="4153904" y="2059031"/>
              <a:ext cx="1330500" cy="453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4D4D5">
                <a:alpha val="89800"/>
              </a:srgbClr>
            </a:solidFill>
            <a:ln cap="flat" cmpd="sng" w="13950">
              <a:solidFill>
                <a:srgbClr val="D4D4D5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2551321" y="3726585"/>
              <a:ext cx="44706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71450" lvl="1" marL="1778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Schoolbook"/>
                <a:buChar char="•"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[Description]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0" y="3495307"/>
              <a:ext cx="2551200" cy="1663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81192" y="3576499"/>
              <a:ext cx="2388900" cy="15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Schoolbook"/>
                <a:buNone/>
              </a:pPr>
              <a:r>
                <a:rPr lang="en" sz="24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[name]</a:t>
              </a:r>
              <a:endParaRPr sz="11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Tool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“X-Ray” type search interface that demonstrates how different factors affect your search 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Location, weather, what else might be silently influencing?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E-Commerce </a:t>
            </a:r>
            <a:r>
              <a:rPr lang="en" sz="2400"/>
              <a:t>experience</a:t>
            </a:r>
            <a:r>
              <a:rPr lang="en" sz="2400"/>
              <a:t>: how </a:t>
            </a:r>
            <a:r>
              <a:rPr lang="en" sz="2400"/>
              <a:t>likely</a:t>
            </a:r>
            <a:r>
              <a:rPr lang="en" sz="2400"/>
              <a:t> are you to buy and what price do you see?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Implications?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 Application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 for Demo Application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Tool Visual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43" y="1017725"/>
            <a:ext cx="733471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Break-Out Session: Programming the Library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Introduction: ​</a:t>
            </a:r>
            <a:endParaRPr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We are going to ask you to program the different goals and actions of a library. ​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We will be practicing by putting these expressions into a computer program using a pseudo code language.​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Teaching moment: This exercise will provide a theorized example of the workings of an algorithm. In addition, it will give an introduction to coding with a balance between technical and comprehensive learning. 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633413"/>
            <a:ext cx="80391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6"/>
          <p:cNvSpPr txBox="1"/>
          <p:nvPr/>
        </p:nvSpPr>
        <p:spPr>
          <a:xfrm>
            <a:off x="4675050" y="4674875"/>
            <a:ext cx="3916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https://en.wikipedia.org/wiki/Pseudocode</a:t>
            </a:r>
            <a:r>
              <a:rPr lang="en"/>
              <a:t> ​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00" y="176213"/>
            <a:ext cx="515200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 txBox="1"/>
          <p:nvPr/>
        </p:nvSpPr>
        <p:spPr>
          <a:xfrm>
            <a:off x="2161526" y="340713"/>
            <a:ext cx="32583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 Session: Steps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Open​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PseudoCode template </a:t>
            </a:r>
            <a:r>
              <a:rPr lang="en" sz="2600"/>
              <a:t>in text editor​​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Work through adding values and encoding decisions individually.​</a:t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One goal is complex​, you will need to add methods.​</a:t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1600"/>
              </a:spcAft>
              <a:buSzPts val="2600"/>
              <a:buAutoNum type="arabicPeriod"/>
            </a:pPr>
            <a:r>
              <a:rPr lang="en" sz="2600"/>
              <a:t>Come back together to discuss.​</a:t>
            </a:r>
            <a:endParaRPr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were some of your goals?​​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did you decide on your locations and actions?​​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you view the role of a programmer and what are some of the challenges they may face when creating algorithms?​​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is the algorithm different from human direction?​​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you see bias in the algorithm you created?​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could </a:t>
            </a:r>
            <a:r>
              <a:rPr lang="en"/>
              <a:t>transparency</a:t>
            </a:r>
            <a:r>
              <a:rPr lang="en"/>
              <a:t> affect user experience?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Modules Released as OERs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1 released​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Slides​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Breakout Session (Instructions + Pseudocode)​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Teaching Tool​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List​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https://github.com/jasonclark/algorithmic-awareness/tree/master/modules</a:t>
            </a:r>
            <a:r>
              <a:rPr lang="en"/>
              <a:t> 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Comments?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and define algorithms in action within common online interactions such as the sorting of a news feed, an eCommerce experience, and a search experience.​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Learn how Algorithmic Awareness as a concept fits into the ACRL Framework​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Apply session modules (released as OER) as actionable steps for teaching about algorithms in literacy instruction​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Algorithm Is...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 rules that govern our software and shape our digital experiences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more Complex...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762500"/>
            <a:ext cx="85206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“A large set of binary choices that create a ‘decision tree’ based upon many variables that are not necessarily apparent to the user”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235750" y="4498075"/>
            <a:ext cx="242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-Matthew Reidsma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Awareness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“An understanding around the rules that govern our software and shape our digital experiences”</a:t>
            </a:r>
            <a:endParaRPr sz="2400"/>
          </a:p>
        </p:txBody>
      </p:sp>
      <p:sp>
        <p:nvSpPr>
          <p:cNvPr id="112" name="Google Shape;112;p20"/>
          <p:cNvSpPr txBox="1"/>
          <p:nvPr/>
        </p:nvSpPr>
        <p:spPr>
          <a:xfrm>
            <a:off x="5709475" y="4279625"/>
            <a:ext cx="3266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-Clark and Kaptanian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Codes, Mathematic, Complex Algorithms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423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http://algonimator.thegeeq.gq/</a:t>
            </a:r>
            <a:r>
              <a:rPr lang="en"/>
              <a:t> ​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0720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135" y="990425"/>
            <a:ext cx="6061746" cy="31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Consequences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444" y="1017726"/>
            <a:ext cx="594110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