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397" r:id="rId5"/>
    <p:sldId id="399" r:id="rId6"/>
    <p:sldId id="401" r:id="rId7"/>
    <p:sldId id="400" r:id="rId8"/>
    <p:sldId id="403" r:id="rId9"/>
    <p:sldId id="402" r:id="rId10"/>
    <p:sldId id="404" r:id="rId11"/>
    <p:sldId id="405" r:id="rId12"/>
    <p:sldId id="407" r:id="rId13"/>
    <p:sldId id="406" r:id="rId14"/>
    <p:sldId id="408" r:id="rId15"/>
    <p:sldId id="413" r:id="rId16"/>
    <p:sldId id="410" r:id="rId17"/>
    <p:sldId id="411" r:id="rId18"/>
    <p:sldId id="412" r:id="rId19"/>
  </p:sldIdLst>
  <p:sldSz cx="12192000" cy="6858000"/>
  <p:notesSz cx="6858000" cy="9144000"/>
  <p:defaultTex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3" autoAdjust="0"/>
    <p:restoredTop sz="95026" autoAdjust="0"/>
  </p:normalViewPr>
  <p:slideViewPr>
    <p:cSldViewPr snapToGrid="0">
      <p:cViewPr varScale="1">
        <p:scale>
          <a:sx n="95" d="100"/>
          <a:sy n="95" d="100"/>
        </p:scale>
        <p:origin x="19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RP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#rules&lt;=20</c:v>
                </c:pt>
              </c:strCache>
            </c:strRef>
          </c:tx>
          <c:spPr>
            <a:ln w="28575" cap="rnd">
              <a:solidFill>
                <a:schemeClr val="accent1"/>
              </a:solidFill>
              <a:round/>
            </a:ln>
            <a:effectLst/>
          </c:spPr>
          <c:marker>
            <c:symbol val="none"/>
          </c:marker>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General</c:formatCode>
                <c:ptCount val="7"/>
                <c:pt idx="0">
                  <c:v>0.95</c:v>
                </c:pt>
                <c:pt idx="1">
                  <c:v>0.53100000000000003</c:v>
                </c:pt>
                <c:pt idx="2">
                  <c:v>0.59699999999999998</c:v>
                </c:pt>
                <c:pt idx="3">
                  <c:v>0.72099999999999997</c:v>
                </c:pt>
                <c:pt idx="4">
                  <c:v>0.70299999999999996</c:v>
                </c:pt>
                <c:pt idx="5">
                  <c:v>0.69199999999999995</c:v>
                </c:pt>
                <c:pt idx="6">
                  <c:v>0.63</c:v>
                </c:pt>
              </c:numCache>
            </c:numRef>
          </c:val>
          <c:smooth val="0"/>
          <c:extLst>
            <c:ext xmlns:c16="http://schemas.microsoft.com/office/drawing/2014/chart" uri="{C3380CC4-5D6E-409C-BE32-E72D297353CC}">
              <c16:uniqueId val="{00000000-A8E2-0643-873A-F327B296A50D}"/>
            </c:ext>
          </c:extLst>
        </c:ser>
        <c:ser>
          <c:idx val="1"/>
          <c:order val="1"/>
          <c:tx>
            <c:strRef>
              <c:f>Sheet1!$C$1</c:f>
              <c:strCache>
                <c:ptCount val="1"/>
                <c:pt idx="0">
                  <c:v>#rules&gt;20</c:v>
                </c:pt>
              </c:strCache>
            </c:strRef>
          </c:tx>
          <c:spPr>
            <a:ln w="28575" cap="rnd">
              <a:solidFill>
                <a:schemeClr val="accent2"/>
              </a:solidFill>
              <a:round/>
            </a:ln>
            <a:effectLst/>
          </c:spPr>
          <c:marker>
            <c:symbol val="none"/>
          </c:marker>
          <c:cat>
            <c:numRef>
              <c:f>Sheet1!$A$2:$A$8</c:f>
              <c:numCache>
                <c:formatCode>General</c:formatCode>
                <c:ptCount val="7"/>
                <c:pt idx="0">
                  <c:v>0</c:v>
                </c:pt>
                <c:pt idx="1">
                  <c:v>1</c:v>
                </c:pt>
                <c:pt idx="2">
                  <c:v>2</c:v>
                </c:pt>
                <c:pt idx="3">
                  <c:v>3</c:v>
                </c:pt>
                <c:pt idx="4">
                  <c:v>4</c:v>
                </c:pt>
                <c:pt idx="5">
                  <c:v>5</c:v>
                </c:pt>
                <c:pt idx="6">
                  <c:v>6</c:v>
                </c:pt>
              </c:numCache>
            </c:numRef>
          </c:cat>
          <c:val>
            <c:numRef>
              <c:f>Sheet1!$C$2:$C$8</c:f>
              <c:numCache>
                <c:formatCode>General</c:formatCode>
                <c:ptCount val="7"/>
                <c:pt idx="0">
                  <c:v>0.83799999999999997</c:v>
                </c:pt>
                <c:pt idx="1">
                  <c:v>0.29499999999999998</c:v>
                </c:pt>
                <c:pt idx="2">
                  <c:v>0.35699999999999998</c:v>
                </c:pt>
                <c:pt idx="3">
                  <c:v>0.46100000000000002</c:v>
                </c:pt>
                <c:pt idx="4">
                  <c:v>0.55300000000000005</c:v>
                </c:pt>
                <c:pt idx="5">
                  <c:v>0.63300000000000001</c:v>
                </c:pt>
                <c:pt idx="6">
                  <c:v>0.59299999999999997</c:v>
                </c:pt>
              </c:numCache>
            </c:numRef>
          </c:val>
          <c:smooth val="0"/>
          <c:extLst>
            <c:ext xmlns:c16="http://schemas.microsoft.com/office/drawing/2014/chart" uri="{C3380CC4-5D6E-409C-BE32-E72D297353CC}">
              <c16:uniqueId val="{00000001-A8E2-0643-873A-F327B296A50D}"/>
            </c:ext>
          </c:extLst>
        </c:ser>
        <c:dLbls>
          <c:showLegendKey val="0"/>
          <c:showVal val="0"/>
          <c:showCatName val="0"/>
          <c:showSerName val="0"/>
          <c:showPercent val="0"/>
          <c:showBubbleSize val="0"/>
        </c:dLbls>
        <c:smooth val="0"/>
        <c:axId val="628832079"/>
        <c:axId val="628833791"/>
      </c:lineChart>
      <c:catAx>
        <c:axId val="628832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28833791"/>
        <c:crosses val="autoZero"/>
        <c:auto val="1"/>
        <c:lblAlgn val="ctr"/>
        <c:lblOffset val="100"/>
        <c:noMultiLvlLbl val="0"/>
      </c:catAx>
      <c:valAx>
        <c:axId val="628833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28832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LP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#rules&lt;=20</c:v>
                </c:pt>
              </c:strCache>
            </c:strRef>
          </c:tx>
          <c:spPr>
            <a:ln w="28575" cap="rnd">
              <a:solidFill>
                <a:schemeClr val="accent1"/>
              </a:solidFill>
              <a:round/>
            </a:ln>
            <a:effectLst/>
          </c:spPr>
          <c:marker>
            <c:symbol val="none"/>
          </c:marker>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General</c:formatCode>
                <c:ptCount val="7"/>
                <c:pt idx="0">
                  <c:v>0.97799999999999998</c:v>
                </c:pt>
                <c:pt idx="1">
                  <c:v>0.76200000000000001</c:v>
                </c:pt>
                <c:pt idx="2">
                  <c:v>0.73499999999999999</c:v>
                </c:pt>
                <c:pt idx="3">
                  <c:v>0.84599999999999997</c:v>
                </c:pt>
                <c:pt idx="4">
                  <c:v>0.73099999999999998</c:v>
                </c:pt>
                <c:pt idx="5">
                  <c:v>0.65700000000000003</c:v>
                </c:pt>
                <c:pt idx="6">
                  <c:v>0.60899999999999999</c:v>
                </c:pt>
              </c:numCache>
            </c:numRef>
          </c:val>
          <c:smooth val="0"/>
          <c:extLst>
            <c:ext xmlns:c16="http://schemas.microsoft.com/office/drawing/2014/chart" uri="{C3380CC4-5D6E-409C-BE32-E72D297353CC}">
              <c16:uniqueId val="{00000000-9B3D-374A-8661-F946E5AC104B}"/>
            </c:ext>
          </c:extLst>
        </c:ser>
        <c:ser>
          <c:idx val="1"/>
          <c:order val="1"/>
          <c:tx>
            <c:strRef>
              <c:f>Sheet1!$C$1</c:f>
              <c:strCache>
                <c:ptCount val="1"/>
                <c:pt idx="0">
                  <c:v>#rules&gt;20</c:v>
                </c:pt>
              </c:strCache>
            </c:strRef>
          </c:tx>
          <c:spPr>
            <a:ln w="28575" cap="rnd">
              <a:solidFill>
                <a:schemeClr val="accent2"/>
              </a:solidFill>
              <a:round/>
            </a:ln>
            <a:effectLst/>
          </c:spPr>
          <c:marker>
            <c:symbol val="none"/>
          </c:marker>
          <c:cat>
            <c:numRef>
              <c:f>Sheet1!$A$2:$A$8</c:f>
              <c:numCache>
                <c:formatCode>General</c:formatCode>
                <c:ptCount val="7"/>
                <c:pt idx="0">
                  <c:v>0</c:v>
                </c:pt>
                <c:pt idx="1">
                  <c:v>1</c:v>
                </c:pt>
                <c:pt idx="2">
                  <c:v>2</c:v>
                </c:pt>
                <c:pt idx="3">
                  <c:v>3</c:v>
                </c:pt>
                <c:pt idx="4">
                  <c:v>4</c:v>
                </c:pt>
                <c:pt idx="5">
                  <c:v>5</c:v>
                </c:pt>
                <c:pt idx="6">
                  <c:v>6</c:v>
                </c:pt>
              </c:numCache>
            </c:numRef>
          </c:cat>
          <c:val>
            <c:numRef>
              <c:f>Sheet1!$C$2:$C$8</c:f>
              <c:numCache>
                <c:formatCode>General</c:formatCode>
                <c:ptCount val="7"/>
                <c:pt idx="0">
                  <c:v>0.93799999999999994</c:v>
                </c:pt>
                <c:pt idx="1">
                  <c:v>0.63500000000000001</c:v>
                </c:pt>
                <c:pt idx="2">
                  <c:v>0.60099999999999998</c:v>
                </c:pt>
                <c:pt idx="3">
                  <c:v>0.71099999999999997</c:v>
                </c:pt>
                <c:pt idx="4">
                  <c:v>0.76400000000000001</c:v>
                </c:pt>
                <c:pt idx="5">
                  <c:v>0.8</c:v>
                </c:pt>
                <c:pt idx="6">
                  <c:v>0.73499999999999999</c:v>
                </c:pt>
              </c:numCache>
            </c:numRef>
          </c:val>
          <c:smooth val="0"/>
          <c:extLst>
            <c:ext xmlns:c16="http://schemas.microsoft.com/office/drawing/2014/chart" uri="{C3380CC4-5D6E-409C-BE32-E72D297353CC}">
              <c16:uniqueId val="{00000001-9B3D-374A-8661-F946E5AC104B}"/>
            </c:ext>
          </c:extLst>
        </c:ser>
        <c:dLbls>
          <c:showLegendKey val="0"/>
          <c:showVal val="0"/>
          <c:showCatName val="0"/>
          <c:showSerName val="0"/>
          <c:showPercent val="0"/>
          <c:showBubbleSize val="0"/>
        </c:dLbls>
        <c:smooth val="0"/>
        <c:axId val="1924817311"/>
        <c:axId val="2016676799"/>
      </c:lineChart>
      <c:catAx>
        <c:axId val="1924817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16676799"/>
        <c:crosses val="autoZero"/>
        <c:auto val="1"/>
        <c:lblAlgn val="ctr"/>
        <c:lblOffset val="100"/>
        <c:noMultiLvlLbl val="0"/>
      </c:catAx>
      <c:valAx>
        <c:axId val="201667679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24817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LP-RP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#rules&lt;=20</c:v>
                </c:pt>
              </c:strCache>
            </c:strRef>
          </c:tx>
          <c:spPr>
            <a:ln w="28575" cap="rnd">
              <a:solidFill>
                <a:schemeClr val="accent1"/>
              </a:solidFill>
              <a:round/>
            </a:ln>
            <a:effectLst/>
          </c:spPr>
          <c:marker>
            <c:symbol val="none"/>
          </c:marker>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General</c:formatCode>
                <c:ptCount val="7"/>
                <c:pt idx="0">
                  <c:v>2.8000000000000001E-2</c:v>
                </c:pt>
                <c:pt idx="1">
                  <c:v>0.23100000000000001</c:v>
                </c:pt>
                <c:pt idx="2">
                  <c:v>0.13800000000000001</c:v>
                </c:pt>
                <c:pt idx="3">
                  <c:v>0.125</c:v>
                </c:pt>
                <c:pt idx="4">
                  <c:v>2.8000000000000001E-2</c:v>
                </c:pt>
                <c:pt idx="5">
                  <c:v>-3.5000000000000003E-2</c:v>
                </c:pt>
                <c:pt idx="6">
                  <c:v>-2.1000000000000001E-2</c:v>
                </c:pt>
              </c:numCache>
            </c:numRef>
          </c:val>
          <c:smooth val="0"/>
          <c:extLst>
            <c:ext xmlns:c16="http://schemas.microsoft.com/office/drawing/2014/chart" uri="{C3380CC4-5D6E-409C-BE32-E72D297353CC}">
              <c16:uniqueId val="{00000000-3B7E-7245-9FE7-715A1AC77480}"/>
            </c:ext>
          </c:extLst>
        </c:ser>
        <c:ser>
          <c:idx val="1"/>
          <c:order val="1"/>
          <c:tx>
            <c:strRef>
              <c:f>Sheet1!$C$1</c:f>
              <c:strCache>
                <c:ptCount val="1"/>
                <c:pt idx="0">
                  <c:v>#rules&gt;20</c:v>
                </c:pt>
              </c:strCache>
            </c:strRef>
          </c:tx>
          <c:spPr>
            <a:ln w="28575" cap="rnd">
              <a:solidFill>
                <a:schemeClr val="accent2"/>
              </a:solidFill>
              <a:round/>
            </a:ln>
            <a:effectLst/>
          </c:spPr>
          <c:marker>
            <c:symbol val="none"/>
          </c:marker>
          <c:cat>
            <c:numRef>
              <c:f>Sheet1!$A$2:$A$8</c:f>
              <c:numCache>
                <c:formatCode>General</c:formatCode>
                <c:ptCount val="7"/>
                <c:pt idx="0">
                  <c:v>0</c:v>
                </c:pt>
                <c:pt idx="1">
                  <c:v>1</c:v>
                </c:pt>
                <c:pt idx="2">
                  <c:v>2</c:v>
                </c:pt>
                <c:pt idx="3">
                  <c:v>3</c:v>
                </c:pt>
                <c:pt idx="4">
                  <c:v>4</c:v>
                </c:pt>
                <c:pt idx="5">
                  <c:v>5</c:v>
                </c:pt>
                <c:pt idx="6">
                  <c:v>6</c:v>
                </c:pt>
              </c:numCache>
            </c:numRef>
          </c:cat>
          <c:val>
            <c:numRef>
              <c:f>Sheet1!$C$2:$C$8</c:f>
              <c:numCache>
                <c:formatCode>General</c:formatCode>
                <c:ptCount val="7"/>
                <c:pt idx="0">
                  <c:v>0.1</c:v>
                </c:pt>
                <c:pt idx="1">
                  <c:v>0.34</c:v>
                </c:pt>
                <c:pt idx="2">
                  <c:v>0.24399999999999999</c:v>
                </c:pt>
                <c:pt idx="3">
                  <c:v>0.25</c:v>
                </c:pt>
                <c:pt idx="4">
                  <c:v>0.20899999999999999</c:v>
                </c:pt>
                <c:pt idx="5">
                  <c:v>0.16700000000000001</c:v>
                </c:pt>
                <c:pt idx="6">
                  <c:v>0.14199999999999999</c:v>
                </c:pt>
              </c:numCache>
            </c:numRef>
          </c:val>
          <c:smooth val="0"/>
          <c:extLst>
            <c:ext xmlns:c16="http://schemas.microsoft.com/office/drawing/2014/chart" uri="{C3380CC4-5D6E-409C-BE32-E72D297353CC}">
              <c16:uniqueId val="{00000001-3B7E-7245-9FE7-715A1AC77480}"/>
            </c:ext>
          </c:extLst>
        </c:ser>
        <c:dLbls>
          <c:showLegendKey val="0"/>
          <c:showVal val="0"/>
          <c:showCatName val="0"/>
          <c:showSerName val="0"/>
          <c:showPercent val="0"/>
          <c:showBubbleSize val="0"/>
        </c:dLbls>
        <c:smooth val="0"/>
        <c:axId val="1977972575"/>
        <c:axId val="1978322655"/>
      </c:lineChart>
      <c:catAx>
        <c:axId val="197797257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78322655"/>
        <c:crosses val="autoZero"/>
        <c:auto val="1"/>
        <c:lblAlgn val="ctr"/>
        <c:lblOffset val="10"/>
        <c:noMultiLvlLbl val="0"/>
      </c:catAx>
      <c:valAx>
        <c:axId val="1978322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77972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109202128813398E-2"/>
          <c:y val="0.10769885708542"/>
          <c:w val="0.93057529527559057"/>
          <c:h val="0.71787837886766948"/>
        </c:manualLayout>
      </c:layout>
      <c:lineChart>
        <c:grouping val="standard"/>
        <c:varyColors val="0"/>
        <c:ser>
          <c:idx val="0"/>
          <c:order val="0"/>
          <c:tx>
            <c:strRef>
              <c:f>Sheet1!$B$1</c:f>
              <c:strCache>
                <c:ptCount val="1"/>
                <c:pt idx="0">
                  <c:v>No disturbance</c:v>
                </c:pt>
              </c:strCache>
            </c:strRef>
          </c:tx>
          <c:spPr>
            <a:ln w="28575" cap="rnd">
              <a:solidFill>
                <a:schemeClr val="accent1"/>
              </a:solidFill>
              <a:round/>
            </a:ln>
            <a:effectLst/>
          </c:spPr>
          <c:marker>
            <c:symbol val="none"/>
          </c:marker>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General</c:formatCode>
                <c:ptCount val="7"/>
                <c:pt idx="0">
                  <c:v>1</c:v>
                </c:pt>
                <c:pt idx="1">
                  <c:v>0.97599999999999998</c:v>
                </c:pt>
                <c:pt idx="2">
                  <c:v>0.94</c:v>
                </c:pt>
                <c:pt idx="3">
                  <c:v>0.84599999999999997</c:v>
                </c:pt>
                <c:pt idx="4">
                  <c:v>0.91200000000000003</c:v>
                </c:pt>
                <c:pt idx="5">
                  <c:v>0.78800000000000003</c:v>
                </c:pt>
                <c:pt idx="6">
                  <c:v>0.71399999999999997</c:v>
                </c:pt>
              </c:numCache>
            </c:numRef>
          </c:val>
          <c:smooth val="0"/>
          <c:extLst>
            <c:ext xmlns:c16="http://schemas.microsoft.com/office/drawing/2014/chart" uri="{C3380CC4-5D6E-409C-BE32-E72D297353CC}">
              <c16:uniqueId val="{00000000-37C8-D74E-A77B-B85B45CB1C77}"/>
            </c:ext>
          </c:extLst>
        </c:ser>
        <c:ser>
          <c:idx val="1"/>
          <c:order val="1"/>
          <c:tx>
            <c:strRef>
              <c:f>Sheet1!$C$1</c:f>
              <c:strCache>
                <c:ptCount val="1"/>
                <c:pt idx="0">
                  <c:v>1 disturbance</c:v>
                </c:pt>
              </c:strCache>
            </c:strRef>
          </c:tx>
          <c:spPr>
            <a:ln w="28575" cap="rnd">
              <a:solidFill>
                <a:schemeClr val="accent2"/>
              </a:solidFill>
              <a:round/>
            </a:ln>
            <a:effectLst/>
          </c:spPr>
          <c:marker>
            <c:symbol val="none"/>
          </c:marker>
          <c:cat>
            <c:numRef>
              <c:f>Sheet1!$A$2:$A$8</c:f>
              <c:numCache>
                <c:formatCode>General</c:formatCode>
                <c:ptCount val="7"/>
                <c:pt idx="0">
                  <c:v>0</c:v>
                </c:pt>
                <c:pt idx="1">
                  <c:v>1</c:v>
                </c:pt>
                <c:pt idx="2">
                  <c:v>2</c:v>
                </c:pt>
                <c:pt idx="3">
                  <c:v>3</c:v>
                </c:pt>
                <c:pt idx="4">
                  <c:v>4</c:v>
                </c:pt>
                <c:pt idx="5">
                  <c:v>5</c:v>
                </c:pt>
                <c:pt idx="6">
                  <c:v>6</c:v>
                </c:pt>
              </c:numCache>
            </c:numRef>
          </c:cat>
          <c:val>
            <c:numRef>
              <c:f>Sheet1!$C$2:$C$8</c:f>
              <c:numCache>
                <c:formatCode>General</c:formatCode>
                <c:ptCount val="7"/>
                <c:pt idx="0">
                  <c:v>1</c:v>
                </c:pt>
                <c:pt idx="1">
                  <c:v>0.79400000000000004</c:v>
                </c:pt>
                <c:pt idx="2">
                  <c:v>0.71</c:v>
                </c:pt>
                <c:pt idx="3">
                  <c:v>0.61199999999999999</c:v>
                </c:pt>
                <c:pt idx="4">
                  <c:v>0.60199999999999998</c:v>
                </c:pt>
                <c:pt idx="5">
                  <c:v>0.55000000000000004</c:v>
                </c:pt>
                <c:pt idx="6">
                  <c:v>0.54400000000000004</c:v>
                </c:pt>
              </c:numCache>
            </c:numRef>
          </c:val>
          <c:smooth val="0"/>
          <c:extLst>
            <c:ext xmlns:c16="http://schemas.microsoft.com/office/drawing/2014/chart" uri="{C3380CC4-5D6E-409C-BE32-E72D297353CC}">
              <c16:uniqueId val="{00000001-37C8-D74E-A77B-B85B45CB1C77}"/>
            </c:ext>
          </c:extLst>
        </c:ser>
        <c:ser>
          <c:idx val="2"/>
          <c:order val="2"/>
          <c:tx>
            <c:strRef>
              <c:f>Sheet1!$D$1</c:f>
              <c:strCache>
                <c:ptCount val="1"/>
                <c:pt idx="0">
                  <c:v>3 disturbances</c:v>
                </c:pt>
              </c:strCache>
            </c:strRef>
          </c:tx>
          <c:spPr>
            <a:ln w="28575" cap="rnd">
              <a:solidFill>
                <a:schemeClr val="accent3"/>
              </a:solidFill>
              <a:round/>
            </a:ln>
            <a:effectLst/>
          </c:spPr>
          <c:marker>
            <c:symbol val="none"/>
          </c:marker>
          <c:cat>
            <c:numRef>
              <c:f>Sheet1!$A$2:$A$8</c:f>
              <c:numCache>
                <c:formatCode>General</c:formatCode>
                <c:ptCount val="7"/>
                <c:pt idx="0">
                  <c:v>0</c:v>
                </c:pt>
                <c:pt idx="1">
                  <c:v>1</c:v>
                </c:pt>
                <c:pt idx="2">
                  <c:v>2</c:v>
                </c:pt>
                <c:pt idx="3">
                  <c:v>3</c:v>
                </c:pt>
                <c:pt idx="4">
                  <c:v>4</c:v>
                </c:pt>
                <c:pt idx="5">
                  <c:v>5</c:v>
                </c:pt>
                <c:pt idx="6">
                  <c:v>6</c:v>
                </c:pt>
              </c:numCache>
            </c:numRef>
          </c:cat>
          <c:val>
            <c:numRef>
              <c:f>Sheet1!$D$2:$D$8</c:f>
              <c:numCache>
                <c:formatCode>General</c:formatCode>
                <c:ptCount val="7"/>
                <c:pt idx="0">
                  <c:v>1</c:v>
                </c:pt>
                <c:pt idx="1">
                  <c:v>0.48399999999999999</c:v>
                </c:pt>
                <c:pt idx="2">
                  <c:v>0.3</c:v>
                </c:pt>
                <c:pt idx="3">
                  <c:v>0.25600000000000001</c:v>
                </c:pt>
                <c:pt idx="4">
                  <c:v>0.24199999999999999</c:v>
                </c:pt>
                <c:pt idx="5">
                  <c:v>0.254</c:v>
                </c:pt>
                <c:pt idx="6">
                  <c:v>0.25600000000000001</c:v>
                </c:pt>
              </c:numCache>
            </c:numRef>
          </c:val>
          <c:smooth val="0"/>
          <c:extLst>
            <c:ext xmlns:c16="http://schemas.microsoft.com/office/drawing/2014/chart" uri="{C3380CC4-5D6E-409C-BE32-E72D297353CC}">
              <c16:uniqueId val="{00000003-37C8-D74E-A77B-B85B45CB1C77}"/>
            </c:ext>
          </c:extLst>
        </c:ser>
        <c:dLbls>
          <c:showLegendKey val="0"/>
          <c:showVal val="0"/>
          <c:showCatName val="0"/>
          <c:showSerName val="0"/>
          <c:showPercent val="0"/>
          <c:showBubbleSize val="0"/>
        </c:dLbls>
        <c:smooth val="0"/>
        <c:axId val="1882746944"/>
        <c:axId val="1883084112"/>
      </c:lineChart>
      <c:catAx>
        <c:axId val="188274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83084112"/>
        <c:crosses val="autoZero"/>
        <c:auto val="1"/>
        <c:lblAlgn val="ctr"/>
        <c:lblOffset val="100"/>
        <c:noMultiLvlLbl val="0"/>
      </c:catAx>
      <c:valAx>
        <c:axId val="188308411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82746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2025/1/8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B28674F-E567-AA4B-8C16-788D7CE21C4F}" type="slidenum">
              <a:rPr lang="en-US" altLang="zh-CN" smtClean="0"/>
              <a:t>1</a:t>
            </a:fld>
            <a:endParaRPr kumimoji="1" lang="zh-CN" altLang="en-US"/>
          </a:p>
        </p:txBody>
      </p:sp>
    </p:spTree>
    <p:extLst>
      <p:ext uri="{BB962C8B-B14F-4D97-AF65-F5344CB8AC3E}">
        <p14:creationId xmlns:p14="http://schemas.microsoft.com/office/powerpoint/2010/main" val="2283673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274869" cy="682237"/>
          </a:xfrm>
        </p:spPr>
        <p:txBody>
          <a:bodyPr>
            <a:normAutofit/>
          </a:bodyPr>
          <a:lstStyle>
            <a:lvl1pPr>
              <a:defRPr sz="3600" b="1">
                <a:latin typeface="+mj-ea"/>
                <a:ea typeface="+mj-ea"/>
              </a:defRPr>
            </a:lvl1pPr>
          </a:lstStyle>
          <a:p>
            <a:r>
              <a:rPr lang="zh-CN" dirty="0"/>
              <a:t>单击此处编辑母版标题样式</a:t>
            </a:r>
          </a:p>
        </p:txBody>
      </p:sp>
      <p:sp>
        <p:nvSpPr>
          <p:cNvPr id="3" name="内容占位符 2"/>
          <p:cNvSpPr>
            <a:spLocks noGrp="1"/>
          </p:cNvSpPr>
          <p:nvPr>
            <p:ph idx="1"/>
          </p:nvPr>
        </p:nvSpPr>
        <p:spPr>
          <a:xfrm>
            <a:off x="794455" y="1357162"/>
            <a:ext cx="10688483" cy="5005137"/>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dirty="0"/>
              <a:t>单击此处编辑母版文本样式</a:t>
            </a:r>
          </a:p>
          <a:p>
            <a:pPr lvl="1"/>
            <a:r>
              <a:rPr lang="zh-CN" dirty="0"/>
              <a:t>二级</a:t>
            </a:r>
          </a:p>
          <a:p>
            <a:pPr lvl="2"/>
            <a:r>
              <a:rPr lang="zh-CN" dirty="0"/>
              <a:t>三级</a:t>
            </a:r>
          </a:p>
          <a:p>
            <a:pPr lvl="3"/>
            <a:r>
              <a:rPr lang="zh-CN" dirty="0"/>
              <a:t>四级</a:t>
            </a:r>
          </a:p>
          <a:p>
            <a:pPr lvl="4"/>
            <a:r>
              <a:rPr lang="zh-CN" dirty="0"/>
              <a:t>五级</a:t>
            </a:r>
          </a:p>
        </p:txBody>
      </p:sp>
      <p:sp>
        <p:nvSpPr>
          <p:cNvPr id="7" name="矩形 6">
            <a:extLst>
              <a:ext uri="{FF2B5EF4-FFF2-40B4-BE49-F238E27FC236}">
                <a16:creationId xmlns:a16="http://schemas.microsoft.com/office/drawing/2014/main" id="{669F4535-5C43-4DC3-8C5C-2101D95F52D1}"/>
              </a:ext>
            </a:extLst>
          </p:cNvPr>
          <p:cNvSpPr/>
          <p:nvPr userDrawn="1"/>
        </p:nvSpPr>
        <p:spPr>
          <a:xfrm>
            <a:off x="0" y="308698"/>
            <a:ext cx="794456" cy="738664"/>
          </a:xfrm>
          <a:prstGeom prst="rect">
            <a:avLst/>
          </a:prstGeom>
          <a:solidFill>
            <a:srgbClr val="9A0001"/>
          </a:solidFill>
          <a:ln>
            <a:noFill/>
          </a:ln>
        </p:spPr>
        <p:txBody>
          <a:bodyPr anchor="ctr"/>
          <a:lstStyle/>
          <a:p>
            <a:pPr algn="ctr"/>
            <a:endParaRPr lang="zh-CN">
              <a:solidFill>
                <a:schemeClr val="lt1"/>
              </a:solidFill>
            </a:endParaRPr>
          </a:p>
        </p:txBody>
      </p:sp>
      <p:pic>
        <p:nvPicPr>
          <p:cNvPr id="8" name="图片 7">
            <a:extLst>
              <a:ext uri="{FF2B5EF4-FFF2-40B4-BE49-F238E27FC236}">
                <a16:creationId xmlns:a16="http://schemas.microsoft.com/office/drawing/2014/main" id="{F6AD8193-7342-4626-A898-3E949354F03F}"/>
              </a:ext>
            </a:extLst>
          </p:cNvPr>
          <p:cNvPicPr>
            <a:picLocks noChangeAspect="1"/>
          </p:cNvPicPr>
          <p:nvPr userDrawn="1"/>
        </p:nvPicPr>
        <p:blipFill>
          <a:blip r:embed="rId2"/>
          <a:stretch/>
        </p:blipFill>
        <p:spPr>
          <a:xfrm>
            <a:off x="10075073" y="376076"/>
            <a:ext cx="1836080" cy="512545"/>
          </a:xfrm>
          <a:prstGeom prst="rect">
            <a:avLst/>
          </a:prstGeom>
        </p:spPr>
      </p:pic>
      <p:sp>
        <p:nvSpPr>
          <p:cNvPr id="9" name="矩形 8">
            <a:extLst>
              <a:ext uri="{FF2B5EF4-FFF2-40B4-BE49-F238E27FC236}">
                <a16:creationId xmlns:a16="http://schemas.microsoft.com/office/drawing/2014/main" id="{3DD64424-C927-4876-8975-0021EE4E05F4}"/>
              </a:ext>
            </a:extLst>
          </p:cNvPr>
          <p:cNvSpPr/>
          <p:nvPr userDrawn="1"/>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10" name="日期占位符 9">
            <a:extLst>
              <a:ext uri="{FF2B5EF4-FFF2-40B4-BE49-F238E27FC236}">
                <a16:creationId xmlns:a16="http://schemas.microsoft.com/office/drawing/2014/main" id="{F916745F-6C1B-4A1F-BA31-5579742B86A5}"/>
              </a:ext>
            </a:extLst>
          </p:cNvPr>
          <p:cNvSpPr>
            <a:spLocks noGrp="1"/>
          </p:cNvSpPr>
          <p:nvPr>
            <p:ph type="dt" idx="10"/>
          </p:nvPr>
        </p:nvSpPr>
        <p:spPr>
          <a:xfrm>
            <a:off x="356936" y="6481924"/>
            <a:ext cx="2743200" cy="239551"/>
          </a:xfrm>
        </p:spPr>
        <p:txBody>
          <a:bodyPr/>
          <a:lstStyle/>
          <a:p>
            <a:fld id="{78DCC269-E06F-423F-8680-F1E1DEBCE247}" type="datetime1">
              <a:rPr lang="zh-CN" altLang="en-US" smtClean="0"/>
              <a:pPr/>
              <a:t>2025/1/8</a:t>
            </a:fld>
            <a:endParaRPr lang="zh-CN" dirty="0"/>
          </a:p>
        </p:txBody>
      </p:sp>
      <p:sp>
        <p:nvSpPr>
          <p:cNvPr id="4" name="文本框 3">
            <a:extLst>
              <a:ext uri="{FF2B5EF4-FFF2-40B4-BE49-F238E27FC236}">
                <a16:creationId xmlns:a16="http://schemas.microsoft.com/office/drawing/2014/main" id="{1FD25D2A-F975-4B27-9646-BB50AE3B5D9A}"/>
              </a:ext>
            </a:extLst>
          </p:cNvPr>
          <p:cNvSpPr txBox="1"/>
          <p:nvPr userDrawn="1"/>
        </p:nvSpPr>
        <p:spPr>
          <a:xfrm>
            <a:off x="11116736" y="6419879"/>
            <a:ext cx="905933" cy="338554"/>
          </a:xfrm>
          <a:prstGeom prst="rect">
            <a:avLst/>
          </a:prstGeom>
          <a:noFill/>
        </p:spPr>
        <p:txBody>
          <a:bodyPr wrap="square" rtlCol="0">
            <a:spAutoFit/>
          </a:bodyPr>
          <a:lstStyle/>
          <a:p>
            <a:pPr algn="r"/>
            <a:fld id="{8C5DF787-7352-4AFE-921F-725F40F1EF25}" type="slidenum">
              <a:rPr lang="zh-CN" altLang="en-US" sz="1600" smtClean="0"/>
              <a:pPr algn="r"/>
              <a:t>‹#›</a:t>
            </a:fld>
            <a:endParaRPr lang="zh-CN" alt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20EA1D6E-2692-419B-96AB-96B8E6F7D45D}" type="datetime1">
              <a:rPr lang="en-US" altLang="zh-CN" smtClean="0"/>
              <a:t>1/8/25</a:t>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A9B04F12-2911-494B-9AE8-6A8B6570AC67}" type="slidenum">
              <a:rPr lang="zh-CN"/>
              <a:t>‹#›</a:t>
            </a:fld>
            <a:endParaRPr lang="zh-CN"/>
          </a:p>
        </p:txBody>
      </p:sp>
    </p:spTree>
  </p:cSld>
  <p:clrMap bg1="lt1" tx1="dk1" bg2="lt2" tx2="dk2" accent1="accent1" accent2="accent2" accent3="accent3" accent4="accent4" accent5="accent5" accent6="accent6" hlink="hlink" folHlink="folHlink"/>
  <p:sldLayoutIdLst>
    <p:sldLayoutId id="2147483650" r:id="rId1"/>
  </p:sldLayoutIdLst>
  <p:hf hdr="0" dt="0"/>
  <p:txStyles>
    <p:titleStyle>
      <a:lvl1pPr lvl="0" algn="l" defTabSz="914400">
        <a:lnSpc>
          <a:spcPct val="90000"/>
        </a:lnSpc>
        <a:spcBef>
          <a:spcPct val="0"/>
        </a:spcBef>
        <a:buNone/>
        <a:defRPr sz="4400" kern="1200">
          <a:solidFill>
            <a:schemeClr val="tx1"/>
          </a:solidFill>
          <a:latin typeface="等线 Light"/>
          <a:ea typeface="等线 Light"/>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等线"/>
          <a:ea typeface="等线"/>
        </a:defRPr>
      </a:lvl9pPr>
    </p:bodyStyle>
    <p:other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2205.11502"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abs/2205.115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xiv.org/abs/2205.115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2205.115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205.11502"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2002.05867" TargetMode="Externa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arxiv.org/abs/2205.11502"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2339A8-9474-6B89-3C8E-A75B07F2AFBE}"/>
              </a:ext>
            </a:extLst>
          </p:cNvPr>
          <p:cNvSpPr txBox="1"/>
          <p:nvPr/>
        </p:nvSpPr>
        <p:spPr>
          <a:xfrm>
            <a:off x="1188025" y="2688159"/>
            <a:ext cx="9815949" cy="1200329"/>
          </a:xfrm>
          <a:prstGeom prst="rect">
            <a:avLst/>
          </a:prstGeom>
          <a:noFill/>
        </p:spPr>
        <p:txBody>
          <a:bodyPr wrap="square" rtlCol="0">
            <a:spAutoFit/>
          </a:bodyPr>
          <a:lstStyle/>
          <a:p>
            <a:pPr algn="ctr"/>
            <a:r>
              <a:rPr lang="en-US" altLang="zh-CN" sz="3600" b="1" dirty="0">
                <a:latin typeface="Times New Roman" panose="02020603050405020304" pitchFamily="18" charset="0"/>
                <a:ea typeface="SimSun" panose="02010600030101010101" pitchFamily="2" charset="-122"/>
                <a:cs typeface="Times New Roman" panose="02020603050405020304" pitchFamily="18" charset="0"/>
              </a:rPr>
              <a:t>Extending “On the Paradox of Learning to Reason from Data”</a:t>
            </a:r>
            <a:endParaRPr lang="zh-CN" altLang="en-US" sz="3600" b="1"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3898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F077B-AE9C-427B-C29A-BCA95F1D8A4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E127409-57B9-9391-E2E3-EB8EB3CB2A84}"/>
              </a:ext>
            </a:extLst>
          </p:cNvPr>
          <p:cNvSpPr>
            <a:spLocks noGrp="1"/>
          </p:cNvSpPr>
          <p:nvPr>
            <p:ph type="title"/>
          </p:nvPr>
        </p:nvSpPr>
        <p:spPr/>
        <p:txBody>
          <a:bodyPr/>
          <a:lstStyle/>
          <a:p>
            <a:r>
              <a:rPr kumimoji="1" lang="en-US" altLang="zh-CN" dirty="0"/>
              <a:t>Number of Rules</a:t>
            </a:r>
            <a:endParaRPr kumimoji="1" lang="zh-CN" altLang="en-US" dirty="0"/>
          </a:p>
        </p:txBody>
      </p:sp>
      <p:sp>
        <p:nvSpPr>
          <p:cNvPr id="5" name="内容占位符 4">
            <a:extLst>
              <a:ext uri="{FF2B5EF4-FFF2-40B4-BE49-F238E27FC236}">
                <a16:creationId xmlns:a16="http://schemas.microsoft.com/office/drawing/2014/main" id="{EF724185-CF81-6524-22FC-7A539965495D}"/>
              </a:ext>
            </a:extLst>
          </p:cNvPr>
          <p:cNvSpPr>
            <a:spLocks noGrp="1"/>
          </p:cNvSpPr>
          <p:nvPr>
            <p:ph idx="1"/>
          </p:nvPr>
        </p:nvSpPr>
        <p:spPr/>
        <p:txBody>
          <a:bodyPr>
            <a:normAutofit/>
          </a:bodyPr>
          <a:lstStyle/>
          <a:p>
            <a:pPr marL="0" indent="0">
              <a:buNone/>
            </a:pP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实验</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 在简单的数据集上看模型效果</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在规则数较少的时候，模型是否能表现较好？</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在</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RP</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上面训练的</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BERT</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模型在没有干扰的时候效果尚可，但是在加入干扰项之后准确率下降严重</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8" name="图表 7">
            <a:extLst>
              <a:ext uri="{FF2B5EF4-FFF2-40B4-BE49-F238E27FC236}">
                <a16:creationId xmlns:a16="http://schemas.microsoft.com/office/drawing/2014/main" id="{0925E25A-0C4D-95C9-C064-ACEFD1AFE68B}"/>
              </a:ext>
            </a:extLst>
          </p:cNvPr>
          <p:cNvGraphicFramePr/>
          <p:nvPr>
            <p:extLst>
              <p:ext uri="{D42A27DB-BD31-4B8C-83A1-F6EECF244321}">
                <p14:modId xmlns:p14="http://schemas.microsoft.com/office/powerpoint/2010/main" val="2943714064"/>
              </p:ext>
            </p:extLst>
          </p:nvPr>
        </p:nvGraphicFramePr>
        <p:xfrm>
          <a:off x="633681" y="2515803"/>
          <a:ext cx="5301545" cy="3977072"/>
        </p:xfrm>
        <a:graphic>
          <a:graphicData uri="http://schemas.openxmlformats.org/drawingml/2006/chart">
            <c:chart xmlns:c="http://schemas.openxmlformats.org/drawingml/2006/chart" xmlns:r="http://schemas.openxmlformats.org/officeDocument/2006/relationships" r:id="rId2"/>
          </a:graphicData>
        </a:graphic>
      </p:graphicFrame>
      <p:sp>
        <p:nvSpPr>
          <p:cNvPr id="11" name="文本框 10">
            <a:extLst>
              <a:ext uri="{FF2B5EF4-FFF2-40B4-BE49-F238E27FC236}">
                <a16:creationId xmlns:a16="http://schemas.microsoft.com/office/drawing/2014/main" id="{E35769BB-2C10-844D-4C36-AC034172459C}"/>
              </a:ext>
            </a:extLst>
          </p:cNvPr>
          <p:cNvSpPr txBox="1"/>
          <p:nvPr/>
        </p:nvSpPr>
        <p:spPr>
          <a:xfrm>
            <a:off x="7113069" y="2502519"/>
            <a:ext cx="2059912" cy="1754326"/>
          </a:xfrm>
          <a:prstGeom prst="rect">
            <a:avLst/>
          </a:prstGeom>
          <a:noFill/>
        </p:spPr>
        <p:txBody>
          <a:bodyPr wrap="square" rtlCol="0">
            <a:spAutoFit/>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加入干扰项前：</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给定</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正确</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若</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则</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B</a:t>
            </a: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若</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则</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C</a:t>
            </a: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若</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则</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D</a:t>
            </a: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求问</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是否正确</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059DDA78-5AA5-017B-84F9-20EED624E363}"/>
              </a:ext>
            </a:extLst>
          </p:cNvPr>
          <p:cNvSpPr txBox="1"/>
          <p:nvPr/>
        </p:nvSpPr>
        <p:spPr>
          <a:xfrm>
            <a:off x="7113069" y="4333617"/>
            <a:ext cx="2059912" cy="1200329"/>
          </a:xfrm>
          <a:prstGeom prst="rect">
            <a:avLst/>
          </a:prstGeom>
          <a:noFill/>
        </p:spPr>
        <p:txBody>
          <a:bodyPr wrap="square" rtlCol="0">
            <a:spAutoFit/>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加入干扰项：</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若</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E</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则</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F</a:t>
            </a: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若</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G</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则</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H</a:t>
            </a: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若</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I</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则</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J</a:t>
            </a:r>
          </a:p>
        </p:txBody>
      </p:sp>
      <p:sp>
        <p:nvSpPr>
          <p:cNvPr id="15" name="文本框 14">
            <a:extLst>
              <a:ext uri="{FF2B5EF4-FFF2-40B4-BE49-F238E27FC236}">
                <a16:creationId xmlns:a16="http://schemas.microsoft.com/office/drawing/2014/main" id="{55A9DFE1-D21B-E2C6-07E7-150C5E0D60A9}"/>
              </a:ext>
            </a:extLst>
          </p:cNvPr>
          <p:cNvSpPr txBox="1"/>
          <p:nvPr/>
        </p:nvSpPr>
        <p:spPr>
          <a:xfrm>
            <a:off x="9666509" y="3059668"/>
            <a:ext cx="1047082" cy="369332"/>
          </a:xfrm>
          <a:prstGeom prst="rect">
            <a:avLst/>
          </a:prstGeom>
          <a:noFill/>
        </p:spPr>
        <p:txBody>
          <a:bodyPr wrap="none" rtlCol="0">
            <a:spAutoFit/>
          </a:bodyPr>
          <a:lstStyle/>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rules 0~6</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5106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BCA6A-AC1B-7C90-3921-DC55998446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CE5BA88-7847-2128-96F0-BD224A62E91B}"/>
              </a:ext>
            </a:extLst>
          </p:cNvPr>
          <p:cNvSpPr>
            <a:spLocks noGrp="1"/>
          </p:cNvSpPr>
          <p:nvPr>
            <p:ph type="title"/>
          </p:nvPr>
        </p:nvSpPr>
        <p:spPr/>
        <p:txBody>
          <a:bodyPr/>
          <a:lstStyle/>
          <a:p>
            <a:r>
              <a:rPr kumimoji="1" lang="en-US" altLang="zh-CN" dirty="0"/>
              <a:t>Speculation</a:t>
            </a:r>
            <a:endParaRPr kumimoji="1" lang="zh-CN" altLang="en-US" dirty="0"/>
          </a:p>
        </p:txBody>
      </p:sp>
      <p:sp>
        <p:nvSpPr>
          <p:cNvPr id="5" name="内容占位符 4">
            <a:extLst>
              <a:ext uri="{FF2B5EF4-FFF2-40B4-BE49-F238E27FC236}">
                <a16:creationId xmlns:a16="http://schemas.microsoft.com/office/drawing/2014/main" id="{161F979A-8D3C-9B1F-062A-B211FDB38137}"/>
              </a:ext>
            </a:extLst>
          </p:cNvPr>
          <p:cNvSpPr>
            <a:spLocks noGrp="1"/>
          </p:cNvSpPr>
          <p:nvPr>
            <p:ph idx="1"/>
          </p:nvPr>
        </p:nvSpPr>
        <p:spPr>
          <a:xfrm>
            <a:off x="794455" y="1356526"/>
            <a:ext cx="10688483" cy="5285433"/>
          </a:xfrm>
        </p:spPr>
        <p:txBody>
          <a:bodyPr>
            <a:normAutofit/>
          </a:bodyPr>
          <a:lstStyle/>
          <a:p>
            <a:pPr marL="0" indent="0">
              <a:buNone/>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1. RP, LP</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各自存在一些自己的抽样方法造成的特殊的统计特征，两者的统计特征有共通和不同之处，使得在其中一个训练集上训练的模型在另外一种抽样方法下的准确率有一定下降（论文结果推论）</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2.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模型有可能拟合了规则数过多的样本，造成模型表现并不好（实验</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3.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在</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LP,</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RP</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上训练得到的模型，有一定的推理能力，但是鲁棒性极差（实验</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），可能是过拟合的影响</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4.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直观上也不太能期待一个样本中推理规则数目</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0~120</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的数据集能教会模型如何（模仿）推理</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怀疑：并不是“模型难以学会推理”而是数据集过于复杂导致模型只能过拟合到统计特征上</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那么应该如何设计数据集，使得训练结果较好呢？</a:t>
            </a:r>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782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58B0B-3C4D-095E-417B-47BBC2C01DC7}"/>
              </a:ext>
            </a:extLst>
          </p:cNvPr>
          <p:cNvSpPr>
            <a:spLocks noGrp="1"/>
          </p:cNvSpPr>
          <p:nvPr>
            <p:ph type="title"/>
          </p:nvPr>
        </p:nvSpPr>
        <p:spPr/>
        <p:txBody>
          <a:bodyPr/>
          <a:lstStyle/>
          <a:p>
            <a:r>
              <a:rPr kumimoji="1" lang="en-US" altLang="zh-CN" dirty="0"/>
              <a:t>Additional </a:t>
            </a:r>
            <a:r>
              <a:rPr kumimoji="1" lang="en-US" altLang="zh-CN" dirty="0" err="1"/>
              <a:t>Expriment</a:t>
            </a:r>
            <a:endParaRPr kumimoji="1" lang="zh-CN" altLang="en-US" dirty="0"/>
          </a:p>
        </p:txBody>
      </p:sp>
      <p:pic>
        <p:nvPicPr>
          <p:cNvPr id="4" name="图片 3">
            <a:extLst>
              <a:ext uri="{FF2B5EF4-FFF2-40B4-BE49-F238E27FC236}">
                <a16:creationId xmlns:a16="http://schemas.microsoft.com/office/drawing/2014/main" id="{3899477B-28A8-CEE8-645F-E8582EA9B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31" y="1668977"/>
            <a:ext cx="5256524" cy="3942393"/>
          </a:xfrm>
          <a:prstGeom prst="rect">
            <a:avLst/>
          </a:prstGeom>
        </p:spPr>
      </p:pic>
      <p:sp>
        <p:nvSpPr>
          <p:cNvPr id="5" name="矩形 4">
            <a:extLst>
              <a:ext uri="{FF2B5EF4-FFF2-40B4-BE49-F238E27FC236}">
                <a16:creationId xmlns:a16="http://schemas.microsoft.com/office/drawing/2014/main" id="{3E4C57FE-9129-EF24-BD60-C621FE04DC7C}"/>
              </a:ext>
            </a:extLst>
          </p:cNvPr>
          <p:cNvSpPr/>
          <p:nvPr/>
        </p:nvSpPr>
        <p:spPr>
          <a:xfrm>
            <a:off x="1497204" y="4260501"/>
            <a:ext cx="1487156" cy="11656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CD35B5F2-1A28-C467-3096-AC937E1EF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437" y="2895460"/>
            <a:ext cx="1064928" cy="1067079"/>
          </a:xfrm>
          <a:prstGeom prst="rect">
            <a:avLst/>
          </a:prstGeom>
        </p:spPr>
      </p:pic>
    </p:spTree>
    <p:extLst>
      <p:ext uri="{BB962C8B-B14F-4D97-AF65-F5344CB8AC3E}">
        <p14:creationId xmlns:p14="http://schemas.microsoft.com/office/powerpoint/2010/main" val="389610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1D5AF-260F-4FA9-F104-A9D78B3C3CB1}"/>
            </a:ext>
          </a:extLst>
        </p:cNvPr>
        <p:cNvGrpSpPr/>
        <p:nvPr/>
      </p:nvGrpSpPr>
      <p:grpSpPr>
        <a:xfrm>
          <a:off x="0" y="0"/>
          <a:ext cx="0" cy="0"/>
          <a:chOff x="0" y="0"/>
          <a:chExt cx="0" cy="0"/>
        </a:xfrm>
      </p:grpSpPr>
      <p:pic>
        <p:nvPicPr>
          <p:cNvPr id="14" name="图片 13">
            <a:extLst>
              <a:ext uri="{FF2B5EF4-FFF2-40B4-BE49-F238E27FC236}">
                <a16:creationId xmlns:a16="http://schemas.microsoft.com/office/drawing/2014/main" id="{54961AEC-687C-B501-404D-3F4E522A3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46" y="3779696"/>
            <a:ext cx="9531908" cy="1788422"/>
          </a:xfrm>
          <a:prstGeom prst="rect">
            <a:avLst/>
          </a:prstGeom>
        </p:spPr>
      </p:pic>
      <p:sp>
        <p:nvSpPr>
          <p:cNvPr id="2" name="标题 1">
            <a:extLst>
              <a:ext uri="{FF2B5EF4-FFF2-40B4-BE49-F238E27FC236}">
                <a16:creationId xmlns:a16="http://schemas.microsoft.com/office/drawing/2014/main" id="{95D15898-E101-C711-AB8F-396B1D7980C4}"/>
              </a:ext>
            </a:extLst>
          </p:cNvPr>
          <p:cNvSpPr>
            <a:spLocks noGrp="1"/>
          </p:cNvSpPr>
          <p:nvPr>
            <p:ph type="title"/>
          </p:nvPr>
        </p:nvSpPr>
        <p:spPr/>
        <p:txBody>
          <a:bodyPr/>
          <a:lstStyle/>
          <a:p>
            <a:r>
              <a:rPr kumimoji="1" lang="en-US" altLang="zh-CN" dirty="0"/>
              <a:t>Additional </a:t>
            </a:r>
            <a:r>
              <a:rPr kumimoji="1" lang="en-US" altLang="zh-CN" dirty="0" err="1"/>
              <a:t>Expriment</a:t>
            </a:r>
            <a:endParaRPr kumimoji="1" lang="zh-CN" altLang="en-US" dirty="0"/>
          </a:p>
        </p:txBody>
      </p:sp>
      <p:sp>
        <p:nvSpPr>
          <p:cNvPr id="7" name="矩形 6">
            <a:extLst>
              <a:ext uri="{FF2B5EF4-FFF2-40B4-BE49-F238E27FC236}">
                <a16:creationId xmlns:a16="http://schemas.microsoft.com/office/drawing/2014/main" id="{A3DB489E-D630-8833-2E35-83B63E4649E2}"/>
              </a:ext>
            </a:extLst>
          </p:cNvPr>
          <p:cNvSpPr/>
          <p:nvPr/>
        </p:nvSpPr>
        <p:spPr>
          <a:xfrm>
            <a:off x="3965587" y="4211775"/>
            <a:ext cx="6541476" cy="62299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7CE641BD-56FC-4CA6-8F59-7D056903A781}"/>
              </a:ext>
            </a:extLst>
          </p:cNvPr>
          <p:cNvSpPr/>
          <p:nvPr/>
        </p:nvSpPr>
        <p:spPr>
          <a:xfrm>
            <a:off x="3965586" y="4854869"/>
            <a:ext cx="6541477" cy="62299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82AD4E16-8BD2-F596-8F69-8CCF87F98602}"/>
              </a:ext>
            </a:extLst>
          </p:cNvPr>
          <p:cNvSpPr txBox="1"/>
          <p:nvPr/>
        </p:nvSpPr>
        <p:spPr>
          <a:xfrm>
            <a:off x="838200" y="1289882"/>
            <a:ext cx="10269416" cy="170816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将正负样本分开来看之后发现区别显著</a:t>
            </a:r>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在负样本上，</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 LP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上训练出来的</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BERT</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在</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RP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和</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LP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上的表现相对来说差距不算太大</a:t>
            </a:r>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但是</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LP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上训练出来的</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BERT</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在正样本上表现差距非常大，</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RP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上的正样本表现很差</a:t>
            </a:r>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LP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上训练出来的模型在两个抽样方法得到的数据集上的表现的差距主要是在正样本上造成的</a:t>
            </a:r>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LP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的正样本可能缺少普适性，造成在</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RP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的正样本上正确率低</a:t>
            </a:r>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1206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FA596-A1C4-F385-890B-17423FDB93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42AA7DF-D442-12F2-82A1-BE52FED8A543}"/>
              </a:ext>
            </a:extLst>
          </p:cNvPr>
          <p:cNvSpPr>
            <a:spLocks noGrp="1"/>
          </p:cNvSpPr>
          <p:nvPr>
            <p:ph type="title"/>
          </p:nvPr>
        </p:nvSpPr>
        <p:spPr/>
        <p:txBody>
          <a:bodyPr/>
          <a:lstStyle/>
          <a:p>
            <a:r>
              <a:rPr kumimoji="1" lang="en-US" altLang="zh-CN" dirty="0"/>
              <a:t>Additional </a:t>
            </a:r>
            <a:r>
              <a:rPr kumimoji="1" lang="en-US" altLang="zh-CN" dirty="0" err="1"/>
              <a:t>Expriment</a:t>
            </a:r>
            <a:endParaRPr kumimoji="1" lang="zh-CN" altLang="en-US" dirty="0"/>
          </a:p>
        </p:txBody>
      </p:sp>
      <p:pic>
        <p:nvPicPr>
          <p:cNvPr id="4" name="图片 3">
            <a:extLst>
              <a:ext uri="{FF2B5EF4-FFF2-40B4-BE49-F238E27FC236}">
                <a16:creationId xmlns:a16="http://schemas.microsoft.com/office/drawing/2014/main" id="{D08849BF-E980-FAB5-858A-F422D17B4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58" y="2990431"/>
            <a:ext cx="9203499" cy="1741698"/>
          </a:xfrm>
          <a:prstGeom prst="rect">
            <a:avLst/>
          </a:prstGeom>
        </p:spPr>
      </p:pic>
      <p:sp>
        <p:nvSpPr>
          <p:cNvPr id="8" name="文本框 7">
            <a:extLst>
              <a:ext uri="{FF2B5EF4-FFF2-40B4-BE49-F238E27FC236}">
                <a16:creationId xmlns:a16="http://schemas.microsoft.com/office/drawing/2014/main" id="{9F6BC0CA-DC11-2619-EF88-441B315F7AEC}"/>
              </a:ext>
            </a:extLst>
          </p:cNvPr>
          <p:cNvSpPr txBox="1"/>
          <p:nvPr/>
        </p:nvSpPr>
        <p:spPr>
          <a:xfrm>
            <a:off x="838199" y="1511065"/>
            <a:ext cx="10385809" cy="1261884"/>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但是反过来看在</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RP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上训练的模型却没有这个问题：是不是</a:t>
            </a:r>
            <a:r>
              <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rPr>
              <a:t>RP</a:t>
            </a: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在某种意义上更具有普适性？（在原论文结果也有所体现）</a:t>
            </a:r>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1" lang="zh-CN" altLang="en-US" sz="1500" dirty="0">
                <a:latin typeface="Times New Roman" panose="02020603050405020304" pitchFamily="18" charset="0"/>
                <a:ea typeface="SimSun" panose="02010600030101010101" pitchFamily="2" charset="-122"/>
                <a:cs typeface="Times New Roman" panose="02020603050405020304" pitchFamily="18" charset="0"/>
              </a:rPr>
              <a:t>进一步印证了有可能是数据集，而不是模型的问题</a:t>
            </a:r>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CN" sz="15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下一步：在</a:t>
            </a: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RP</a:t>
            </a: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的基础上消除规则数过多的样本重新训练</a:t>
            </a: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BERT</a:t>
            </a: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、观察</a:t>
            </a: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RP</a:t>
            </a: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LP</a:t>
            </a: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样本区别（</a:t>
            </a: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IP</a:t>
            </a:r>
            <a:r>
              <a:rPr lang="zh-CN" altLang="en-US" sz="1600"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0" name="内容占位符 4">
            <a:extLst>
              <a:ext uri="{FF2B5EF4-FFF2-40B4-BE49-F238E27FC236}">
                <a16:creationId xmlns:a16="http://schemas.microsoft.com/office/drawing/2014/main" id="{7FB17489-574D-D0D8-13E4-AD186AEAA8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0239" y="4872717"/>
            <a:ext cx="5324658" cy="1823513"/>
          </a:xfrm>
        </p:spPr>
      </p:pic>
    </p:spTree>
    <p:extLst>
      <p:ext uri="{BB962C8B-B14F-4D97-AF65-F5344CB8AC3E}">
        <p14:creationId xmlns:p14="http://schemas.microsoft.com/office/powerpoint/2010/main" val="167198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98898-9098-D4AC-582D-5D24E9E6C6F2}"/>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D301662C-421D-86E9-145A-43C25FEBB252}"/>
              </a:ext>
            </a:extLst>
          </p:cNvPr>
          <p:cNvSpPr>
            <a:spLocks noGrp="1"/>
          </p:cNvSpPr>
          <p:nvPr>
            <p:ph type="title"/>
          </p:nvPr>
        </p:nvSpPr>
        <p:spPr>
          <a:xfrm>
            <a:off x="2798542" y="2470226"/>
            <a:ext cx="6594915" cy="1917547"/>
          </a:xfrm>
        </p:spPr>
        <p:txBody>
          <a:bodyPr>
            <a:normAutofit/>
          </a:bodyPr>
          <a:lstStyle/>
          <a:p>
            <a:r>
              <a:rPr lang="en-US" altLang="zh-CN" sz="4400" dirty="0"/>
              <a:t>Thanks for listening!</a:t>
            </a:r>
            <a:endParaRPr lang="zh-CN" altLang="en-US" sz="4400" dirty="0"/>
          </a:p>
        </p:txBody>
      </p:sp>
    </p:spTree>
    <p:extLst>
      <p:ext uri="{BB962C8B-B14F-4D97-AF65-F5344CB8AC3E}">
        <p14:creationId xmlns:p14="http://schemas.microsoft.com/office/powerpoint/2010/main" val="277876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52E6B-143F-043B-0F81-61AEB25FA474}"/>
              </a:ext>
            </a:extLst>
          </p:cNvPr>
          <p:cNvSpPr>
            <a:spLocks noGrp="1"/>
          </p:cNvSpPr>
          <p:nvPr>
            <p:ph type="title"/>
          </p:nvPr>
        </p:nvSpPr>
        <p:spPr/>
        <p:txBody>
          <a:bodyPr/>
          <a:lstStyle/>
          <a:p>
            <a:r>
              <a:rPr kumimoji="1" lang="en-US" altLang="zh-CN" dirty="0"/>
              <a:t>Paper Walkthrough</a:t>
            </a:r>
            <a:endParaRPr kumimoji="1" lang="zh-CN" altLang="en-US" dirty="0"/>
          </a:p>
        </p:txBody>
      </p:sp>
      <p:sp>
        <p:nvSpPr>
          <p:cNvPr id="3" name="内容占位符 2">
            <a:extLst>
              <a:ext uri="{FF2B5EF4-FFF2-40B4-BE49-F238E27FC236}">
                <a16:creationId xmlns:a16="http://schemas.microsoft.com/office/drawing/2014/main" id="{8A351FCB-A7CB-F963-080A-1436242660B9}"/>
              </a:ext>
            </a:extLst>
          </p:cNvPr>
          <p:cNvSpPr>
            <a:spLocks noGrp="1"/>
          </p:cNvSpPr>
          <p:nvPr>
            <p:ph idx="1"/>
          </p:nvPr>
        </p:nvSpPr>
        <p:spPr/>
        <p:txBody>
          <a:bodyPr/>
          <a:lstStyle/>
          <a:p>
            <a:pPr marL="0" indent="0">
              <a:buNone/>
            </a:pPr>
            <a:r>
              <a:rPr kumimoji="1" lang="en-US" altLang="zh-CN" dirty="0">
                <a:latin typeface="Times New Roman" panose="02020603050405020304" pitchFamily="18" charset="0"/>
                <a:cs typeface="Times New Roman" panose="02020603050405020304" pitchFamily="18" charset="0"/>
              </a:rPr>
              <a:t>Problem Space</a:t>
            </a:r>
            <a:endParaRPr kumimoji="1"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0AD1562-26F8-BC33-20CF-8BDC45F97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213" y="1845740"/>
            <a:ext cx="5778500" cy="4660900"/>
          </a:xfrm>
          <a:prstGeom prst="rect">
            <a:avLst/>
          </a:prstGeom>
        </p:spPr>
      </p:pic>
      <p:sp>
        <p:nvSpPr>
          <p:cNvPr id="6" name="文本框 5">
            <a:extLst>
              <a:ext uri="{FF2B5EF4-FFF2-40B4-BE49-F238E27FC236}">
                <a16:creationId xmlns:a16="http://schemas.microsoft.com/office/drawing/2014/main" id="{039106BC-1E7F-3D75-25E0-AE2D4BAF6F2D}"/>
              </a:ext>
            </a:extLst>
          </p:cNvPr>
          <p:cNvSpPr txBox="1"/>
          <p:nvPr/>
        </p:nvSpPr>
        <p:spPr>
          <a:xfrm>
            <a:off x="7549661" y="5788138"/>
            <a:ext cx="4044462" cy="646331"/>
          </a:xfrm>
          <a:prstGeom prst="rect">
            <a:avLst/>
          </a:prstGeom>
          <a:noFill/>
        </p:spPr>
        <p:txBody>
          <a:bodyPr wrap="square" rtlCol="0">
            <a:spAutoFit/>
          </a:bodyPr>
          <a:lstStyle/>
          <a:p>
            <a:r>
              <a:rPr lang="en-US" altLang="zh-CN" sz="1200" dirty="0">
                <a:solidFill>
                  <a:schemeClr val="bg2">
                    <a:lumMod val="50000"/>
                  </a:schemeClr>
                </a:solidFill>
              </a:rPr>
              <a:t>Zhang, H., Li, L. H., Meng, T., Chang, K.-W., &amp; Van den </a:t>
            </a:r>
            <a:r>
              <a:rPr lang="en-US" altLang="zh-CN" sz="1200" dirty="0" err="1">
                <a:solidFill>
                  <a:schemeClr val="bg2">
                    <a:lumMod val="50000"/>
                  </a:schemeClr>
                </a:solidFill>
              </a:rPr>
              <a:t>Broeck</a:t>
            </a:r>
            <a:r>
              <a:rPr lang="en-US" altLang="zh-CN" sz="1200" dirty="0">
                <a:solidFill>
                  <a:schemeClr val="bg2">
                    <a:lumMod val="50000"/>
                  </a:schemeClr>
                </a:solidFill>
              </a:rPr>
              <a:t>, G. (2022). </a:t>
            </a:r>
            <a:r>
              <a:rPr lang="en-US" altLang="zh-CN" sz="1200" i="1" dirty="0">
                <a:solidFill>
                  <a:schemeClr val="bg2">
                    <a:lumMod val="50000"/>
                  </a:schemeClr>
                </a:solidFill>
              </a:rPr>
              <a:t>On the paradox of learning to reason from data</a:t>
            </a:r>
            <a:r>
              <a:rPr lang="en-US" altLang="zh-CN" sz="1200" dirty="0">
                <a:solidFill>
                  <a:schemeClr val="bg2">
                    <a:lumMod val="50000"/>
                  </a:schemeClr>
                </a:solidFill>
              </a:rPr>
              <a:t>. </a:t>
            </a:r>
            <a:r>
              <a:rPr lang="en-US" altLang="zh-CN" sz="1200" dirty="0" err="1">
                <a:solidFill>
                  <a:schemeClr val="bg2">
                    <a:lumMod val="50000"/>
                  </a:schemeClr>
                </a:solidFill>
              </a:rPr>
              <a:t>arXiv</a:t>
            </a:r>
            <a:r>
              <a:rPr lang="en-US" altLang="zh-CN" sz="1200" dirty="0">
                <a:solidFill>
                  <a:schemeClr val="bg2">
                    <a:lumMod val="50000"/>
                  </a:schemeClr>
                </a:solidFill>
              </a:rPr>
              <a:t>. </a:t>
            </a:r>
            <a:r>
              <a:rPr lang="en-US" altLang="zh-CN" sz="1200" dirty="0">
                <a:solidFill>
                  <a:schemeClr val="bg2">
                    <a:lumMod val="50000"/>
                  </a:schemeClr>
                </a:solidFill>
                <a:hlinkClick r:id="rId3">
                  <a:extLst>
                    <a:ext uri="{A12FA001-AC4F-418D-AE19-62706E023703}">
                      <ahyp:hlinkClr xmlns:ahyp="http://schemas.microsoft.com/office/drawing/2018/hyperlinkcolor" val="tx"/>
                    </a:ext>
                  </a:extLst>
                </a:hlinkClick>
              </a:rPr>
              <a:t>https://arxiv.org/abs/2205.11502</a:t>
            </a:r>
            <a:endParaRPr kumimoji="1" lang="zh-CN" altLang="en-US" sz="1200" dirty="0">
              <a:solidFill>
                <a:schemeClr val="bg2">
                  <a:lumMod val="50000"/>
                </a:schemeClr>
              </a:solidFill>
            </a:endParaRPr>
          </a:p>
        </p:txBody>
      </p:sp>
    </p:spTree>
    <p:extLst>
      <p:ext uri="{BB962C8B-B14F-4D97-AF65-F5344CB8AC3E}">
        <p14:creationId xmlns:p14="http://schemas.microsoft.com/office/powerpoint/2010/main" val="404526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5D6E7-03BF-0AAD-053F-C51B4BA365A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874250D-5B38-46E7-B440-BFF41AC542F8}"/>
              </a:ext>
            </a:extLst>
          </p:cNvPr>
          <p:cNvSpPr>
            <a:spLocks noGrp="1"/>
          </p:cNvSpPr>
          <p:nvPr>
            <p:ph type="title"/>
          </p:nvPr>
        </p:nvSpPr>
        <p:spPr/>
        <p:txBody>
          <a:bodyPr/>
          <a:lstStyle/>
          <a:p>
            <a:r>
              <a:rPr kumimoji="1" lang="en-US" altLang="zh-CN" dirty="0"/>
              <a:t>Paper Walkthrough</a:t>
            </a:r>
            <a:endParaRPr kumimoji="1" lang="zh-CN" altLang="en-US" dirty="0"/>
          </a:p>
        </p:txBody>
      </p:sp>
      <p:sp>
        <p:nvSpPr>
          <p:cNvPr id="3" name="内容占位符 2">
            <a:extLst>
              <a:ext uri="{FF2B5EF4-FFF2-40B4-BE49-F238E27FC236}">
                <a16:creationId xmlns:a16="http://schemas.microsoft.com/office/drawing/2014/main" id="{0114BD98-66A0-F583-59B1-5D8A81668178}"/>
              </a:ext>
            </a:extLst>
          </p:cNvPr>
          <p:cNvSpPr>
            <a:spLocks noGrp="1"/>
          </p:cNvSpPr>
          <p:nvPr>
            <p:ph idx="1"/>
          </p:nvPr>
        </p:nvSpPr>
        <p:spPr/>
        <p:txBody>
          <a:bodyPr/>
          <a:lstStyle/>
          <a:p>
            <a:pPr marL="0" indent="0">
              <a:buNone/>
            </a:pPr>
            <a:r>
              <a:rPr kumimoji="1" lang="en-US" altLang="zh-CN" dirty="0">
                <a:latin typeface="Times New Roman" panose="02020603050405020304" pitchFamily="18" charset="0"/>
                <a:cs typeface="Times New Roman" panose="02020603050405020304" pitchFamily="18" charset="0"/>
              </a:rPr>
              <a:t>Sampling from Problem Space</a:t>
            </a:r>
            <a:endParaRPr kumimoji="1"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2C7F2F8-0DB8-A897-356F-AA7A0E78716F}"/>
              </a:ext>
            </a:extLst>
          </p:cNvPr>
          <p:cNvSpPr txBox="1"/>
          <p:nvPr/>
        </p:nvSpPr>
        <p:spPr>
          <a:xfrm>
            <a:off x="7549661" y="5788138"/>
            <a:ext cx="4044462" cy="646331"/>
          </a:xfrm>
          <a:prstGeom prst="rect">
            <a:avLst/>
          </a:prstGeom>
          <a:noFill/>
        </p:spPr>
        <p:txBody>
          <a:bodyPr wrap="square" rtlCol="0">
            <a:spAutoFit/>
          </a:bodyPr>
          <a:lstStyle/>
          <a:p>
            <a:r>
              <a:rPr lang="en-US" altLang="zh-CN" sz="1200" dirty="0">
                <a:solidFill>
                  <a:schemeClr val="bg2">
                    <a:lumMod val="50000"/>
                  </a:schemeClr>
                </a:solidFill>
              </a:rPr>
              <a:t>Zhang, H., Li, L. H., Meng, T., Chang, K.-W., &amp; Van den </a:t>
            </a:r>
            <a:r>
              <a:rPr lang="en-US" altLang="zh-CN" sz="1200" dirty="0" err="1">
                <a:solidFill>
                  <a:schemeClr val="bg2">
                    <a:lumMod val="50000"/>
                  </a:schemeClr>
                </a:solidFill>
              </a:rPr>
              <a:t>Broeck</a:t>
            </a:r>
            <a:r>
              <a:rPr lang="en-US" altLang="zh-CN" sz="1200" dirty="0">
                <a:solidFill>
                  <a:schemeClr val="bg2">
                    <a:lumMod val="50000"/>
                  </a:schemeClr>
                </a:solidFill>
              </a:rPr>
              <a:t>, G. (2022). </a:t>
            </a:r>
            <a:r>
              <a:rPr lang="en-US" altLang="zh-CN" sz="1200" i="1" dirty="0">
                <a:solidFill>
                  <a:schemeClr val="bg2">
                    <a:lumMod val="50000"/>
                  </a:schemeClr>
                </a:solidFill>
              </a:rPr>
              <a:t>On the paradox of learning to reason from data</a:t>
            </a:r>
            <a:r>
              <a:rPr lang="en-US" altLang="zh-CN" sz="1200" dirty="0">
                <a:solidFill>
                  <a:schemeClr val="bg2">
                    <a:lumMod val="50000"/>
                  </a:schemeClr>
                </a:solidFill>
              </a:rPr>
              <a:t>. </a:t>
            </a:r>
            <a:r>
              <a:rPr lang="en-US" altLang="zh-CN" sz="1200" dirty="0" err="1">
                <a:solidFill>
                  <a:schemeClr val="bg2">
                    <a:lumMod val="50000"/>
                  </a:schemeClr>
                </a:solidFill>
              </a:rPr>
              <a:t>arXiv</a:t>
            </a:r>
            <a:r>
              <a:rPr lang="en-US" altLang="zh-CN" sz="1200" dirty="0">
                <a:solidFill>
                  <a:schemeClr val="bg2">
                    <a:lumMod val="50000"/>
                  </a:schemeClr>
                </a:solidFill>
              </a:rPr>
              <a:t>. </a:t>
            </a:r>
            <a:r>
              <a:rPr lang="en-US" altLang="zh-CN" sz="1200" dirty="0">
                <a:solidFill>
                  <a:schemeClr val="bg2">
                    <a:lumMod val="50000"/>
                  </a:schemeClr>
                </a:solidFill>
                <a:hlinkClick r:id="rId2">
                  <a:extLst>
                    <a:ext uri="{A12FA001-AC4F-418D-AE19-62706E023703}">
                      <ahyp:hlinkClr xmlns:ahyp="http://schemas.microsoft.com/office/drawing/2018/hyperlinkcolor" val="tx"/>
                    </a:ext>
                  </a:extLst>
                </a:hlinkClick>
              </a:rPr>
              <a:t>https://arxiv.org/abs/2205.11502</a:t>
            </a:r>
            <a:endParaRPr kumimoji="1" lang="zh-CN" altLang="en-US" sz="1200" dirty="0">
              <a:solidFill>
                <a:schemeClr val="bg2">
                  <a:lumMod val="50000"/>
                </a:schemeClr>
              </a:solidFill>
            </a:endParaRPr>
          </a:p>
        </p:txBody>
      </p:sp>
      <p:pic>
        <p:nvPicPr>
          <p:cNvPr id="10" name="图片 9">
            <a:extLst>
              <a:ext uri="{FF2B5EF4-FFF2-40B4-BE49-F238E27FC236}">
                <a16:creationId xmlns:a16="http://schemas.microsoft.com/office/drawing/2014/main" id="{FF12720B-37BD-D7C8-DEBE-845F54E1B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808" y="1833399"/>
            <a:ext cx="5270500" cy="4838700"/>
          </a:xfrm>
          <a:prstGeom prst="rect">
            <a:avLst/>
          </a:prstGeom>
        </p:spPr>
      </p:pic>
      <p:sp>
        <p:nvSpPr>
          <p:cNvPr id="11" name="文本框 10">
            <a:extLst>
              <a:ext uri="{FF2B5EF4-FFF2-40B4-BE49-F238E27FC236}">
                <a16:creationId xmlns:a16="http://schemas.microsoft.com/office/drawing/2014/main" id="{6A04686F-20E4-DC2E-AA18-03CB512E09B1}"/>
              </a:ext>
            </a:extLst>
          </p:cNvPr>
          <p:cNvSpPr txBox="1"/>
          <p:nvPr/>
        </p:nvSpPr>
        <p:spPr>
          <a:xfrm>
            <a:off x="7796969" y="2967335"/>
            <a:ext cx="2590800" cy="923330"/>
          </a:xfrm>
          <a:prstGeom prst="rect">
            <a:avLst/>
          </a:prstGeom>
          <a:noFill/>
        </p:spPr>
        <p:txBody>
          <a:bodyPr wrap="square" rtlCol="0">
            <a:spAutoFit/>
          </a:bodyPr>
          <a:lstStyle/>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两种抽样方式：</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1. RP(Rule-Priority)</a:t>
            </a:r>
          </a:p>
          <a:p>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2. LP(Label-Priority)</a:t>
            </a:r>
            <a:endParaRPr kumimoji="1" lang="zh-CN" alt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01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69A94-3D0F-4BE2-7642-2B969482EB04}"/>
              </a:ext>
            </a:extLst>
          </p:cNvPr>
          <p:cNvSpPr>
            <a:spLocks noGrp="1"/>
          </p:cNvSpPr>
          <p:nvPr>
            <p:ph type="title"/>
          </p:nvPr>
        </p:nvSpPr>
        <p:spPr/>
        <p:txBody>
          <a:bodyPr/>
          <a:lstStyle/>
          <a:p>
            <a:r>
              <a:rPr kumimoji="1" lang="en-US" altLang="zh-CN" dirty="0"/>
              <a:t>Paper Walkthrough</a:t>
            </a:r>
            <a:endParaRPr kumimoji="1" lang="zh-CN" altLang="en-US" dirty="0"/>
          </a:p>
        </p:txBody>
      </p:sp>
      <p:sp>
        <p:nvSpPr>
          <p:cNvPr id="3" name="内容占位符 2">
            <a:extLst>
              <a:ext uri="{FF2B5EF4-FFF2-40B4-BE49-F238E27FC236}">
                <a16:creationId xmlns:a16="http://schemas.microsoft.com/office/drawing/2014/main" id="{E4FDA172-47EB-E8CD-87B3-C94A04A40E46}"/>
              </a:ext>
            </a:extLst>
          </p:cNvPr>
          <p:cNvSpPr>
            <a:spLocks noGrp="1"/>
          </p:cNvSpPr>
          <p:nvPr>
            <p:ph idx="1"/>
          </p:nvPr>
        </p:nvSpPr>
        <p:spPr/>
        <p:txBody>
          <a:bodyPr/>
          <a:lstStyle/>
          <a:p>
            <a:pPr marL="0" indent="0">
              <a:buNone/>
            </a:pPr>
            <a:r>
              <a:rPr kumimoji="1" lang="en-US" altLang="zh-CN" dirty="0">
                <a:latin typeface="Times New Roman" panose="02020603050405020304" pitchFamily="18" charset="0"/>
                <a:cs typeface="Times New Roman" panose="02020603050405020304" pitchFamily="18" charset="0"/>
              </a:rPr>
              <a:t>Training Results</a:t>
            </a:r>
            <a:endParaRPr kumimoji="1"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5CAA0CA-ABD9-A913-8854-F31D0C737998}"/>
              </a:ext>
            </a:extLst>
          </p:cNvPr>
          <p:cNvSpPr txBox="1"/>
          <p:nvPr/>
        </p:nvSpPr>
        <p:spPr>
          <a:xfrm>
            <a:off x="7549661" y="5788138"/>
            <a:ext cx="4044462" cy="646331"/>
          </a:xfrm>
          <a:prstGeom prst="rect">
            <a:avLst/>
          </a:prstGeom>
          <a:noFill/>
        </p:spPr>
        <p:txBody>
          <a:bodyPr wrap="square" rtlCol="0">
            <a:spAutoFit/>
          </a:bodyPr>
          <a:lstStyle/>
          <a:p>
            <a:r>
              <a:rPr lang="en-US" altLang="zh-CN" sz="1200" dirty="0">
                <a:solidFill>
                  <a:schemeClr val="bg2">
                    <a:lumMod val="50000"/>
                  </a:schemeClr>
                </a:solidFill>
              </a:rPr>
              <a:t>Zhang, H., Li, L. H., Meng, T., Chang, K.-W., &amp; Van den </a:t>
            </a:r>
            <a:r>
              <a:rPr lang="en-US" altLang="zh-CN" sz="1200" dirty="0" err="1">
                <a:solidFill>
                  <a:schemeClr val="bg2">
                    <a:lumMod val="50000"/>
                  </a:schemeClr>
                </a:solidFill>
              </a:rPr>
              <a:t>Broeck</a:t>
            </a:r>
            <a:r>
              <a:rPr lang="en-US" altLang="zh-CN" sz="1200" dirty="0">
                <a:solidFill>
                  <a:schemeClr val="bg2">
                    <a:lumMod val="50000"/>
                  </a:schemeClr>
                </a:solidFill>
              </a:rPr>
              <a:t>, G. (2022). </a:t>
            </a:r>
            <a:r>
              <a:rPr lang="en-US" altLang="zh-CN" sz="1200" i="1" dirty="0">
                <a:solidFill>
                  <a:schemeClr val="bg2">
                    <a:lumMod val="50000"/>
                  </a:schemeClr>
                </a:solidFill>
              </a:rPr>
              <a:t>On the paradox of learning to reason from data</a:t>
            </a:r>
            <a:r>
              <a:rPr lang="en-US" altLang="zh-CN" sz="1200" dirty="0">
                <a:solidFill>
                  <a:schemeClr val="bg2">
                    <a:lumMod val="50000"/>
                  </a:schemeClr>
                </a:solidFill>
              </a:rPr>
              <a:t>. </a:t>
            </a:r>
            <a:r>
              <a:rPr lang="en-US" altLang="zh-CN" sz="1200" dirty="0" err="1">
                <a:solidFill>
                  <a:schemeClr val="bg2">
                    <a:lumMod val="50000"/>
                  </a:schemeClr>
                </a:solidFill>
              </a:rPr>
              <a:t>arXiv</a:t>
            </a:r>
            <a:r>
              <a:rPr lang="en-US" altLang="zh-CN" sz="1200" dirty="0">
                <a:solidFill>
                  <a:schemeClr val="bg2">
                    <a:lumMod val="50000"/>
                  </a:schemeClr>
                </a:solidFill>
              </a:rPr>
              <a:t>. </a:t>
            </a:r>
            <a:r>
              <a:rPr lang="en-US" altLang="zh-CN" sz="1200" dirty="0">
                <a:solidFill>
                  <a:schemeClr val="bg2">
                    <a:lumMod val="50000"/>
                  </a:schemeClr>
                </a:solidFill>
                <a:hlinkClick r:id="rId2">
                  <a:extLst>
                    <a:ext uri="{A12FA001-AC4F-418D-AE19-62706E023703}">
                      <ahyp:hlinkClr xmlns:ahyp="http://schemas.microsoft.com/office/drawing/2018/hyperlinkcolor" val="tx"/>
                    </a:ext>
                  </a:extLst>
                </a:hlinkClick>
              </a:rPr>
              <a:t>https://arxiv.org/abs/2205.11502</a:t>
            </a:r>
            <a:endParaRPr kumimoji="1" lang="zh-CN" altLang="en-US" sz="1200" dirty="0">
              <a:solidFill>
                <a:schemeClr val="bg2">
                  <a:lumMod val="50000"/>
                </a:schemeClr>
              </a:solidFill>
            </a:endParaRPr>
          </a:p>
        </p:txBody>
      </p:sp>
      <p:pic>
        <p:nvPicPr>
          <p:cNvPr id="7" name="图片 6">
            <a:extLst>
              <a:ext uri="{FF2B5EF4-FFF2-40B4-BE49-F238E27FC236}">
                <a16:creationId xmlns:a16="http://schemas.microsoft.com/office/drawing/2014/main" id="{BD07CCB6-16B9-1F83-D205-ADF829AF7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300" y="1922338"/>
            <a:ext cx="5359400" cy="3556000"/>
          </a:xfrm>
          <a:prstGeom prst="rect">
            <a:avLst/>
          </a:prstGeom>
        </p:spPr>
      </p:pic>
    </p:spTree>
    <p:extLst>
      <p:ext uri="{BB962C8B-B14F-4D97-AF65-F5344CB8AC3E}">
        <p14:creationId xmlns:p14="http://schemas.microsoft.com/office/powerpoint/2010/main" val="409153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F4C4F-8EA3-B6E4-55BB-B7BF9F26497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4D238A8-6EDD-6A62-1B83-4A309AE815EC}"/>
              </a:ext>
            </a:extLst>
          </p:cNvPr>
          <p:cNvSpPr>
            <a:spLocks noGrp="1"/>
          </p:cNvSpPr>
          <p:nvPr>
            <p:ph type="title"/>
          </p:nvPr>
        </p:nvSpPr>
        <p:spPr/>
        <p:txBody>
          <a:bodyPr/>
          <a:lstStyle/>
          <a:p>
            <a:r>
              <a:rPr kumimoji="1" lang="en-US" altLang="zh-CN" dirty="0"/>
              <a:t>Paper Walkthrough</a:t>
            </a:r>
            <a:endParaRPr kumimoji="1" lang="zh-CN" altLang="en-US" dirty="0"/>
          </a:p>
        </p:txBody>
      </p:sp>
      <p:sp>
        <p:nvSpPr>
          <p:cNvPr id="3" name="内容占位符 2">
            <a:extLst>
              <a:ext uri="{FF2B5EF4-FFF2-40B4-BE49-F238E27FC236}">
                <a16:creationId xmlns:a16="http://schemas.microsoft.com/office/drawing/2014/main" id="{4060B758-E599-8D36-BC58-FF26E073770E}"/>
              </a:ext>
            </a:extLst>
          </p:cNvPr>
          <p:cNvSpPr>
            <a:spLocks noGrp="1"/>
          </p:cNvSpPr>
          <p:nvPr>
            <p:ph idx="1"/>
          </p:nvPr>
        </p:nvSpPr>
        <p:spPr>
          <a:xfrm>
            <a:off x="1360295" y="1852863"/>
            <a:ext cx="9471409" cy="5005137"/>
          </a:xfrm>
        </p:spPr>
        <p:txBody>
          <a:bodyPr>
            <a:normAutofit/>
          </a:bodyPr>
          <a:lstStyle/>
          <a:p>
            <a:pPr marL="0" indent="0">
              <a:buNone/>
            </a:pP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通过分析</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RP</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的统计特征并移除这些统计特征（</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e.g. </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推理规则数量和</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label=1</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占比正相关），得到一个新的数据集，在新数据集上的训练后泛化能力得到改善。</a:t>
            </a: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也就是说：</a:t>
            </a: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buAutoNum type="arabicPeriod"/>
            </a:pP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在</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RP</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和</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LP</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上训练的</a:t>
            </a: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BERT</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并没有学会模仿正确的推理方式</a:t>
            </a:r>
            <a:endPar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pPr marL="514350" indent="-514350">
              <a:buAutoNum type="arabicPeriod"/>
            </a:pPr>
            <a:r>
              <a:rPr kumimoji="1" lang="en-US" altLang="zh-CN" sz="2400" dirty="0">
                <a:latin typeface="Times New Roman" panose="02020603050405020304" pitchFamily="18" charset="0"/>
                <a:ea typeface="SimSun" panose="02010600030101010101" pitchFamily="2" charset="-122"/>
                <a:cs typeface="Times New Roman" panose="02020603050405020304" pitchFamily="18" charset="0"/>
              </a:rPr>
              <a:t>BERT</a:t>
            </a:r>
            <a:r>
              <a:rPr kumimoji="1" lang="zh-CN" altLang="en-US" sz="2400" dirty="0">
                <a:latin typeface="Times New Roman" panose="02020603050405020304" pitchFamily="18" charset="0"/>
                <a:ea typeface="SimSun" panose="02010600030101010101" pitchFamily="2" charset="-122"/>
                <a:cs typeface="Times New Roman" panose="02020603050405020304" pitchFamily="18" charset="0"/>
              </a:rPr>
              <a:t>实际上是在学习统计特征</a:t>
            </a:r>
          </a:p>
        </p:txBody>
      </p:sp>
      <p:sp>
        <p:nvSpPr>
          <p:cNvPr id="5" name="文本框 4">
            <a:extLst>
              <a:ext uri="{FF2B5EF4-FFF2-40B4-BE49-F238E27FC236}">
                <a16:creationId xmlns:a16="http://schemas.microsoft.com/office/drawing/2014/main" id="{A86E737F-10A7-5E3D-64A8-BEC6F618B38F}"/>
              </a:ext>
            </a:extLst>
          </p:cNvPr>
          <p:cNvSpPr txBox="1"/>
          <p:nvPr/>
        </p:nvSpPr>
        <p:spPr>
          <a:xfrm>
            <a:off x="7549661" y="5788138"/>
            <a:ext cx="4044462" cy="646331"/>
          </a:xfrm>
          <a:prstGeom prst="rect">
            <a:avLst/>
          </a:prstGeom>
          <a:noFill/>
        </p:spPr>
        <p:txBody>
          <a:bodyPr wrap="square" rtlCol="0">
            <a:spAutoFit/>
          </a:bodyPr>
          <a:lstStyle/>
          <a:p>
            <a:r>
              <a:rPr lang="en-US" altLang="zh-CN" sz="1200" dirty="0">
                <a:solidFill>
                  <a:schemeClr val="bg2">
                    <a:lumMod val="50000"/>
                  </a:schemeClr>
                </a:solidFill>
              </a:rPr>
              <a:t>Zhang, H., Li, L. H., Meng, T., Chang, K.-W., &amp; Van den </a:t>
            </a:r>
            <a:r>
              <a:rPr lang="en-US" altLang="zh-CN" sz="1200" dirty="0" err="1">
                <a:solidFill>
                  <a:schemeClr val="bg2">
                    <a:lumMod val="50000"/>
                  </a:schemeClr>
                </a:solidFill>
              </a:rPr>
              <a:t>Broeck</a:t>
            </a:r>
            <a:r>
              <a:rPr lang="en-US" altLang="zh-CN" sz="1200" dirty="0">
                <a:solidFill>
                  <a:schemeClr val="bg2">
                    <a:lumMod val="50000"/>
                  </a:schemeClr>
                </a:solidFill>
              </a:rPr>
              <a:t>, G. (2022). </a:t>
            </a:r>
            <a:r>
              <a:rPr lang="en-US" altLang="zh-CN" sz="1200" i="1" dirty="0">
                <a:solidFill>
                  <a:schemeClr val="bg2">
                    <a:lumMod val="50000"/>
                  </a:schemeClr>
                </a:solidFill>
              </a:rPr>
              <a:t>On the paradox of learning to reason from data</a:t>
            </a:r>
            <a:r>
              <a:rPr lang="en-US" altLang="zh-CN" sz="1200" dirty="0">
                <a:solidFill>
                  <a:schemeClr val="bg2">
                    <a:lumMod val="50000"/>
                  </a:schemeClr>
                </a:solidFill>
              </a:rPr>
              <a:t>. </a:t>
            </a:r>
            <a:r>
              <a:rPr lang="en-US" altLang="zh-CN" sz="1200" dirty="0" err="1">
                <a:solidFill>
                  <a:schemeClr val="bg2">
                    <a:lumMod val="50000"/>
                  </a:schemeClr>
                </a:solidFill>
              </a:rPr>
              <a:t>arXiv</a:t>
            </a:r>
            <a:r>
              <a:rPr lang="en-US" altLang="zh-CN" sz="1200" dirty="0">
                <a:solidFill>
                  <a:schemeClr val="bg2">
                    <a:lumMod val="50000"/>
                  </a:schemeClr>
                </a:solidFill>
              </a:rPr>
              <a:t>. </a:t>
            </a:r>
            <a:r>
              <a:rPr lang="en-US" altLang="zh-CN" sz="1200" dirty="0">
                <a:solidFill>
                  <a:schemeClr val="bg2">
                    <a:lumMod val="50000"/>
                  </a:schemeClr>
                </a:solidFill>
                <a:hlinkClick r:id="rId2">
                  <a:extLst>
                    <a:ext uri="{A12FA001-AC4F-418D-AE19-62706E023703}">
                      <ahyp:hlinkClr xmlns:ahyp="http://schemas.microsoft.com/office/drawing/2018/hyperlinkcolor" val="tx"/>
                    </a:ext>
                  </a:extLst>
                </a:hlinkClick>
              </a:rPr>
              <a:t>https://arxiv.org/abs/2205.11502</a:t>
            </a:r>
            <a:endParaRPr kumimoji="1" lang="zh-CN" altLang="en-US" sz="1200" dirty="0">
              <a:solidFill>
                <a:schemeClr val="bg2">
                  <a:lumMod val="50000"/>
                </a:schemeClr>
              </a:solidFill>
            </a:endParaRPr>
          </a:p>
        </p:txBody>
      </p:sp>
    </p:spTree>
    <p:extLst>
      <p:ext uri="{BB962C8B-B14F-4D97-AF65-F5344CB8AC3E}">
        <p14:creationId xmlns:p14="http://schemas.microsoft.com/office/powerpoint/2010/main" val="223580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ACB11-E174-0975-1F91-9CB5FC04B1AB}"/>
              </a:ext>
            </a:extLst>
          </p:cNvPr>
          <p:cNvSpPr>
            <a:spLocks noGrp="1"/>
          </p:cNvSpPr>
          <p:nvPr>
            <p:ph type="title"/>
          </p:nvPr>
        </p:nvSpPr>
        <p:spPr/>
        <p:txBody>
          <a:bodyPr/>
          <a:lstStyle/>
          <a:p>
            <a:r>
              <a:rPr kumimoji="1" lang="en-US" altLang="zh-CN" dirty="0"/>
              <a:t>Reproduction</a:t>
            </a:r>
            <a:endParaRPr kumimoji="1" lang="zh-CN" altLang="en-US" dirty="0"/>
          </a:p>
        </p:txBody>
      </p:sp>
      <p:pic>
        <p:nvPicPr>
          <p:cNvPr id="5" name="内容占位符 4">
            <a:extLst>
              <a:ext uri="{FF2B5EF4-FFF2-40B4-BE49-F238E27FC236}">
                <a16:creationId xmlns:a16="http://schemas.microsoft.com/office/drawing/2014/main" id="{12F1DF42-40F5-5887-BD51-143B7F38F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3670" y="1729599"/>
            <a:ext cx="5324658" cy="1823513"/>
          </a:xfrm>
        </p:spPr>
      </p:pic>
      <p:sp>
        <p:nvSpPr>
          <p:cNvPr id="6" name="文本框 5">
            <a:extLst>
              <a:ext uri="{FF2B5EF4-FFF2-40B4-BE49-F238E27FC236}">
                <a16:creationId xmlns:a16="http://schemas.microsoft.com/office/drawing/2014/main" id="{F63ABC13-A656-39B9-0D48-0A424EBDB898}"/>
              </a:ext>
            </a:extLst>
          </p:cNvPr>
          <p:cNvSpPr txBox="1"/>
          <p:nvPr/>
        </p:nvSpPr>
        <p:spPr>
          <a:xfrm>
            <a:off x="8147538" y="6058862"/>
            <a:ext cx="4044462" cy="646331"/>
          </a:xfrm>
          <a:prstGeom prst="rect">
            <a:avLst/>
          </a:prstGeom>
          <a:noFill/>
        </p:spPr>
        <p:txBody>
          <a:bodyPr wrap="square" rtlCol="0">
            <a:spAutoFit/>
          </a:bodyPr>
          <a:lstStyle/>
          <a:p>
            <a:r>
              <a:rPr lang="en-US" altLang="zh-CN" sz="1200" dirty="0">
                <a:solidFill>
                  <a:schemeClr val="bg2">
                    <a:lumMod val="50000"/>
                  </a:schemeClr>
                </a:solidFill>
              </a:rPr>
              <a:t>Zhang, H., Li, L. H., Meng, T., Chang, K.-W., &amp; Van den </a:t>
            </a:r>
            <a:r>
              <a:rPr lang="en-US" altLang="zh-CN" sz="1200" dirty="0" err="1">
                <a:solidFill>
                  <a:schemeClr val="bg2">
                    <a:lumMod val="50000"/>
                  </a:schemeClr>
                </a:solidFill>
              </a:rPr>
              <a:t>Broeck</a:t>
            </a:r>
            <a:r>
              <a:rPr lang="en-US" altLang="zh-CN" sz="1200" dirty="0">
                <a:solidFill>
                  <a:schemeClr val="bg2">
                    <a:lumMod val="50000"/>
                  </a:schemeClr>
                </a:solidFill>
              </a:rPr>
              <a:t>, G. (2022). </a:t>
            </a:r>
            <a:r>
              <a:rPr lang="en-US" altLang="zh-CN" sz="1200" i="1" dirty="0">
                <a:solidFill>
                  <a:schemeClr val="bg2">
                    <a:lumMod val="50000"/>
                  </a:schemeClr>
                </a:solidFill>
              </a:rPr>
              <a:t>On the paradox of learning to reason from data</a:t>
            </a:r>
            <a:r>
              <a:rPr lang="en-US" altLang="zh-CN" sz="1200" dirty="0">
                <a:solidFill>
                  <a:schemeClr val="bg2">
                    <a:lumMod val="50000"/>
                  </a:schemeClr>
                </a:solidFill>
              </a:rPr>
              <a:t>. </a:t>
            </a:r>
            <a:r>
              <a:rPr lang="en-US" altLang="zh-CN" sz="1200" dirty="0" err="1">
                <a:solidFill>
                  <a:schemeClr val="bg2">
                    <a:lumMod val="50000"/>
                  </a:schemeClr>
                </a:solidFill>
              </a:rPr>
              <a:t>arXiv</a:t>
            </a:r>
            <a:r>
              <a:rPr lang="en-US" altLang="zh-CN" sz="1200" dirty="0">
                <a:solidFill>
                  <a:schemeClr val="bg2">
                    <a:lumMod val="50000"/>
                  </a:schemeClr>
                </a:solidFill>
              </a:rPr>
              <a:t>. </a:t>
            </a:r>
            <a:r>
              <a:rPr lang="en-US" altLang="zh-CN" sz="1200" dirty="0">
                <a:solidFill>
                  <a:schemeClr val="bg2">
                    <a:lumMod val="50000"/>
                  </a:schemeClr>
                </a:solidFill>
                <a:hlinkClick r:id="rId3">
                  <a:extLst>
                    <a:ext uri="{A12FA001-AC4F-418D-AE19-62706E023703}">
                      <ahyp:hlinkClr xmlns:ahyp="http://schemas.microsoft.com/office/drawing/2018/hyperlinkcolor" val="tx"/>
                    </a:ext>
                  </a:extLst>
                </a:hlinkClick>
              </a:rPr>
              <a:t>https://arxiv.org/abs/2205.11502</a:t>
            </a:r>
            <a:endParaRPr kumimoji="1" lang="zh-CN" altLang="en-US" sz="1200" dirty="0">
              <a:solidFill>
                <a:schemeClr val="bg2">
                  <a:lumMod val="50000"/>
                </a:schemeClr>
              </a:solidFill>
            </a:endParaRPr>
          </a:p>
        </p:txBody>
      </p:sp>
      <p:pic>
        <p:nvPicPr>
          <p:cNvPr id="8" name="图片 7">
            <a:extLst>
              <a:ext uri="{FF2B5EF4-FFF2-40B4-BE49-F238E27FC236}">
                <a16:creationId xmlns:a16="http://schemas.microsoft.com/office/drawing/2014/main" id="{E3034EDD-03BC-8044-FBEA-1E50DBE6F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624" y="3733835"/>
            <a:ext cx="8644749" cy="2144303"/>
          </a:xfrm>
          <a:prstGeom prst="rect">
            <a:avLst/>
          </a:prstGeom>
        </p:spPr>
      </p:pic>
    </p:spTree>
    <p:extLst>
      <p:ext uri="{BB962C8B-B14F-4D97-AF65-F5344CB8AC3E}">
        <p14:creationId xmlns:p14="http://schemas.microsoft.com/office/powerpoint/2010/main" val="138724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141BB-052F-7DBA-C522-FEF897BB7CDB}"/>
              </a:ext>
            </a:extLst>
          </p:cNvPr>
          <p:cNvSpPr>
            <a:spLocks noGrp="1"/>
          </p:cNvSpPr>
          <p:nvPr>
            <p:ph type="title"/>
          </p:nvPr>
        </p:nvSpPr>
        <p:spPr/>
        <p:txBody>
          <a:bodyPr/>
          <a:lstStyle/>
          <a:p>
            <a:r>
              <a:rPr kumimoji="1" lang="en-US" altLang="zh-CN" dirty="0"/>
              <a:t>Other Architectures</a:t>
            </a:r>
            <a:endParaRPr kumimoji="1" lang="zh-CN" altLang="en-US" dirty="0"/>
          </a:p>
        </p:txBody>
      </p:sp>
      <p:pic>
        <p:nvPicPr>
          <p:cNvPr id="5" name="图片 4">
            <a:extLst>
              <a:ext uri="{FF2B5EF4-FFF2-40B4-BE49-F238E27FC236}">
                <a16:creationId xmlns:a16="http://schemas.microsoft.com/office/drawing/2014/main" id="{65313753-DA01-C33B-92A0-77821DE5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09" y="1047363"/>
            <a:ext cx="3800052" cy="2850039"/>
          </a:xfrm>
          <a:prstGeom prst="rect">
            <a:avLst/>
          </a:prstGeom>
        </p:spPr>
      </p:pic>
      <p:pic>
        <p:nvPicPr>
          <p:cNvPr id="9" name="图片 8">
            <a:extLst>
              <a:ext uri="{FF2B5EF4-FFF2-40B4-BE49-F238E27FC236}">
                <a16:creationId xmlns:a16="http://schemas.microsoft.com/office/drawing/2014/main" id="{D27F82A7-8BB3-DFD0-F110-263930547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644" y="1047362"/>
            <a:ext cx="3800052" cy="2850039"/>
          </a:xfrm>
          <a:prstGeom prst="rect">
            <a:avLst/>
          </a:prstGeom>
        </p:spPr>
      </p:pic>
      <p:pic>
        <p:nvPicPr>
          <p:cNvPr id="11" name="图片 10">
            <a:extLst>
              <a:ext uri="{FF2B5EF4-FFF2-40B4-BE49-F238E27FC236}">
                <a16:creationId xmlns:a16="http://schemas.microsoft.com/office/drawing/2014/main" id="{4351A75E-EF51-0FE3-D246-C49D1FF33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761" y="3897401"/>
            <a:ext cx="3615129" cy="2711347"/>
          </a:xfrm>
          <a:prstGeom prst="rect">
            <a:avLst/>
          </a:prstGeom>
        </p:spPr>
      </p:pic>
      <p:pic>
        <p:nvPicPr>
          <p:cNvPr id="13" name="图片 12">
            <a:extLst>
              <a:ext uri="{FF2B5EF4-FFF2-40B4-BE49-F238E27FC236}">
                <a16:creationId xmlns:a16="http://schemas.microsoft.com/office/drawing/2014/main" id="{234EB60C-95FA-A695-6EDC-A1D045CA37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710" y="3758710"/>
            <a:ext cx="3800052" cy="2850039"/>
          </a:xfrm>
          <a:prstGeom prst="rect">
            <a:avLst/>
          </a:prstGeom>
        </p:spPr>
      </p:pic>
      <p:sp>
        <p:nvSpPr>
          <p:cNvPr id="16" name="文本框 15">
            <a:extLst>
              <a:ext uri="{FF2B5EF4-FFF2-40B4-BE49-F238E27FC236}">
                <a16:creationId xmlns:a16="http://schemas.microsoft.com/office/drawing/2014/main" id="{ED423362-8998-9C6F-32AA-7315A1188798}"/>
              </a:ext>
            </a:extLst>
          </p:cNvPr>
          <p:cNvSpPr txBox="1"/>
          <p:nvPr/>
        </p:nvSpPr>
        <p:spPr>
          <a:xfrm>
            <a:off x="7571695" y="2206087"/>
            <a:ext cx="3841820" cy="2585323"/>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这个问题是模型类型导致的吗？</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好像不是，在</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T5</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和</a:t>
            </a:r>
            <a:r>
              <a:rPr kumimoji="1" lang="en-US" altLang="zh-CN" dirty="0">
                <a:latin typeface="Times New Roman" panose="02020603050405020304" pitchFamily="18" charset="0"/>
                <a:ea typeface="SimSun" panose="02010600030101010101" pitchFamily="2" charset="-122"/>
                <a:cs typeface="Times New Roman" panose="02020603050405020304" pitchFamily="18" charset="0"/>
              </a:rPr>
              <a:t>GPT2</a:t>
            </a: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上都有这样的情况</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按照论文的解释，模型学习到了一些抽样方法造成的统计特征</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1" lang="zh-CN" altLang="en-US" dirty="0">
                <a:latin typeface="Times New Roman" panose="02020603050405020304" pitchFamily="18" charset="0"/>
                <a:ea typeface="SimSun" panose="02010600030101010101" pitchFamily="2" charset="-122"/>
                <a:cs typeface="Times New Roman" panose="02020603050405020304" pitchFamily="18" charset="0"/>
              </a:rPr>
              <a:t>造成这个结果的统计特征是什么？</a:t>
            </a:r>
            <a:endParaRPr kumimoji="1"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8880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A1D0-9206-A5E4-F7B7-5681D3D07DC7}"/>
              </a:ext>
            </a:extLst>
          </p:cNvPr>
          <p:cNvSpPr>
            <a:spLocks noGrp="1"/>
          </p:cNvSpPr>
          <p:nvPr>
            <p:ph type="title"/>
          </p:nvPr>
        </p:nvSpPr>
        <p:spPr/>
        <p:txBody>
          <a:bodyPr/>
          <a:lstStyle/>
          <a:p>
            <a:r>
              <a:rPr kumimoji="1" lang="en-US" altLang="zh-CN" dirty="0"/>
              <a:t>Number of Rules</a:t>
            </a:r>
            <a:endParaRPr kumimoji="1" lang="zh-CN" altLang="en-US" dirty="0"/>
          </a:p>
        </p:txBody>
      </p:sp>
      <p:pic>
        <p:nvPicPr>
          <p:cNvPr id="6" name="内容占位符 5">
            <a:extLst>
              <a:ext uri="{FF2B5EF4-FFF2-40B4-BE49-F238E27FC236}">
                <a16:creationId xmlns:a16="http://schemas.microsoft.com/office/drawing/2014/main" id="{58F93D04-0908-876C-1D06-9735D318B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844" y="1497039"/>
            <a:ext cx="4830099" cy="3897975"/>
          </a:xfrm>
        </p:spPr>
      </p:pic>
      <p:sp>
        <p:nvSpPr>
          <p:cNvPr id="4" name="文本框 3">
            <a:extLst>
              <a:ext uri="{FF2B5EF4-FFF2-40B4-BE49-F238E27FC236}">
                <a16:creationId xmlns:a16="http://schemas.microsoft.com/office/drawing/2014/main" id="{6A02B2E0-784D-6B73-E6FA-DEA24A1020F7}"/>
              </a:ext>
            </a:extLst>
          </p:cNvPr>
          <p:cNvSpPr txBox="1"/>
          <p:nvPr/>
        </p:nvSpPr>
        <p:spPr>
          <a:xfrm>
            <a:off x="1552849" y="6089589"/>
            <a:ext cx="4044462" cy="646331"/>
          </a:xfrm>
          <a:prstGeom prst="rect">
            <a:avLst/>
          </a:prstGeom>
          <a:noFill/>
        </p:spPr>
        <p:txBody>
          <a:bodyPr wrap="square" rtlCol="0">
            <a:spAutoFit/>
          </a:bodyPr>
          <a:lstStyle/>
          <a:p>
            <a:r>
              <a:rPr lang="en-US" altLang="zh-CN" sz="1200" dirty="0">
                <a:solidFill>
                  <a:schemeClr val="bg2">
                    <a:lumMod val="50000"/>
                  </a:schemeClr>
                </a:solidFill>
              </a:rPr>
              <a:t>Clark, P., </a:t>
            </a:r>
            <a:r>
              <a:rPr lang="en-US" altLang="zh-CN" sz="1200" dirty="0" err="1">
                <a:solidFill>
                  <a:schemeClr val="bg2">
                    <a:lumMod val="50000"/>
                  </a:schemeClr>
                </a:solidFill>
              </a:rPr>
              <a:t>Tafjord</a:t>
            </a:r>
            <a:r>
              <a:rPr lang="en-US" altLang="zh-CN" sz="1200" dirty="0">
                <a:solidFill>
                  <a:schemeClr val="bg2">
                    <a:lumMod val="50000"/>
                  </a:schemeClr>
                </a:solidFill>
              </a:rPr>
              <a:t>, O., &amp; Richardson, K. (2020). </a:t>
            </a:r>
            <a:r>
              <a:rPr lang="en-US" altLang="zh-CN" sz="1200" i="1" dirty="0">
                <a:solidFill>
                  <a:schemeClr val="bg2">
                    <a:lumMod val="50000"/>
                  </a:schemeClr>
                </a:solidFill>
              </a:rPr>
              <a:t>Transformers as soft reasoners over language</a:t>
            </a:r>
            <a:r>
              <a:rPr lang="en-US" altLang="zh-CN" sz="1200" dirty="0">
                <a:solidFill>
                  <a:schemeClr val="bg2">
                    <a:lumMod val="50000"/>
                  </a:schemeClr>
                </a:solidFill>
              </a:rPr>
              <a:t>. </a:t>
            </a:r>
            <a:r>
              <a:rPr lang="en-US" altLang="zh-CN" sz="1200" dirty="0" err="1">
                <a:solidFill>
                  <a:schemeClr val="bg2">
                    <a:lumMod val="50000"/>
                  </a:schemeClr>
                </a:solidFill>
              </a:rPr>
              <a:t>arXiv</a:t>
            </a:r>
            <a:r>
              <a:rPr lang="en-US" altLang="zh-CN" sz="1200" dirty="0">
                <a:solidFill>
                  <a:schemeClr val="bg2">
                    <a:lumMod val="50000"/>
                  </a:schemeClr>
                </a:solidFill>
              </a:rPr>
              <a:t>. </a:t>
            </a:r>
            <a:r>
              <a:rPr lang="en-US" altLang="zh-CN" sz="1200" dirty="0">
                <a:solidFill>
                  <a:schemeClr val="bg2">
                    <a:lumMod val="50000"/>
                  </a:schemeClr>
                </a:solidFill>
                <a:hlinkClick r:id="rId3">
                  <a:extLst>
                    <a:ext uri="{A12FA001-AC4F-418D-AE19-62706E023703}">
                      <ahyp:hlinkClr xmlns:ahyp="http://schemas.microsoft.com/office/drawing/2018/hyperlinkcolor" val="tx"/>
                    </a:ext>
                  </a:extLst>
                </a:hlinkClick>
              </a:rPr>
              <a:t>https://arxiv.org/abs/2002.05867</a:t>
            </a:r>
            <a:endParaRPr kumimoji="1" lang="zh-CN" altLang="en-US" sz="1200" dirty="0">
              <a:solidFill>
                <a:schemeClr val="bg2">
                  <a:lumMod val="50000"/>
                </a:schemeClr>
              </a:solidFill>
            </a:endParaRPr>
          </a:p>
        </p:txBody>
      </p:sp>
      <p:pic>
        <p:nvPicPr>
          <p:cNvPr id="9" name="图片 8">
            <a:extLst>
              <a:ext uri="{FF2B5EF4-FFF2-40B4-BE49-F238E27FC236}">
                <a16:creationId xmlns:a16="http://schemas.microsoft.com/office/drawing/2014/main" id="{3876AB7F-7A3D-F63D-19C9-11F15E7F1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217" y="5395014"/>
            <a:ext cx="4869726" cy="528655"/>
          </a:xfrm>
          <a:prstGeom prst="rect">
            <a:avLst/>
          </a:prstGeom>
        </p:spPr>
      </p:pic>
      <p:sp>
        <p:nvSpPr>
          <p:cNvPr id="10" name="文本框 9">
            <a:extLst>
              <a:ext uri="{FF2B5EF4-FFF2-40B4-BE49-F238E27FC236}">
                <a16:creationId xmlns:a16="http://schemas.microsoft.com/office/drawing/2014/main" id="{C67092CA-312A-0F53-3313-B98BFAD30ADE}"/>
              </a:ext>
            </a:extLst>
          </p:cNvPr>
          <p:cNvSpPr txBox="1"/>
          <p:nvPr/>
        </p:nvSpPr>
        <p:spPr>
          <a:xfrm>
            <a:off x="7529564" y="6089588"/>
            <a:ext cx="4044462" cy="646331"/>
          </a:xfrm>
          <a:prstGeom prst="rect">
            <a:avLst/>
          </a:prstGeom>
          <a:noFill/>
        </p:spPr>
        <p:txBody>
          <a:bodyPr wrap="square" rtlCol="0">
            <a:spAutoFit/>
          </a:bodyPr>
          <a:lstStyle/>
          <a:p>
            <a:r>
              <a:rPr lang="en-US" altLang="zh-CN" sz="1200" dirty="0">
                <a:solidFill>
                  <a:schemeClr val="bg2">
                    <a:lumMod val="50000"/>
                  </a:schemeClr>
                </a:solidFill>
              </a:rPr>
              <a:t>Zhang, H., Li, L. H., Meng, T., Chang, K.-W., &amp; Van den </a:t>
            </a:r>
            <a:r>
              <a:rPr lang="en-US" altLang="zh-CN" sz="1200" dirty="0" err="1">
                <a:solidFill>
                  <a:schemeClr val="bg2">
                    <a:lumMod val="50000"/>
                  </a:schemeClr>
                </a:solidFill>
              </a:rPr>
              <a:t>Broeck</a:t>
            </a:r>
            <a:r>
              <a:rPr lang="en-US" altLang="zh-CN" sz="1200" dirty="0">
                <a:solidFill>
                  <a:schemeClr val="bg2">
                    <a:lumMod val="50000"/>
                  </a:schemeClr>
                </a:solidFill>
              </a:rPr>
              <a:t>, G. (2022). </a:t>
            </a:r>
            <a:r>
              <a:rPr lang="en-US" altLang="zh-CN" sz="1200" i="1" dirty="0">
                <a:solidFill>
                  <a:schemeClr val="bg2">
                    <a:lumMod val="50000"/>
                  </a:schemeClr>
                </a:solidFill>
              </a:rPr>
              <a:t>On the paradox of learning to reason from data</a:t>
            </a:r>
            <a:r>
              <a:rPr lang="en-US" altLang="zh-CN" sz="1200" dirty="0">
                <a:solidFill>
                  <a:schemeClr val="bg2">
                    <a:lumMod val="50000"/>
                  </a:schemeClr>
                </a:solidFill>
              </a:rPr>
              <a:t>. </a:t>
            </a:r>
            <a:r>
              <a:rPr lang="en-US" altLang="zh-CN" sz="1200" dirty="0" err="1">
                <a:solidFill>
                  <a:schemeClr val="bg2">
                    <a:lumMod val="50000"/>
                  </a:schemeClr>
                </a:solidFill>
              </a:rPr>
              <a:t>arXiv</a:t>
            </a:r>
            <a:r>
              <a:rPr lang="en-US" altLang="zh-CN" sz="1200" dirty="0">
                <a:solidFill>
                  <a:schemeClr val="bg2">
                    <a:lumMod val="50000"/>
                  </a:schemeClr>
                </a:solidFill>
              </a:rPr>
              <a:t>. </a:t>
            </a:r>
            <a:r>
              <a:rPr lang="en-US" altLang="zh-CN" sz="1200" dirty="0">
                <a:solidFill>
                  <a:schemeClr val="bg2">
                    <a:lumMod val="50000"/>
                  </a:schemeClr>
                </a:solidFill>
                <a:hlinkClick r:id="rId5">
                  <a:extLst>
                    <a:ext uri="{A12FA001-AC4F-418D-AE19-62706E023703}">
                      <ahyp:hlinkClr xmlns:ahyp="http://schemas.microsoft.com/office/drawing/2018/hyperlinkcolor" val="tx"/>
                    </a:ext>
                  </a:extLst>
                </a:hlinkClick>
              </a:rPr>
              <a:t>https://arxiv.org/abs/2205.11502</a:t>
            </a:r>
            <a:endParaRPr kumimoji="1" lang="zh-CN" altLang="en-US" sz="1200" dirty="0">
              <a:solidFill>
                <a:schemeClr val="bg2">
                  <a:lumMod val="50000"/>
                </a:schemeClr>
              </a:solidFill>
            </a:endParaRPr>
          </a:p>
        </p:txBody>
      </p:sp>
      <p:pic>
        <p:nvPicPr>
          <p:cNvPr id="12" name="图片 11">
            <a:extLst>
              <a:ext uri="{FF2B5EF4-FFF2-40B4-BE49-F238E27FC236}">
                <a16:creationId xmlns:a16="http://schemas.microsoft.com/office/drawing/2014/main" id="{E038E99A-A895-9C63-0BF3-8DFCA41A88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3040" y="1429378"/>
            <a:ext cx="4495800" cy="2590800"/>
          </a:xfrm>
          <a:prstGeom prst="rect">
            <a:avLst/>
          </a:prstGeom>
        </p:spPr>
      </p:pic>
      <p:sp>
        <p:nvSpPr>
          <p:cNvPr id="13" name="文本框 12">
            <a:extLst>
              <a:ext uri="{FF2B5EF4-FFF2-40B4-BE49-F238E27FC236}">
                <a16:creationId xmlns:a16="http://schemas.microsoft.com/office/drawing/2014/main" id="{4693FE47-0C6B-21B2-61E0-1B99662BF5DB}"/>
              </a:ext>
            </a:extLst>
          </p:cNvPr>
          <p:cNvSpPr txBox="1"/>
          <p:nvPr/>
        </p:nvSpPr>
        <p:spPr>
          <a:xfrm>
            <a:off x="8560358" y="4125646"/>
            <a:ext cx="2451798" cy="646331"/>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5~30 facts</a:t>
            </a:r>
          </a:p>
          <a:p>
            <a:r>
              <a:rPr kumimoji="1" lang="en-US" altLang="zh-CN" dirty="0">
                <a:latin typeface="Times New Roman" panose="02020603050405020304" pitchFamily="18" charset="0"/>
                <a:cs typeface="Times New Roman" panose="02020603050405020304" pitchFamily="18" charset="0"/>
              </a:rPr>
              <a:t>0~120 rules</a:t>
            </a:r>
            <a:endParaRPr kumimoji="1"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84400605-8FC7-22E5-9B33-76B144E5BA3D}"/>
              </a:ext>
            </a:extLst>
          </p:cNvPr>
          <p:cNvSpPr txBox="1"/>
          <p:nvPr/>
        </p:nvSpPr>
        <p:spPr>
          <a:xfrm>
            <a:off x="7000559" y="5071848"/>
            <a:ext cx="5102471" cy="646331"/>
          </a:xfrm>
          <a:prstGeom prst="rect">
            <a:avLst/>
          </a:prstGeom>
          <a:noFill/>
        </p:spPr>
        <p:txBody>
          <a:bodyPr wrap="square" rtlCol="0">
            <a:spAutoFit/>
          </a:bodyPr>
          <a:lstStyle/>
          <a:p>
            <a:pPr marL="0" indent="0">
              <a:buNone/>
            </a:pP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是不是规则数太多，样本过于复杂，以至于模型只能拟合统计特征？</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8646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E5C4A-4FC6-8E4D-5566-A04966692E4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F578D80-43FE-A179-B6B5-53E52F202042}"/>
              </a:ext>
            </a:extLst>
          </p:cNvPr>
          <p:cNvSpPr>
            <a:spLocks noGrp="1"/>
          </p:cNvSpPr>
          <p:nvPr>
            <p:ph type="title"/>
          </p:nvPr>
        </p:nvSpPr>
        <p:spPr/>
        <p:txBody>
          <a:bodyPr/>
          <a:lstStyle/>
          <a:p>
            <a:r>
              <a:rPr kumimoji="1" lang="en-US" altLang="zh-CN" dirty="0"/>
              <a:t>Number of Rules</a:t>
            </a:r>
            <a:endParaRPr kumimoji="1" lang="zh-CN" altLang="en-US" dirty="0"/>
          </a:p>
        </p:txBody>
      </p:sp>
      <p:sp>
        <p:nvSpPr>
          <p:cNvPr id="5" name="内容占位符 4">
            <a:extLst>
              <a:ext uri="{FF2B5EF4-FFF2-40B4-BE49-F238E27FC236}">
                <a16:creationId xmlns:a16="http://schemas.microsoft.com/office/drawing/2014/main" id="{54B1CEAD-3300-6BB1-7F3C-F435A2441DAA}"/>
              </a:ext>
            </a:extLst>
          </p:cNvPr>
          <p:cNvSpPr>
            <a:spLocks noGrp="1"/>
          </p:cNvSpPr>
          <p:nvPr>
            <p:ph idx="1"/>
          </p:nvPr>
        </p:nvSpPr>
        <p:spPr>
          <a:xfrm>
            <a:off x="751758" y="1180840"/>
            <a:ext cx="10688483" cy="5005137"/>
          </a:xfrm>
        </p:spPr>
        <p:txBody>
          <a:bodyPr>
            <a:normAutofit/>
          </a:bodyPr>
          <a:lstStyle/>
          <a:p>
            <a:pPr marL="0" indent="0">
              <a:buNone/>
            </a:pP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实验</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 看模型在规则数小于等于</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20</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和大于</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20</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时的准确率</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看在</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LP</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上面训练的</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BERT</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模型在不同规则数范围下的表现</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在</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RP</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的测试集上，规则数大于</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20</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的样本上准确率下降得更多</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在</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LP</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的测试集上，深度</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&gt;4</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时规则数大于</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20</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的样本反而准确率高（</a:t>
            </a:r>
            <a:r>
              <a:rPr lang="en-US" altLang="zh-CN" sz="1800" dirty="0">
                <a:latin typeface="Times New Roman" panose="02020603050405020304" pitchFamily="18" charset="0"/>
                <a:ea typeface="SimSun" panose="02010600030101010101" pitchFamily="2" charset="-122"/>
                <a:cs typeface="Times New Roman" panose="02020603050405020304" pitchFamily="18" charset="0"/>
              </a:rPr>
              <a:t>~10%</a:t>
            </a: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zh-CN" altLang="en-US" sz="1800" dirty="0">
                <a:latin typeface="Times New Roman" panose="02020603050405020304" pitchFamily="18" charset="0"/>
                <a:ea typeface="SimSun" panose="02010600030101010101" pitchFamily="2" charset="-122"/>
                <a:cs typeface="Times New Roman" panose="02020603050405020304" pitchFamily="18" charset="0"/>
              </a:rPr>
              <a:t>对规则数较多的情形存在过拟合</a:t>
            </a:r>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a:p>
            <a:endParaRPr lang="en-US" altLang="zh-CN" sz="1800" dirty="0">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3" name="图表 2">
            <a:extLst>
              <a:ext uri="{FF2B5EF4-FFF2-40B4-BE49-F238E27FC236}">
                <a16:creationId xmlns:a16="http://schemas.microsoft.com/office/drawing/2014/main" id="{A885303C-B0AC-322E-2FEC-D9A8F4647AC9}"/>
              </a:ext>
            </a:extLst>
          </p:cNvPr>
          <p:cNvGraphicFramePr/>
          <p:nvPr>
            <p:extLst>
              <p:ext uri="{D42A27DB-BD31-4B8C-83A1-F6EECF244321}">
                <p14:modId xmlns:p14="http://schemas.microsoft.com/office/powerpoint/2010/main" val="2585177036"/>
              </p:ext>
            </p:extLst>
          </p:nvPr>
        </p:nvGraphicFramePr>
        <p:xfrm>
          <a:off x="0" y="2958593"/>
          <a:ext cx="4064000" cy="35342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a:extLst>
              <a:ext uri="{FF2B5EF4-FFF2-40B4-BE49-F238E27FC236}">
                <a16:creationId xmlns:a16="http://schemas.microsoft.com/office/drawing/2014/main" id="{8B9AA6C3-8F47-9257-BA02-D0ACD96D4515}"/>
              </a:ext>
            </a:extLst>
          </p:cNvPr>
          <p:cNvGraphicFramePr/>
          <p:nvPr>
            <p:extLst>
              <p:ext uri="{D42A27DB-BD31-4B8C-83A1-F6EECF244321}">
                <p14:modId xmlns:p14="http://schemas.microsoft.com/office/powerpoint/2010/main" val="694021447"/>
              </p:ext>
            </p:extLst>
          </p:nvPr>
        </p:nvGraphicFramePr>
        <p:xfrm>
          <a:off x="4063999" y="2962971"/>
          <a:ext cx="4064000" cy="35342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a:extLst>
              <a:ext uri="{FF2B5EF4-FFF2-40B4-BE49-F238E27FC236}">
                <a16:creationId xmlns:a16="http://schemas.microsoft.com/office/drawing/2014/main" id="{0CB744D1-D951-A403-8B75-60127096C73A}"/>
              </a:ext>
            </a:extLst>
          </p:cNvPr>
          <p:cNvGraphicFramePr/>
          <p:nvPr>
            <p:extLst>
              <p:ext uri="{D42A27DB-BD31-4B8C-83A1-F6EECF244321}">
                <p14:modId xmlns:p14="http://schemas.microsoft.com/office/powerpoint/2010/main" val="682157076"/>
              </p:ext>
            </p:extLst>
          </p:nvPr>
        </p:nvGraphicFramePr>
        <p:xfrm>
          <a:off x="8127999" y="2958592"/>
          <a:ext cx="4064000" cy="3448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2996457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72D6613FBF470A4AB5195074423F7C52" ma:contentTypeVersion="2" ma:contentTypeDescription="新建文档。" ma:contentTypeScope="" ma:versionID="3fbfb7a6b367689a43b2db1d44a4c2c6">
  <xsd:schema xmlns:xsd="http://www.w3.org/2001/XMLSchema" xmlns:xs="http://www.w3.org/2001/XMLSchema" xmlns:p="http://schemas.microsoft.com/office/2006/metadata/properties" xmlns:ns3="dae977e2-f537-4749-aa96-6e1897fd635c" targetNamespace="http://schemas.microsoft.com/office/2006/metadata/properties" ma:root="true" ma:fieldsID="00fdaecdfedaeded4c929d67d6d15846" ns3:_="">
    <xsd:import namespace="dae977e2-f537-4749-aa96-6e1897fd635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977e2-f537-4749-aa96-6e1897fd63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5742A2-98E8-49DE-BACA-369D0635F915}">
  <ds:schemaRefs>
    <ds:schemaRef ds:uri="http://schemas.microsoft.com/sharepoint/v3/contenttype/forms"/>
  </ds:schemaRefs>
</ds:datastoreItem>
</file>

<file path=customXml/itemProps2.xml><?xml version="1.0" encoding="utf-8"?>
<ds:datastoreItem xmlns:ds="http://schemas.openxmlformats.org/officeDocument/2006/customXml" ds:itemID="{FF3E8925-BF89-417D-9678-07093ADEE3D9}">
  <ds:schemaRefs>
    <ds:schemaRef ds:uri="dae977e2-f537-4749-aa96-6e1897fd63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BA686DC-A7E8-41C8-838A-671B8758B911}">
  <ds:schemaRefs>
    <ds:schemaRef ds:uri="dae977e2-f537-4749-aa96-6e1897fd63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44782</TotalTime>
  <Words>1113</Words>
  <Application>Microsoft Macintosh PowerPoint</Application>
  <PresentationFormat>宽屏</PresentationFormat>
  <Paragraphs>89</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微软雅黑</vt:lpstr>
      <vt:lpstr>Arial</vt:lpstr>
      <vt:lpstr>Times New Roman</vt:lpstr>
      <vt:lpstr>Office 主题​​</vt:lpstr>
      <vt:lpstr>PowerPoint 演示文稿</vt:lpstr>
      <vt:lpstr>Paper Walkthrough</vt:lpstr>
      <vt:lpstr>Paper Walkthrough</vt:lpstr>
      <vt:lpstr>Paper Walkthrough</vt:lpstr>
      <vt:lpstr>Paper Walkthrough</vt:lpstr>
      <vt:lpstr>Reproduction</vt:lpstr>
      <vt:lpstr>Other Architectures</vt:lpstr>
      <vt:lpstr>Number of Rules</vt:lpstr>
      <vt:lpstr>Number of Rules</vt:lpstr>
      <vt:lpstr>Number of Rules</vt:lpstr>
      <vt:lpstr>Speculation</vt:lpstr>
      <vt:lpstr>Additional Expriment</vt:lpstr>
      <vt:lpstr>Additional Expriment</vt:lpstr>
      <vt:lpstr>Additional Expriment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dc:creator>
  <cp:lastModifiedBy>Jason Zhao</cp:lastModifiedBy>
  <cp:revision>499</cp:revision>
  <dcterms:modified xsi:type="dcterms:W3CDTF">2025-01-09T08:57:53Z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0x01010072D6613FBF470A4AB5195074423F7C52</vt:lpwstr>
  </property>
</Properties>
</file>