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9"/>
  </p:notesMasterIdLst>
  <p:sldIdLst>
    <p:sldId id="256" r:id="rId2"/>
    <p:sldId id="388" r:id="rId3"/>
    <p:sldId id="389" r:id="rId4"/>
    <p:sldId id="390" r:id="rId5"/>
    <p:sldId id="343" r:id="rId6"/>
    <p:sldId id="271" r:id="rId7"/>
    <p:sldId id="351" r:id="rId8"/>
    <p:sldId id="352" r:id="rId9"/>
    <p:sldId id="403" r:id="rId10"/>
    <p:sldId id="353" r:id="rId11"/>
    <p:sldId id="342" r:id="rId12"/>
    <p:sldId id="354" r:id="rId13"/>
    <p:sldId id="350" r:id="rId14"/>
    <p:sldId id="338" r:id="rId15"/>
    <p:sldId id="335" r:id="rId16"/>
    <p:sldId id="263" r:id="rId17"/>
    <p:sldId id="282" r:id="rId18"/>
    <p:sldId id="356" r:id="rId19"/>
    <p:sldId id="268" r:id="rId20"/>
    <p:sldId id="355" r:id="rId21"/>
    <p:sldId id="357" r:id="rId22"/>
    <p:sldId id="358" r:id="rId23"/>
    <p:sldId id="359" r:id="rId24"/>
    <p:sldId id="396" r:id="rId25"/>
    <p:sldId id="397" r:id="rId26"/>
    <p:sldId id="398" r:id="rId27"/>
    <p:sldId id="399" r:id="rId28"/>
    <p:sldId id="401" r:id="rId29"/>
    <p:sldId id="402" r:id="rId30"/>
    <p:sldId id="320" r:id="rId31"/>
    <p:sldId id="360" r:id="rId32"/>
    <p:sldId id="361" r:id="rId33"/>
    <p:sldId id="387" r:id="rId34"/>
    <p:sldId id="363" r:id="rId35"/>
    <p:sldId id="393" r:id="rId36"/>
    <p:sldId id="394" r:id="rId37"/>
    <p:sldId id="395" r:id="rId38"/>
    <p:sldId id="312" r:id="rId39"/>
    <p:sldId id="382" r:id="rId40"/>
    <p:sldId id="373" r:id="rId41"/>
    <p:sldId id="381" r:id="rId42"/>
    <p:sldId id="380" r:id="rId43"/>
    <p:sldId id="383" r:id="rId44"/>
    <p:sldId id="384" r:id="rId45"/>
    <p:sldId id="385" r:id="rId46"/>
    <p:sldId id="386" r:id="rId47"/>
    <p:sldId id="362" r:id="rId48"/>
    <p:sldId id="366" r:id="rId49"/>
    <p:sldId id="375" r:id="rId50"/>
    <p:sldId id="376" r:id="rId51"/>
    <p:sldId id="378" r:id="rId52"/>
    <p:sldId id="377" r:id="rId53"/>
    <p:sldId id="379" r:id="rId54"/>
    <p:sldId id="364" r:id="rId55"/>
    <p:sldId id="327" r:id="rId56"/>
    <p:sldId id="391" r:id="rId57"/>
    <p:sldId id="392" r:id="rId58"/>
  </p:sldIdLst>
  <p:sldSz cx="9144000" cy="5143500" type="screen16x9"/>
  <p:notesSz cx="6858000" cy="9144000"/>
  <p:embeddedFontLst>
    <p:embeddedFont>
      <p:font typeface="Baloo 2" panose="03080502040302020200" pitchFamily="66" charset="77"/>
      <p:regular r:id="rId60"/>
      <p:bold r:id="rId61"/>
    </p:embeddedFont>
    <p:embeddedFont>
      <p:font typeface="Cambria Math" panose="02040503050406030204" pitchFamily="18" charset="0"/>
      <p:regular r:id="rId62"/>
    </p:embeddedFont>
    <p:embeddedFont>
      <p:font typeface="Concert One" pitchFamily="2" charset="77"/>
      <p:regular r:id="rId63"/>
    </p:embeddedFont>
    <p:embeddedFont>
      <p:font typeface="Teko" panose="02000000000000000000" pitchFamily="2" charset="77"/>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03"/>
    <p:restoredTop sz="96327"/>
  </p:normalViewPr>
  <p:slideViewPr>
    <p:cSldViewPr snapToGrid="0" snapToObjects="1">
      <p:cViewPr varScale="1">
        <p:scale>
          <a:sx n="130" d="100"/>
          <a:sy n="130" d="100"/>
        </p:scale>
        <p:origin x="184"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91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93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88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931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9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266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96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46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75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23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4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3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53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8" name="Google Shape;568;p19"/>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6: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
        <p:nvSpPr>
          <p:cNvPr id="38" name="TextBox 37">
            <a:extLst>
              <a:ext uri="{FF2B5EF4-FFF2-40B4-BE49-F238E27FC236}">
                <a16:creationId xmlns:a16="http://schemas.microsoft.com/office/drawing/2014/main" id="{65AF40CF-2ACD-4C4D-AA17-8D44449252AD}"/>
              </a:ext>
            </a:extLst>
          </p:cNvPr>
          <p:cNvSpPr txBox="1"/>
          <p:nvPr/>
        </p:nvSpPr>
        <p:spPr>
          <a:xfrm>
            <a:off x="894299" y="2456513"/>
            <a:ext cx="7355397" cy="830997"/>
          </a:xfrm>
          <a:prstGeom prst="rect">
            <a:avLst/>
          </a:prstGeom>
          <a:solidFill>
            <a:schemeClr val="accent5">
              <a:lumMod val="20000"/>
              <a:lumOff val="80000"/>
            </a:schemeClr>
          </a:solidFill>
        </p:spPr>
        <p:txBody>
          <a:bodyPr wrap="square" rtlCol="0">
            <a:spAutoFit/>
          </a:bodyPr>
          <a:lstStyle/>
          <a:p>
            <a:pPr algn="ctr"/>
            <a:r>
              <a:rPr lang="en-US" sz="2400" b="1" dirty="0" err="1">
                <a:solidFill>
                  <a:schemeClr val="tx1"/>
                </a:solidFill>
              </a:rPr>
              <a:t>prctile</a:t>
            </a:r>
            <a:r>
              <a:rPr lang="en-US" sz="2400" b="1" dirty="0">
                <a:solidFill>
                  <a:schemeClr val="tx1"/>
                </a:solidFill>
              </a:rPr>
              <a:t>(</a:t>
            </a:r>
            <a:r>
              <a:rPr lang="en-US" sz="2400" b="1" dirty="0" err="1">
                <a:solidFill>
                  <a:schemeClr val="tx1"/>
                </a:solidFill>
              </a:rPr>
              <a:t>x,p</a:t>
            </a:r>
            <a:r>
              <a:rPr lang="en-US" sz="2400" b="1" dirty="0">
                <a:solidFill>
                  <a:schemeClr val="tx1"/>
                </a:solidFill>
              </a:rPr>
              <a:t>) </a:t>
            </a:r>
            <a:r>
              <a:rPr lang="en-US" sz="2400" dirty="0">
                <a:solidFill>
                  <a:schemeClr val="tx1"/>
                </a:solidFill>
              </a:rPr>
              <a:t>returns the p percentile of the data vector X</a:t>
            </a:r>
          </a:p>
        </p:txBody>
      </p:sp>
    </p:spTree>
    <p:extLst>
      <p:ext uri="{BB962C8B-B14F-4D97-AF65-F5344CB8AC3E}">
        <p14:creationId xmlns:p14="http://schemas.microsoft.com/office/powerpoint/2010/main" val="15571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missing data</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Missing data in MATLAB generally takes the form of </a:t>
            </a:r>
            <a:r>
              <a:rPr lang="en-US" sz="2400" b="1" dirty="0" err="1">
                <a:solidFill>
                  <a:schemeClr val="accent3"/>
                </a:solidFill>
              </a:rPr>
              <a:t>NaN</a:t>
            </a:r>
            <a:r>
              <a:rPr lang="en-US" sz="2400" dirty="0">
                <a:solidFill>
                  <a:schemeClr val="accent3"/>
                </a:solidFill>
              </a:rPr>
              <a:t> values</a:t>
            </a:r>
          </a:p>
          <a:p>
            <a:pPr algn="l">
              <a:lnSpc>
                <a:spcPct val="150000"/>
              </a:lnSpc>
            </a:pPr>
            <a:r>
              <a:rPr lang="en-US" sz="2400" dirty="0">
                <a:solidFill>
                  <a:schemeClr val="accent3"/>
                </a:solidFill>
              </a:rPr>
              <a:t>You need to address these before running analysis </a:t>
            </a:r>
          </a:p>
          <a:p>
            <a:pPr algn="l">
              <a:lnSpc>
                <a:spcPct val="150000"/>
              </a:lnSpc>
            </a:pPr>
            <a:r>
              <a:rPr lang="en-US" sz="2400" b="1" dirty="0" err="1">
                <a:solidFill>
                  <a:schemeClr val="accent3"/>
                </a:solidFill>
              </a:rPr>
              <a:t>Ismissing</a:t>
            </a:r>
            <a:r>
              <a:rPr lang="en-US" sz="2400" b="1" dirty="0">
                <a:solidFill>
                  <a:schemeClr val="accent3"/>
                </a:solidFill>
              </a:rPr>
              <a:t>()</a:t>
            </a:r>
          </a:p>
          <a:p>
            <a:pPr algn="l">
              <a:lnSpc>
                <a:spcPct val="150000"/>
              </a:lnSpc>
            </a:pPr>
            <a:r>
              <a:rPr lang="en-US" sz="2400" b="1" dirty="0" err="1">
                <a:solidFill>
                  <a:schemeClr val="accent3"/>
                </a:solidFill>
              </a:rPr>
              <a:t>Rmmissing</a:t>
            </a:r>
            <a:endParaRPr lang="en-US" sz="2400" b="1"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174263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outliers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You can manually check if there are any outliers in your data (e.g., check for data above 3 SD)</a:t>
            </a:r>
          </a:p>
          <a:p>
            <a:pPr algn="l">
              <a:lnSpc>
                <a:spcPct val="150000"/>
              </a:lnSpc>
            </a:pPr>
            <a:r>
              <a:rPr lang="en-US" sz="2400" dirty="0">
                <a:solidFill>
                  <a:schemeClr val="accent3"/>
                </a:solidFill>
              </a:rPr>
              <a:t> or you can use </a:t>
            </a:r>
            <a:r>
              <a:rPr lang="en-US" sz="2400" b="1" dirty="0" err="1">
                <a:solidFill>
                  <a:schemeClr val="accent3"/>
                </a:solidFill>
              </a:rPr>
              <a:t>isoutlier</a:t>
            </a:r>
            <a:r>
              <a:rPr lang="en-US" sz="2400" b="1" dirty="0">
                <a:solidFill>
                  <a:schemeClr val="accent3"/>
                </a:solidFill>
              </a:rPr>
              <a:t>() </a:t>
            </a:r>
            <a:endParaRPr lang="en-US" sz="2400"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381150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random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Reminder: Reshape can help you</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3;p29">
            <a:extLst>
              <a:ext uri="{FF2B5EF4-FFF2-40B4-BE49-F238E27FC236}">
                <a16:creationId xmlns:a16="http://schemas.microsoft.com/office/drawing/2014/main" id="{0B8E31D3-28DA-AD4C-8969-4373F436E2F1}"/>
              </a:ext>
            </a:extLst>
          </p:cNvPr>
          <p:cNvSpPr txBox="1">
            <a:spLocks/>
          </p:cNvSpPr>
          <p:nvPr/>
        </p:nvSpPr>
        <p:spPr>
          <a:xfrm>
            <a:off x="314382" y="129451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lvl="2" algn="l">
              <a:lnSpc>
                <a:spcPct val="150000"/>
              </a:lnSpc>
            </a:pPr>
            <a:r>
              <a:rPr lang="en-US" dirty="0"/>
              <a:t>Reshape is a useful function to transform any sized matrix into a different shape</a:t>
            </a:r>
          </a:p>
          <a:p>
            <a:pPr lvl="2" algn="l">
              <a:lnSpc>
                <a:spcPct val="150000"/>
              </a:lnSpc>
            </a:pPr>
            <a:r>
              <a:rPr lang="en-US" b="1" dirty="0"/>
              <a:t>Reshape(X, [new dimensions])</a:t>
            </a:r>
          </a:p>
          <a:p>
            <a:pPr lvl="2" algn="l">
              <a:lnSpc>
                <a:spcPct val="150000"/>
              </a:lnSpc>
            </a:pPr>
            <a:r>
              <a:rPr lang="en-US" dirty="0"/>
              <a:t>Note that the new dimensions need to be consistent with the previous ones </a:t>
            </a:r>
          </a:p>
          <a:p>
            <a:pPr lvl="2" algn="l">
              <a:lnSpc>
                <a:spcPct val="150000"/>
              </a:lnSpc>
            </a:pPr>
            <a:r>
              <a:rPr lang="en-US" dirty="0"/>
              <a:t>i.e., dim1*dim2*dim3 == newdim1*newdim2 etc..</a:t>
            </a:r>
          </a:p>
        </p:txBody>
      </p:sp>
    </p:spTree>
    <p:extLst>
      <p:ext uri="{BB962C8B-B14F-4D97-AF65-F5344CB8AC3E}">
        <p14:creationId xmlns:p14="http://schemas.microsoft.com/office/powerpoint/2010/main" val="82802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1397590" y="1497940"/>
            <a:ext cx="6717597"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Given the same number of data which type of t-test is more stringent? Which one requires a bigger mean diff for the same value of t?</a:t>
            </a:r>
          </a:p>
        </p:txBody>
      </p:sp>
    </p:spTree>
    <p:extLst>
      <p:ext uri="{BB962C8B-B14F-4D97-AF65-F5344CB8AC3E}">
        <p14:creationId xmlns:p14="http://schemas.microsoft.com/office/powerpoint/2010/main" val="323233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𝑑𝑖𝑓𝑓</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𝑠𝑑</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m:t>
                      </m:r>
                      <m:r>
                        <a:rPr lang="en-US" sz="2400" b="0" i="0" smtClean="0">
                          <a:latin typeface="Cambria Math" panose="02040503050406030204" pitchFamily="18" charset="0"/>
                        </a:rPr>
                        <m:t>−1</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629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9782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 3.75</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20</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19</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74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57818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𝑑𝑖𝑓𝑓</m:t>
                          </m:r>
                        </m:num>
                        <m:den>
                          <m:r>
                            <a:rPr lang="en-US" b="0" i="1" smtClean="0">
                              <a:latin typeface="Cambria Math" panose="02040503050406030204" pitchFamily="18" charset="0"/>
                            </a:rPr>
                            <m:t>𝑠𝑝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b="0" i="1" smtClean="0">
                                      <a:latin typeface="Cambria Math" panose="02040503050406030204" pitchFamily="18" charset="0"/>
                                    </a:rPr>
                                    <m:t>2</m:t>
                                  </m:r>
                                </m:den>
                              </m:f>
                            </m:e>
                          </m:rad>
                        </m:den>
                      </m:f>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2−1</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2</m:t>
                                  </m:r>
                                </m:e>
                                <m:sup>
                                  <m:r>
                                    <a:rPr lang="en-US" i="1">
                                      <a:latin typeface="Cambria Math" panose="02040503050406030204" pitchFamily="18" charset="0"/>
                                    </a:rPr>
                                    <m:t>2</m:t>
                                  </m:r>
                                </m:sup>
                              </m:sSup>
                            </m:num>
                            <m:den>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2−2</m:t>
                              </m:r>
                            </m:den>
                          </m:f>
                        </m:e>
                      </m:rad>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1+</m:t>
                      </m:r>
                      <m:r>
                        <m:rPr>
                          <m:sty m:val="p"/>
                        </m:rPr>
                        <a:rPr lang="en-US" b="0" i="0" smtClean="0">
                          <a:latin typeface="Cambria Math" panose="02040503050406030204" pitchFamily="18" charset="0"/>
                        </a:rPr>
                        <m:t>n</m:t>
                      </m:r>
                      <m:r>
                        <a:rPr lang="en-US" b="0" i="0" smtClean="0">
                          <a:latin typeface="Cambria Math" panose="02040503050406030204" pitchFamily="18" charset="0"/>
                        </a:rPr>
                        <m:t>2−2</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324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num>
                            <m:den>
                              <m:r>
                                <a:rPr lang="en-US" b="0" i="1" smtClean="0">
                                  <a:latin typeface="Cambria Math" panose="02040503050406030204" pitchFamily="18" charset="0"/>
                                </a:rPr>
                                <m:t>20+20−2</m:t>
                              </m:r>
                            </m:den>
                          </m:f>
                        </m:e>
                      </m:rad>
                      <m:r>
                        <a:rPr lang="en-US" b="0" i="1" smtClean="0">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3.75</m:t>
                          </m:r>
                        </m:num>
                        <m:den>
                          <m:r>
                            <a:rPr lang="en-US" i="1">
                              <a:latin typeface="Cambria Math" panose="02040503050406030204" pitchFamily="18" charset="0"/>
                            </a:rPr>
                            <m:t>𝑠𝑝</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e>
                          </m:rad>
                        </m:den>
                      </m:f>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38</m:t>
                      </m:r>
                    </m:oMath>
                  </m:oMathPara>
                </a14:m>
                <a:endParaRPr lang="en-US" dirty="0"/>
              </a:p>
            </p:txBody>
          </p:sp>
        </mc:Choice>
        <mc:Fallback>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48634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 value for paired is larger, in comparison to t values of unpaired or independent tests</a:t>
            </a:r>
          </a:p>
          <a:p>
            <a:pPr algn="l">
              <a:lnSpc>
                <a:spcPct val="150000"/>
              </a:lnSpc>
            </a:pPr>
            <a:r>
              <a:rPr lang="en-US" sz="2400" dirty="0"/>
              <a:t>This is because </a:t>
            </a:r>
            <a:r>
              <a:rPr lang="en-US" sz="2400" b="1" dirty="0"/>
              <a:t>within-person</a:t>
            </a:r>
            <a:r>
              <a:rPr lang="en-US" sz="2400" dirty="0"/>
              <a:t> designs have more </a:t>
            </a:r>
            <a:r>
              <a:rPr lang="en-US" sz="2400" b="1" dirty="0"/>
              <a:t>power</a:t>
            </a:r>
            <a:r>
              <a:rPr lang="en-US" sz="2400" dirty="0"/>
              <a:t> as they control for more noise by observing the same person twice  </a:t>
            </a:r>
          </a:p>
        </p:txBody>
      </p:sp>
    </p:spTree>
    <p:extLst>
      <p:ext uri="{BB962C8B-B14F-4D97-AF65-F5344CB8AC3E}">
        <p14:creationId xmlns:p14="http://schemas.microsoft.com/office/powerpoint/2010/main" val="358522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similar concept in statistics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expect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
        <p:nvSpPr>
          <p:cNvPr id="2" name="TextBox 1">
            <a:extLst>
              <a:ext uri="{FF2B5EF4-FFF2-40B4-BE49-F238E27FC236}">
                <a16:creationId xmlns:a16="http://schemas.microsoft.com/office/drawing/2014/main" id="{E9211277-4984-7042-A611-61CD91AB7EDE}"/>
              </a:ext>
            </a:extLst>
          </p:cNvPr>
          <p:cNvSpPr txBox="1"/>
          <p:nvPr/>
        </p:nvSpPr>
        <p:spPr>
          <a:xfrm>
            <a:off x="863028" y="2032873"/>
            <a:ext cx="7355397" cy="1569660"/>
          </a:xfrm>
          <a:prstGeom prst="rect">
            <a:avLst/>
          </a:prstGeom>
          <a:solidFill>
            <a:schemeClr val="accent5">
              <a:lumMod val="20000"/>
              <a:lumOff val="80000"/>
            </a:schemeClr>
          </a:solidFill>
        </p:spPr>
        <p:txBody>
          <a:bodyPr wrap="square" rtlCol="0">
            <a:spAutoFit/>
          </a:bodyPr>
          <a:lstStyle/>
          <a:p>
            <a:r>
              <a:rPr lang="en-US" sz="2400" b="1" dirty="0">
                <a:solidFill>
                  <a:schemeClr val="tx1"/>
                </a:solidFill>
              </a:rPr>
              <a:t>	Note:</a:t>
            </a:r>
            <a:r>
              <a:rPr lang="en-US" sz="2400" dirty="0">
                <a:solidFill>
                  <a:schemeClr val="tx1"/>
                </a:solidFill>
              </a:rPr>
              <a:t> that for MATLAB V 2018b and newer 	you can use the input ‘all’ to take the mean, 	median, </a:t>
            </a:r>
            <a:r>
              <a:rPr lang="en-US" sz="2400" dirty="0" err="1">
                <a:solidFill>
                  <a:schemeClr val="tx1"/>
                </a:solidFill>
              </a:rPr>
              <a:t>etc</a:t>
            </a:r>
            <a:r>
              <a:rPr lang="en-US" sz="2400" dirty="0">
                <a:solidFill>
                  <a:schemeClr val="tx1"/>
                </a:solidFill>
              </a:rPr>
              <a:t> across ALL elements. Previously 	you need to script this</a:t>
            </a:r>
          </a:p>
        </p:txBody>
      </p:sp>
    </p:spTree>
    <p:extLst>
      <p:ext uri="{BB962C8B-B14F-4D97-AF65-F5344CB8AC3E}">
        <p14:creationId xmlns:p14="http://schemas.microsoft.com/office/powerpoint/2010/main" val="4013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Max</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Find largest elements of an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err="1"/>
              <a:t>Maxk</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Min(k)</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largest k elements of an array </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smallest (k) elements of an array</a:t>
            </a:r>
          </a:p>
        </p:txBody>
      </p:sp>
    </p:spTree>
    <p:extLst>
      <p:ext uri="{BB962C8B-B14F-4D97-AF65-F5344CB8AC3E}">
        <p14:creationId xmlns:p14="http://schemas.microsoft.com/office/powerpoint/2010/main" val="36966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Tree>
    <p:extLst>
      <p:ext uri="{BB962C8B-B14F-4D97-AF65-F5344CB8AC3E}">
        <p14:creationId xmlns:p14="http://schemas.microsoft.com/office/powerpoint/2010/main" val="3281862424"/>
      </p:ext>
    </p:extLst>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11837</TotalTime>
  <Words>1859</Words>
  <Application>Microsoft Macintosh PowerPoint</Application>
  <PresentationFormat>On-screen Show (16:9)</PresentationFormat>
  <Paragraphs>248</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Cambria Math</vt:lpstr>
      <vt:lpstr>Arial</vt:lpstr>
      <vt:lpstr>Baloo 2</vt:lpstr>
      <vt:lpstr>Teko</vt:lpstr>
      <vt:lpstr>Concert One</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Data Structures </vt:lpstr>
      <vt:lpstr>Data Structures </vt:lpstr>
      <vt:lpstr>Data Structures </vt:lpstr>
      <vt:lpstr>Data spread</vt:lpstr>
      <vt:lpstr>Data spread</vt:lpstr>
      <vt:lpstr>Dealing with missing data</vt:lpstr>
      <vt:lpstr>Dealing with outliers</vt:lpstr>
      <vt:lpstr>Correlations </vt:lpstr>
      <vt:lpstr>Correlations in MATLAB</vt:lpstr>
      <vt:lpstr>Reminder: Reshape can help you</vt:lpstr>
      <vt:lpstr>T-tests</vt:lpstr>
      <vt:lpstr>T-test </vt:lpstr>
      <vt:lpstr>T-tests</vt:lpstr>
      <vt:lpstr>T-tests</vt:lpstr>
      <vt:lpstr>T-tests</vt:lpstr>
      <vt:lpstr>T-tests</vt:lpstr>
      <vt:lpstr>Ttest()</vt:lpstr>
      <vt:lpstr>Ttest2()</vt:lpstr>
      <vt:lpstr>T-tests</vt:lpstr>
      <vt:lpstr>T-tests</vt:lpstr>
      <vt:lpstr>T-tests</vt:lpstr>
      <vt:lpstr>T-tests</vt:lpstr>
      <vt:lpstr>T-tests</vt:lpstr>
      <vt:lpstr>T-tests</vt:lpstr>
      <vt:lpstr>Non-parametric tests</vt:lpstr>
      <vt:lpstr>Non-parametric t-tests</vt:lpstr>
      <vt:lpstr>permutations</vt:lpstr>
      <vt:lpstr>permutations</vt:lpstr>
      <vt:lpstr>permutations</vt:lpstr>
      <vt:lpstr>Bootstrapping</vt:lpstr>
      <vt:lpstr>Bootstrapping</vt:lpstr>
      <vt:lpstr>Bootstrapping</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76</cp:revision>
  <dcterms:modified xsi:type="dcterms:W3CDTF">2021-04-19T14:28:39Z</dcterms:modified>
</cp:coreProperties>
</file>