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4"/>
  </p:notesMasterIdLst>
  <p:sldIdLst>
    <p:sldId id="256" r:id="rId2"/>
    <p:sldId id="340" r:id="rId3"/>
    <p:sldId id="341" r:id="rId4"/>
    <p:sldId id="342" r:id="rId5"/>
    <p:sldId id="343" r:id="rId6"/>
    <p:sldId id="338" r:id="rId7"/>
    <p:sldId id="271" r:id="rId8"/>
    <p:sldId id="263" r:id="rId9"/>
    <p:sldId id="282" r:id="rId10"/>
    <p:sldId id="268" r:id="rId11"/>
    <p:sldId id="336" r:id="rId12"/>
    <p:sldId id="335" r:id="rId13"/>
    <p:sldId id="337" r:id="rId14"/>
    <p:sldId id="320" r:id="rId15"/>
    <p:sldId id="312" r:id="rId16"/>
    <p:sldId id="339" r:id="rId17"/>
    <p:sldId id="326" r:id="rId18"/>
    <p:sldId id="327" r:id="rId19"/>
    <p:sldId id="329" r:id="rId20"/>
    <p:sldId id="272" r:id="rId21"/>
    <p:sldId id="344" r:id="rId22"/>
    <p:sldId id="346" r:id="rId23"/>
    <p:sldId id="347" r:id="rId24"/>
    <p:sldId id="309" r:id="rId25"/>
    <p:sldId id="348" r:id="rId26"/>
    <p:sldId id="345" r:id="rId27"/>
    <p:sldId id="350" r:id="rId28"/>
    <p:sldId id="351" r:id="rId29"/>
    <p:sldId id="352" r:id="rId30"/>
    <p:sldId id="353" r:id="rId31"/>
    <p:sldId id="354" r:id="rId32"/>
    <p:sldId id="349" r:id="rId33"/>
  </p:sldIdLst>
  <p:sldSz cx="9144000" cy="5143500" type="screen16x9"/>
  <p:notesSz cx="6858000" cy="9144000"/>
  <p:embeddedFontLst>
    <p:embeddedFont>
      <p:font typeface="Baloo 2" panose="03080502040302020200" pitchFamily="66" charset="77"/>
      <p:regular r:id="rId35"/>
      <p:bold r:id="rId36"/>
    </p:embeddedFont>
    <p:embeddedFont>
      <p:font typeface="Concert One" pitchFamily="2" charset="77"/>
      <p:regular r:id="rId37"/>
    </p:embeddedFont>
    <p:embeddedFont>
      <p:font typeface="Teko" panose="02000000000000000000" pitchFamily="2" charset="7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657AA-6067-0146-A74C-85156E35DE91}" v="57" dt="2021-03-01T15:37:25.197"/>
  </p1510:revLst>
</p1510:revInfo>
</file>

<file path=ppt/tableStyles.xml><?xml version="1.0" encoding="utf-8"?>
<a:tblStyleLst xmlns:a="http://schemas.openxmlformats.org/drawingml/2006/main" def="{D0CFCCEC-FA5B-4BD6-9C29-9905A8ED209A}">
  <a:tblStyle styleId="{D0CFCCEC-FA5B-4BD6-9C29-9905A8ED2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 snapToObjects="1">
      <p:cViewPr>
        <p:scale>
          <a:sx n="115" d="100"/>
          <a:sy n="115" d="100"/>
        </p:scale>
        <p:origin x="146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383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873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252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99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2284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8042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59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42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35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598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809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108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437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591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836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14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046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710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06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781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493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794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551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955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97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SECTION_TITLE_AND_DESCRIPTION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30" name="Google Shape;530;p1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31" name="Google Shape;531;p1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1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17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7"/>
          <p:cNvSpPr txBox="1">
            <a:spLocks noGrp="1"/>
          </p:cNvSpPr>
          <p:nvPr>
            <p:ph type="subTitle" idx="1"/>
          </p:nvPr>
        </p:nvSpPr>
        <p:spPr>
          <a:xfrm>
            <a:off x="1005350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0" name="Google Shape;540;p17"/>
          <p:cNvSpPr txBox="1">
            <a:spLocks noGrp="1"/>
          </p:cNvSpPr>
          <p:nvPr>
            <p:ph type="subTitle" idx="2"/>
          </p:nvPr>
        </p:nvSpPr>
        <p:spPr>
          <a:xfrm>
            <a:off x="3445494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1" name="Google Shape;541;p17"/>
          <p:cNvSpPr txBox="1">
            <a:spLocks noGrp="1"/>
          </p:cNvSpPr>
          <p:nvPr>
            <p:ph type="subTitle" idx="3"/>
          </p:nvPr>
        </p:nvSpPr>
        <p:spPr>
          <a:xfrm>
            <a:off x="5885639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2" name="Google Shape;542;p17"/>
          <p:cNvSpPr txBox="1">
            <a:spLocks noGrp="1"/>
          </p:cNvSpPr>
          <p:nvPr>
            <p:ph type="title" idx="4" hasCustomPrompt="1"/>
          </p:nvPr>
        </p:nvSpPr>
        <p:spPr>
          <a:xfrm>
            <a:off x="142310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7"/>
          <p:cNvSpPr txBox="1">
            <a:spLocks noGrp="1"/>
          </p:cNvSpPr>
          <p:nvPr>
            <p:ph type="title" idx="5" hasCustomPrompt="1"/>
          </p:nvPr>
        </p:nvSpPr>
        <p:spPr>
          <a:xfrm>
            <a:off x="386325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4" name="Google Shape;544;p17"/>
          <p:cNvSpPr txBox="1">
            <a:spLocks noGrp="1"/>
          </p:cNvSpPr>
          <p:nvPr>
            <p:ph type="title" idx="6" hasCustomPrompt="1"/>
          </p:nvPr>
        </p:nvSpPr>
        <p:spPr>
          <a:xfrm>
            <a:off x="6303400" y="2824225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59" name="Google Shape;559;p1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60" name="Google Shape;560;p1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9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AND_TWO_COLUMNS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88" name="Google Shape;588;p2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89" name="Google Shape;589;p2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3" name="Google Shape;593;p2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21"/>
          <p:cNvSpPr txBox="1">
            <a:spLocks noGrp="1"/>
          </p:cNvSpPr>
          <p:nvPr>
            <p:ph type="title"/>
          </p:nvPr>
        </p:nvSpPr>
        <p:spPr>
          <a:xfrm>
            <a:off x="697475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62" r:id="rId5"/>
    <p:sldLayoutId id="2147483663" r:id="rId6"/>
    <p:sldLayoutId id="2147483665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MATLAB </a:t>
            </a:r>
            <a:endParaRPr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2: </a:t>
            </a:r>
            <a:r>
              <a:rPr lang="en" dirty="0"/>
              <a:t>Basics </a:t>
            </a:r>
            <a:r>
              <a:rPr lang="en"/>
              <a:t>part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Cells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25979" y="1006770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most flexible of data structures in MATLAB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Holds any information you’d like in a cell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Indexable with same rules of matrices c{1,2} 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contain different types in each cell regardless of its </a:t>
            </a:r>
            <a:r>
              <a:rPr lang="en-US" sz="2400" dirty="0" err="1"/>
              <a:t>neighbours</a:t>
            </a:r>
            <a:r>
              <a:rPr lang="en-US" sz="2400" dirty="0"/>
              <a:t>  (i.e., columns and rows)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Cells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25979" y="1006770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Indexing a cell array is a lot like a regular array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Yet there is a key difference between c(1,2) and c{1,2}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latter indexes the </a:t>
            </a:r>
            <a:r>
              <a:rPr lang="en-US" sz="2400" b="1" dirty="0">
                <a:solidFill>
                  <a:schemeClr val="accent3"/>
                </a:solidFill>
              </a:rPr>
              <a:t>contents</a:t>
            </a:r>
            <a:r>
              <a:rPr lang="en-US" sz="2400" dirty="0">
                <a:solidFill>
                  <a:schemeClr val="accent3"/>
                </a:solidFill>
              </a:rPr>
              <a:t> of the cell, the former indexes the </a:t>
            </a:r>
            <a:r>
              <a:rPr lang="en-US" sz="2400" b="1" dirty="0">
                <a:solidFill>
                  <a:schemeClr val="accent3"/>
                </a:solidFill>
              </a:rPr>
              <a:t>cell</a:t>
            </a:r>
            <a:r>
              <a:rPr lang="en-US" sz="2400" dirty="0">
                <a:solidFill>
                  <a:schemeClr val="accent3"/>
                </a:solidFill>
              </a:rPr>
              <a:t> itself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Note: you can index an array after indexing a cell c{1,1}(1)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355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Cell Operators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 help visualize your cell structure and the contents it holds use </a:t>
            </a:r>
            <a:r>
              <a:rPr lang="en-US" sz="2400" b="1" dirty="0" err="1">
                <a:solidFill>
                  <a:schemeClr val="accent3"/>
                </a:solidFill>
              </a:rPr>
              <a:t>cellpolt</a:t>
            </a:r>
            <a:r>
              <a:rPr lang="en-US" sz="2400" b="1" dirty="0">
                <a:solidFill>
                  <a:schemeClr val="accent3"/>
                </a:solidFill>
              </a:rPr>
              <a:t>()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also convert between cells, structs, matrices, </a:t>
            </a:r>
            <a:r>
              <a:rPr lang="en-US" sz="2400" dirty="0" err="1">
                <a:solidFill>
                  <a:schemeClr val="accent3"/>
                </a:solidFill>
              </a:rPr>
              <a:t>etc</a:t>
            </a:r>
            <a:r>
              <a:rPr lang="en-US" sz="2400" dirty="0">
                <a:solidFill>
                  <a:schemeClr val="accent3"/>
                </a:solidFill>
              </a:rPr>
              <a:t> given that data conversion is possible</a:t>
            </a:r>
          </a:p>
          <a:p>
            <a:pPr algn="l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1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Cell FUN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Applies a function to each cell of a cell array, very useful tool when working with data of different lengths </a:t>
            </a:r>
          </a:p>
          <a:p>
            <a:pPr algn="l">
              <a:lnSpc>
                <a:spcPct val="150000"/>
              </a:lnSpc>
            </a:pPr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b="1" dirty="0" err="1"/>
              <a:t>cellfun</a:t>
            </a:r>
            <a:r>
              <a:rPr lang="en-US" sz="2400" b="1" dirty="0"/>
              <a:t>( function, </a:t>
            </a:r>
            <a:r>
              <a:rPr lang="en-US" sz="2400" b="1" dirty="0" err="1"/>
              <a:t>cellarray</a:t>
            </a:r>
            <a:r>
              <a:rPr lang="en-US" sz="2400" b="1" dirty="0"/>
              <a:t>)</a:t>
            </a:r>
            <a:endParaRPr lang="en-US" sz="2400" dirty="0"/>
          </a:p>
          <a:p>
            <a:pPr algn="l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6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Conditionals and flow of logic</a:t>
            </a:r>
            <a:endParaRPr dirty="0"/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743;p29">
            <a:extLst>
              <a:ext uri="{FF2B5EF4-FFF2-40B4-BE49-F238E27FC236}">
                <a16:creationId xmlns:a16="http://schemas.microsoft.com/office/drawing/2014/main" id="{F6371D91-0DD9-5D42-9D6C-DE987020A68B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/>
              <a:t>Sometimes we want something to happen only </a:t>
            </a:r>
            <a:r>
              <a:rPr lang="en-US" sz="2000" b="1" dirty="0"/>
              <a:t>IF </a:t>
            </a:r>
            <a:r>
              <a:rPr lang="en-US" sz="2000" dirty="0"/>
              <a:t>a criterion is true or a specific </a:t>
            </a:r>
            <a:r>
              <a:rPr lang="en-US" sz="2000" b="1" dirty="0"/>
              <a:t>CASE</a:t>
            </a:r>
            <a:r>
              <a:rPr lang="en-US" sz="2000" dirty="0"/>
              <a:t> is met</a:t>
            </a:r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3"/>
                </a:solidFill>
              </a:rPr>
              <a:t>For example: we only want to include subjects </a:t>
            </a:r>
            <a:r>
              <a:rPr lang="en-US" sz="2000" b="1" dirty="0">
                <a:solidFill>
                  <a:schemeClr val="accent3"/>
                </a:solidFill>
              </a:rPr>
              <a:t>IF</a:t>
            </a:r>
            <a:r>
              <a:rPr lang="en-US" sz="2000" dirty="0">
                <a:solidFill>
                  <a:schemeClr val="accent3"/>
                </a:solidFill>
              </a:rPr>
              <a:t> their Ids are odd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3"/>
                </a:solidFill>
              </a:rPr>
              <a:t>		             we only want to warn users in </a:t>
            </a:r>
            <a:r>
              <a:rPr lang="en-US" sz="2000" b="1" dirty="0">
                <a:solidFill>
                  <a:schemeClr val="accent3"/>
                </a:solidFill>
              </a:rPr>
              <a:t>CASE</a:t>
            </a:r>
            <a:r>
              <a:rPr lang="en-US" sz="2000" dirty="0">
                <a:solidFill>
                  <a:schemeClr val="accent3"/>
                </a:solidFill>
              </a:rPr>
              <a:t> of an error</a:t>
            </a:r>
          </a:p>
        </p:txBody>
      </p:sp>
    </p:spTree>
    <p:extLst>
      <p:ext uri="{BB962C8B-B14F-4D97-AF65-F5344CB8AC3E}">
        <p14:creationId xmlns:p14="http://schemas.microsoft.com/office/powerpoint/2010/main" val="333242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REMINDER: Boolean Operators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How can we ask the computer a question:</a:t>
            </a:r>
          </a:p>
          <a:p>
            <a:pPr lvl="1" algn="l"/>
            <a:r>
              <a:rPr lang="en-US" dirty="0"/>
              <a:t>Is equal to ==</a:t>
            </a:r>
          </a:p>
          <a:p>
            <a:pPr lvl="1" algn="l"/>
            <a:r>
              <a:rPr lang="en-US" dirty="0"/>
              <a:t>Is greater than &gt;</a:t>
            </a:r>
          </a:p>
          <a:p>
            <a:pPr lvl="1" algn="l"/>
            <a:r>
              <a:rPr lang="en-US" dirty="0"/>
              <a:t>Is less than &lt;</a:t>
            </a:r>
          </a:p>
          <a:p>
            <a:pPr lvl="1" algn="l"/>
            <a:r>
              <a:rPr lang="en-US" dirty="0"/>
              <a:t>Is NOT equal to ~=</a:t>
            </a:r>
          </a:p>
          <a:p>
            <a:pPr lvl="1" algn="l"/>
            <a:r>
              <a:rPr lang="en-US" dirty="0"/>
              <a:t>The OR operator ||</a:t>
            </a:r>
          </a:p>
          <a:p>
            <a:pPr lvl="1" algn="l"/>
            <a:r>
              <a:rPr lang="en-US" dirty="0"/>
              <a:t>The AND operator &amp;&amp;</a:t>
            </a:r>
          </a:p>
          <a:p>
            <a:pPr marL="0" lvl="0" indent="0" algn="l"/>
            <a:endParaRPr lang="en-US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12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REMINDER: Boolean Operators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How can we ask the computer a question:</a:t>
            </a:r>
          </a:p>
          <a:p>
            <a:pPr lvl="1" algn="l"/>
            <a:r>
              <a:rPr lang="en-US" dirty="0"/>
              <a:t>Is equal to ==</a:t>
            </a:r>
          </a:p>
          <a:p>
            <a:pPr lvl="1" algn="l"/>
            <a:r>
              <a:rPr lang="en-US" dirty="0"/>
              <a:t>Is greater than &gt;</a:t>
            </a:r>
          </a:p>
          <a:p>
            <a:pPr lvl="1" algn="l"/>
            <a:r>
              <a:rPr lang="en-US" dirty="0"/>
              <a:t>Is less than &lt;</a:t>
            </a:r>
          </a:p>
          <a:p>
            <a:pPr lvl="1" algn="l"/>
            <a:r>
              <a:rPr lang="en-US" dirty="0"/>
              <a:t>Is NOT equal to ~=</a:t>
            </a:r>
          </a:p>
          <a:p>
            <a:pPr lvl="1" algn="l"/>
            <a:r>
              <a:rPr lang="en-US" dirty="0"/>
              <a:t>The OR operator ||</a:t>
            </a:r>
          </a:p>
          <a:p>
            <a:pPr lvl="1" algn="l"/>
            <a:r>
              <a:rPr lang="en-US" dirty="0"/>
              <a:t>The AND operator &amp;&amp;</a:t>
            </a:r>
          </a:p>
          <a:p>
            <a:pPr marL="0" lvl="0" indent="0" algn="l"/>
            <a:endParaRPr lang="en-US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13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 Operators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Two very special operators: </a:t>
            </a:r>
            <a:r>
              <a:rPr lang="en-US" sz="2400" b="1" dirty="0">
                <a:solidFill>
                  <a:schemeClr val="accent3"/>
                </a:solidFill>
              </a:rPr>
              <a:t>AND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>
                <a:solidFill>
                  <a:schemeClr val="accent3"/>
                </a:solidFill>
              </a:rPr>
              <a:t>OR</a:t>
            </a:r>
          </a:p>
          <a:p>
            <a:pPr marL="0" lvl="0" indent="0" algn="l"/>
            <a:endParaRPr lang="en-US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C71D85-9E91-914C-A209-89E9AEE6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909" y="2085477"/>
            <a:ext cx="5067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6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 Operators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Two very special operators: </a:t>
            </a:r>
            <a:r>
              <a:rPr lang="en-US" sz="2400" b="1" dirty="0">
                <a:solidFill>
                  <a:schemeClr val="accent3"/>
                </a:solidFill>
              </a:rPr>
              <a:t>AND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>
                <a:solidFill>
                  <a:schemeClr val="accent3"/>
                </a:solidFill>
              </a:rPr>
              <a:t>OR</a:t>
            </a:r>
          </a:p>
          <a:p>
            <a:pPr marL="0" lvl="0" indent="0" algn="l"/>
            <a:endParaRPr lang="en-US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C71D85-9E91-914C-A209-89E9AEE6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909" y="2085477"/>
            <a:ext cx="5067300" cy="1828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9A76E0-4376-BD4C-A126-419354F17B65}"/>
              </a:ext>
            </a:extLst>
          </p:cNvPr>
          <p:cNvSpPr/>
          <p:nvPr/>
        </p:nvSpPr>
        <p:spPr>
          <a:xfrm>
            <a:off x="4207458" y="2645396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AND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4291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 Operators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Two very special operators: </a:t>
            </a:r>
            <a:r>
              <a:rPr lang="en-US" sz="2400" b="1" dirty="0">
                <a:solidFill>
                  <a:schemeClr val="accent3"/>
                </a:solidFill>
              </a:rPr>
              <a:t>AND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>
                <a:solidFill>
                  <a:schemeClr val="accent3"/>
                </a:solidFill>
              </a:rPr>
              <a:t>OR</a:t>
            </a:r>
          </a:p>
          <a:p>
            <a:pPr marL="0" lvl="0" indent="0" algn="l"/>
            <a:endParaRPr lang="en-US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C71D85-9E91-914C-A209-89E9AEE6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909" y="2085477"/>
            <a:ext cx="5067300" cy="1828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9A76E0-4376-BD4C-A126-419354F17B65}"/>
              </a:ext>
            </a:extLst>
          </p:cNvPr>
          <p:cNvSpPr/>
          <p:nvPr/>
        </p:nvSpPr>
        <p:spPr>
          <a:xfrm>
            <a:off x="4226503" y="2645396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969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CFA84D-8914-A64F-A7C6-E7A34DCBFB35}"/>
              </a:ext>
            </a:extLst>
          </p:cNvPr>
          <p:cNvSpPr/>
          <p:nvPr/>
        </p:nvSpPr>
        <p:spPr>
          <a:xfrm>
            <a:off x="1200223" y="1005369"/>
            <a:ext cx="4214191" cy="3888544"/>
          </a:xfrm>
          <a:prstGeom prst="ellipse">
            <a:avLst/>
          </a:prstGeom>
          <a:noFill/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2D5B87-8E31-E94C-B6F6-A0E3C280D04E}"/>
              </a:ext>
            </a:extLst>
          </p:cNvPr>
          <p:cNvSpPr/>
          <p:nvPr/>
        </p:nvSpPr>
        <p:spPr>
          <a:xfrm>
            <a:off x="3629557" y="1005369"/>
            <a:ext cx="4214191" cy="3888544"/>
          </a:xfrm>
          <a:prstGeom prst="ellipse">
            <a:avLst/>
          </a:prstGeom>
          <a:noFill/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3229B-C6D9-0143-ACE7-689E70F915D1}"/>
              </a:ext>
            </a:extLst>
          </p:cNvPr>
          <p:cNvSpPr txBox="1"/>
          <p:nvPr/>
        </p:nvSpPr>
        <p:spPr>
          <a:xfrm>
            <a:off x="2805709" y="4614385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C73F9-C951-BF4A-86A9-B4452A60B4FC}"/>
              </a:ext>
            </a:extLst>
          </p:cNvPr>
          <p:cNvSpPr txBox="1"/>
          <p:nvPr/>
        </p:nvSpPr>
        <p:spPr>
          <a:xfrm>
            <a:off x="5288752" y="4627333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Kevin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CE6E1-6227-374D-A52F-1B885140E07D}"/>
              </a:ext>
            </a:extLst>
          </p:cNvPr>
          <p:cNvSpPr txBox="1"/>
          <p:nvPr/>
        </p:nvSpPr>
        <p:spPr>
          <a:xfrm>
            <a:off x="4014032" y="1908218"/>
            <a:ext cx="108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belong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1DF3-699B-5543-A511-E5527BFB15DF}"/>
              </a:ext>
            </a:extLst>
          </p:cNvPr>
          <p:cNvSpPr txBox="1"/>
          <p:nvPr/>
        </p:nvSpPr>
        <p:spPr>
          <a:xfrm>
            <a:off x="5611313" y="1514903"/>
            <a:ext cx="101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be my baby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1BD48-290E-7F44-BA2A-D18CFA11D79C}"/>
              </a:ext>
            </a:extLst>
          </p:cNvPr>
          <p:cNvSpPr txBox="1"/>
          <p:nvPr/>
        </p:nvSpPr>
        <p:spPr>
          <a:xfrm>
            <a:off x="2463410" y="1279736"/>
            <a:ext cx="155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 want for Christmas is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C6A81-DE4B-6C4C-B859-D25F60381F2C}"/>
              </a:ext>
            </a:extLst>
          </p:cNvPr>
          <p:cNvSpPr txBox="1"/>
          <p:nvPr/>
        </p:nvSpPr>
        <p:spPr>
          <a:xfrm>
            <a:off x="1561580" y="2071332"/>
            <a:ext cx="180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 to the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20B9-8ED0-6A40-949D-F052F163DB0B}"/>
              </a:ext>
            </a:extLst>
          </p:cNvPr>
          <p:cNvSpPr txBox="1"/>
          <p:nvPr/>
        </p:nvSpPr>
        <p:spPr>
          <a:xfrm>
            <a:off x="4103903" y="3516409"/>
            <a:ext cx="176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E3034-7CED-E544-81DD-FEDE4ED2F5F8}"/>
              </a:ext>
            </a:extLst>
          </p:cNvPr>
          <p:cNvSpPr txBox="1"/>
          <p:nvPr/>
        </p:nvSpPr>
        <p:spPr>
          <a:xfrm>
            <a:off x="5978204" y="3341496"/>
            <a:ext cx="10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095A8-EC86-C049-8428-A5FBFBCC4688}"/>
              </a:ext>
            </a:extLst>
          </p:cNvPr>
          <p:cNvSpPr txBox="1"/>
          <p:nvPr/>
        </p:nvSpPr>
        <p:spPr>
          <a:xfrm>
            <a:off x="1543388" y="2776981"/>
            <a:ext cx="15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64256-3B74-C64C-B842-C8886298206E}"/>
              </a:ext>
            </a:extLst>
          </p:cNvPr>
          <p:cNvSpPr txBox="1"/>
          <p:nvPr/>
        </p:nvSpPr>
        <p:spPr>
          <a:xfrm>
            <a:off x="2309472" y="4234695"/>
            <a:ext cx="135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of love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00518-12C0-454B-9312-30E93D203F8A}"/>
              </a:ext>
            </a:extLst>
          </p:cNvPr>
          <p:cNvSpPr txBox="1"/>
          <p:nvPr/>
        </p:nvSpPr>
        <p:spPr>
          <a:xfrm>
            <a:off x="4046305" y="2813532"/>
            <a:ext cx="166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8663C-0D62-0E45-B644-333C6F97DEAE}"/>
              </a:ext>
            </a:extLst>
          </p:cNvPr>
          <p:cNvSpPr txBox="1"/>
          <p:nvPr/>
        </p:nvSpPr>
        <p:spPr>
          <a:xfrm>
            <a:off x="1677235" y="3516409"/>
            <a:ext cx="15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happen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F54A6-ABBE-A04C-9950-F39510183D8A}"/>
              </a:ext>
            </a:extLst>
          </p:cNvPr>
          <p:cNvSpPr txBox="1"/>
          <p:nvPr/>
        </p:nvSpPr>
        <p:spPr>
          <a:xfrm>
            <a:off x="6103762" y="2400941"/>
            <a:ext cx="121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9D141-B114-4F43-9539-B582E3ED5C41}"/>
              </a:ext>
            </a:extLst>
          </p:cNvPr>
          <p:cNvSpPr txBox="1"/>
          <p:nvPr/>
        </p:nvSpPr>
        <p:spPr>
          <a:xfrm>
            <a:off x="5711890" y="3975560"/>
            <a:ext cx="114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Shake it 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5A69F-5498-AF44-9641-144B31DE8A8F}"/>
              </a:ext>
            </a:extLst>
          </p:cNvPr>
          <p:cNvSpPr txBox="1"/>
          <p:nvPr/>
        </p:nvSpPr>
        <p:spPr>
          <a:xfrm>
            <a:off x="2369954" y="2497007"/>
            <a:ext cx="114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79E77-7B80-9E4F-B0AE-A36D3BC32BD1}"/>
              </a:ext>
            </a:extLst>
          </p:cNvPr>
          <p:cNvSpPr txBox="1"/>
          <p:nvPr/>
        </p:nvSpPr>
        <p:spPr>
          <a:xfrm>
            <a:off x="2582791" y="3093699"/>
            <a:ext cx="83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97110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&amp; SWITCH statement  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885067" y="119912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These are the gate keepers/ decision makers of your code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These functions allow you to branch your code depending on conditions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&amp; SWITCH statement  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654404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942068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514675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2205150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885067" y="1586582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6C926546-80DE-7142-A34A-685DB1E28FD5}"/>
              </a:ext>
            </a:extLst>
          </p:cNvPr>
          <p:cNvSpPr/>
          <p:nvPr/>
        </p:nvSpPr>
        <p:spPr>
          <a:xfrm>
            <a:off x="1022721" y="2319183"/>
            <a:ext cx="2196193" cy="20757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IF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93DE4F-0F97-1449-8C91-51B3714745AB}"/>
              </a:ext>
            </a:extLst>
          </p:cNvPr>
          <p:cNvCxnSpPr>
            <a:cxnSpLocks/>
          </p:cNvCxnSpPr>
          <p:nvPr/>
        </p:nvCxnSpPr>
        <p:spPr>
          <a:xfrm>
            <a:off x="3322888" y="3357055"/>
            <a:ext cx="18535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965CD66-692A-BC47-8F27-1D34AABBBF0B}"/>
              </a:ext>
            </a:extLst>
          </p:cNvPr>
          <p:cNvSpPr/>
          <p:nvPr/>
        </p:nvSpPr>
        <p:spPr>
          <a:xfrm>
            <a:off x="5363885" y="2878831"/>
            <a:ext cx="2400300" cy="87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after the if statement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C57947-4B4F-7540-896F-22CECA62D57F}"/>
              </a:ext>
            </a:extLst>
          </p:cNvPr>
          <p:cNvCxnSpPr>
            <a:cxnSpLocks/>
          </p:cNvCxnSpPr>
          <p:nvPr/>
        </p:nvCxnSpPr>
        <p:spPr>
          <a:xfrm>
            <a:off x="7842185" y="3350978"/>
            <a:ext cx="879340" cy="60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D6A26D-475F-064A-85B9-4BD66FD87500}"/>
              </a:ext>
            </a:extLst>
          </p:cNvPr>
          <p:cNvGrpSpPr/>
          <p:nvPr/>
        </p:nvGrpSpPr>
        <p:grpSpPr>
          <a:xfrm>
            <a:off x="2120816" y="1654405"/>
            <a:ext cx="1202071" cy="550746"/>
            <a:chOff x="2231035" y="1229657"/>
            <a:chExt cx="850994" cy="792449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9B98B42-3215-1749-AB1F-562532EBE010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35" y="1266948"/>
              <a:ext cx="8509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D23AD0-9CF2-D047-B86C-9FC58F3B7DC3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35" y="1229657"/>
              <a:ext cx="0" cy="79244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288B8B2-F309-494C-BE32-062EBEEE3394}"/>
              </a:ext>
            </a:extLst>
          </p:cNvPr>
          <p:cNvSpPr/>
          <p:nvPr/>
        </p:nvSpPr>
        <p:spPr>
          <a:xfrm>
            <a:off x="3454852" y="1265516"/>
            <a:ext cx="2400300" cy="87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inside the if statement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45E9499-0DE2-7540-8361-E27E2E477AD7}"/>
              </a:ext>
            </a:extLst>
          </p:cNvPr>
          <p:cNvGrpSpPr/>
          <p:nvPr/>
        </p:nvGrpSpPr>
        <p:grpSpPr>
          <a:xfrm rot="5400000">
            <a:off x="5712564" y="1908724"/>
            <a:ext cx="1135029" cy="626917"/>
            <a:chOff x="2231035" y="1229657"/>
            <a:chExt cx="850994" cy="79244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1B85808-0584-C04C-ADC3-23E02A6D6941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35" y="1266948"/>
              <a:ext cx="8509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ACF8B53-1614-4D4D-888F-666D1CFC666F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35" y="1229657"/>
              <a:ext cx="0" cy="79244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588432-FE40-624E-AA53-6C3DBD25883C}"/>
              </a:ext>
            </a:extLst>
          </p:cNvPr>
          <p:cNvSpPr txBox="1"/>
          <p:nvPr/>
        </p:nvSpPr>
        <p:spPr>
          <a:xfrm>
            <a:off x="2201420" y="1313915"/>
            <a:ext cx="1253432" cy="307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ABAA05-C534-2A46-BA8D-FE33ACF4D370}"/>
              </a:ext>
            </a:extLst>
          </p:cNvPr>
          <p:cNvSpPr txBox="1"/>
          <p:nvPr/>
        </p:nvSpPr>
        <p:spPr>
          <a:xfrm>
            <a:off x="3793061" y="3008141"/>
            <a:ext cx="1253432" cy="307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33706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-2704547" y="610953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Elseif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654404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942068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514675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2205150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B1179C-B797-0745-B19A-38E08F3A9179}"/>
              </a:ext>
            </a:extLst>
          </p:cNvPr>
          <p:cNvGrpSpPr/>
          <p:nvPr/>
        </p:nvGrpSpPr>
        <p:grpSpPr>
          <a:xfrm>
            <a:off x="1427810" y="710552"/>
            <a:ext cx="6728820" cy="4071385"/>
            <a:chOff x="1650278" y="609545"/>
            <a:chExt cx="6728820" cy="4511923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6C926546-80DE-7142-A34A-685DB1E28FD5}"/>
                </a:ext>
              </a:extLst>
            </p:cNvPr>
            <p:cNvSpPr/>
            <p:nvPr/>
          </p:nvSpPr>
          <p:spPr>
            <a:xfrm>
              <a:off x="1650278" y="1663130"/>
              <a:ext cx="1437470" cy="129424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65CD66-692A-BC47-8F27-1D34AABBBF0B}"/>
                </a:ext>
              </a:extLst>
            </p:cNvPr>
            <p:cNvSpPr/>
            <p:nvPr/>
          </p:nvSpPr>
          <p:spPr>
            <a:xfrm>
              <a:off x="5751795" y="1863821"/>
              <a:ext cx="1313378" cy="876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after the if statement 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2C57947-4B4F-7540-896F-22CECA62D57F}"/>
                </a:ext>
              </a:extLst>
            </p:cNvPr>
            <p:cNvCxnSpPr>
              <a:cxnSpLocks/>
            </p:cNvCxnSpPr>
            <p:nvPr/>
          </p:nvCxnSpPr>
          <p:spPr>
            <a:xfrm>
              <a:off x="7260073" y="2302307"/>
              <a:ext cx="1119025" cy="1290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D6A26D-475F-064A-85B9-4BD66FD87500}"/>
                </a:ext>
              </a:extLst>
            </p:cNvPr>
            <p:cNvGrpSpPr/>
            <p:nvPr/>
          </p:nvGrpSpPr>
          <p:grpSpPr>
            <a:xfrm>
              <a:off x="2378638" y="1022114"/>
              <a:ext cx="1202071" cy="550746"/>
              <a:chOff x="2231035" y="1229657"/>
              <a:chExt cx="850994" cy="792449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9B98B42-3215-1749-AB1F-562532EBE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4D23AD0-9CF2-D047-B86C-9FC58F3B7D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45E9499-0DE2-7540-8361-E27E2E477AD7}"/>
                </a:ext>
              </a:extLst>
            </p:cNvPr>
            <p:cNvGrpSpPr/>
            <p:nvPr/>
          </p:nvGrpSpPr>
          <p:grpSpPr>
            <a:xfrm rot="5400000">
              <a:off x="5404479" y="801850"/>
              <a:ext cx="827533" cy="1202073"/>
              <a:chOff x="2231035" y="1229657"/>
              <a:chExt cx="850994" cy="792449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B85808-0584-C04C-ADC3-23E02A6D6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ACF8B53-1614-4D4D-888F-666D1CFC66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588432-FE40-624E-AA53-6C3DBD25883C}"/>
                </a:ext>
              </a:extLst>
            </p:cNvPr>
            <p:cNvSpPr txBox="1"/>
            <p:nvPr/>
          </p:nvSpPr>
          <p:spPr>
            <a:xfrm>
              <a:off x="2459242" y="681624"/>
              <a:ext cx="1253432" cy="30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BABAA05-C534-2A46-BA8D-FE33ACF4D370}"/>
                </a:ext>
              </a:extLst>
            </p:cNvPr>
            <p:cNvSpPr txBox="1"/>
            <p:nvPr/>
          </p:nvSpPr>
          <p:spPr>
            <a:xfrm>
              <a:off x="2658407" y="3167188"/>
              <a:ext cx="1253432" cy="30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8C771AB-B355-1242-B8CB-7439CF8D69A0}"/>
                </a:ext>
              </a:extLst>
            </p:cNvPr>
            <p:cNvGrpSpPr/>
            <p:nvPr/>
          </p:nvGrpSpPr>
          <p:grpSpPr>
            <a:xfrm rot="10800000" flipH="1">
              <a:off x="2369013" y="3045563"/>
              <a:ext cx="1202071" cy="550746"/>
              <a:chOff x="2231035" y="1229657"/>
              <a:chExt cx="850994" cy="792449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EE75A00-BF8F-2749-9FCB-194258E8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3C8F58B-B0AD-F44A-BB68-9655923ED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F618DDB-8CDA-084F-A454-29FFEA0033CB}"/>
                </a:ext>
              </a:extLst>
            </p:cNvPr>
            <p:cNvSpPr/>
            <p:nvPr/>
          </p:nvSpPr>
          <p:spPr>
            <a:xfrm>
              <a:off x="3741289" y="609545"/>
              <a:ext cx="1399536" cy="876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inside the if statement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261EB64-4211-5D48-B85B-8687E813DF2C}"/>
                </a:ext>
              </a:extLst>
            </p:cNvPr>
            <p:cNvSpPr/>
            <p:nvPr/>
          </p:nvSpPr>
          <p:spPr>
            <a:xfrm>
              <a:off x="5751795" y="4244496"/>
              <a:ext cx="1399536" cy="876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inside the  elseif statement </a:t>
              </a:r>
            </a:p>
          </p:txBody>
        </p:sp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9798E190-9D9F-744D-B54C-FF42FFDFC01A}"/>
                </a:ext>
              </a:extLst>
            </p:cNvPr>
            <p:cNvSpPr/>
            <p:nvPr/>
          </p:nvSpPr>
          <p:spPr>
            <a:xfrm>
              <a:off x="3662163" y="2908106"/>
              <a:ext cx="1437470" cy="129424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else if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98355E6-A653-DB41-B21F-306174223E20}"/>
                </a:ext>
              </a:extLst>
            </p:cNvPr>
            <p:cNvGrpSpPr/>
            <p:nvPr/>
          </p:nvGrpSpPr>
          <p:grpSpPr>
            <a:xfrm>
              <a:off x="4353767" y="2315213"/>
              <a:ext cx="1202071" cy="550746"/>
              <a:chOff x="2231035" y="1229657"/>
              <a:chExt cx="850994" cy="792449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F5E536F-C993-234D-9B4C-81FF5792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3625220-ADA2-DB48-A9F2-2D1C2DC40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955FFC4-1778-2845-AD17-A328BB35AF88}"/>
                </a:ext>
              </a:extLst>
            </p:cNvPr>
            <p:cNvGrpSpPr/>
            <p:nvPr/>
          </p:nvGrpSpPr>
          <p:grpSpPr>
            <a:xfrm rot="10800000" flipH="1">
              <a:off x="4380898" y="4244496"/>
              <a:ext cx="1202071" cy="550746"/>
              <a:chOff x="2231035" y="1229657"/>
              <a:chExt cx="850994" cy="792449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EB704F0-04B3-DB48-ACBD-16198443B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BBDDBD6-92DB-294D-A16F-B2F8AF1F8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B75161E-A812-4C48-9072-32BB1913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284" y="2906410"/>
              <a:ext cx="32281" cy="123094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CC25756-CE3C-FA4A-89DB-7CE2E668B4D9}"/>
                </a:ext>
              </a:extLst>
            </p:cNvPr>
            <p:cNvSpPr txBox="1"/>
            <p:nvPr/>
          </p:nvSpPr>
          <p:spPr>
            <a:xfrm>
              <a:off x="4564814" y="1957831"/>
              <a:ext cx="1253432" cy="30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DDE0A4-EEBC-6942-9D73-BF2706E7C3F0}"/>
                </a:ext>
              </a:extLst>
            </p:cNvPr>
            <p:cNvSpPr txBox="1"/>
            <p:nvPr/>
          </p:nvSpPr>
          <p:spPr>
            <a:xfrm>
              <a:off x="4590493" y="4366121"/>
              <a:ext cx="1253432" cy="30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221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SWITCH statement  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885067" y="119912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Useful when there are a finite number of acceptable inputs that you want to check the value of 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Works exactly like an if but with cases, if a </a:t>
            </a:r>
            <a:r>
              <a:rPr lang="en-US" sz="2400" b="1" dirty="0">
                <a:solidFill>
                  <a:schemeClr val="accent3"/>
                </a:solidFill>
              </a:rPr>
              <a:t>case</a:t>
            </a:r>
            <a:r>
              <a:rPr lang="en-US" sz="2400" dirty="0">
                <a:solidFill>
                  <a:schemeClr val="accent3"/>
                </a:solidFill>
              </a:rPr>
              <a:t> is not met you move on to the next </a:t>
            </a:r>
          </a:p>
        </p:txBody>
      </p:sp>
    </p:spTree>
    <p:extLst>
      <p:ext uri="{BB962C8B-B14F-4D97-AF65-F5344CB8AC3E}">
        <p14:creationId xmlns:p14="http://schemas.microsoft.com/office/powerpoint/2010/main" val="314456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We also might want to repeat lines of code several times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Instead of copying and pasting code 100 times we can use loops</a:t>
            </a:r>
          </a:p>
        </p:txBody>
      </p:sp>
    </p:spTree>
    <p:extLst>
      <p:ext uri="{BB962C8B-B14F-4D97-AF65-F5344CB8AC3E}">
        <p14:creationId xmlns:p14="http://schemas.microsoft.com/office/powerpoint/2010/main" val="3353786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D97BE8-9A1D-E14F-B41A-A7D49860EA2C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BC2EA-F0BC-F841-B367-4A3CE25D779C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For  </a:t>
            </a:r>
            <a:r>
              <a:rPr lang="en-US" sz="2000" b="1" dirty="0" err="1">
                <a:solidFill>
                  <a:schemeClr val="tx1"/>
                </a:solidFill>
              </a:rPr>
              <a:t>variable_name</a:t>
            </a:r>
            <a:r>
              <a:rPr lang="en-US" sz="2000" b="1" dirty="0">
                <a:solidFill>
                  <a:schemeClr val="tx1"/>
                </a:solidFill>
              </a:rPr>
              <a:t> = values to iterate over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53F6F1-819F-AE4F-9508-B4B2388B7286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52056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68896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C29360-4804-5243-8E13-7E5541CD69A7}"/>
              </a:ext>
            </a:extLst>
          </p:cNvPr>
          <p:cNvCxnSpPr>
            <a:cxnSpLocks/>
          </p:cNvCxnSpPr>
          <p:nvPr/>
        </p:nvCxnSpPr>
        <p:spPr>
          <a:xfrm>
            <a:off x="149426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47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</a:t>
            </a:r>
            <a:r>
              <a:rPr lang="en-US" sz="2800" b="1" dirty="0">
                <a:solidFill>
                  <a:schemeClr val="tx1"/>
                </a:solidFill>
              </a:rPr>
              <a:t>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64048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C29360-4804-5243-8E13-7E5541CD69A7}"/>
              </a:ext>
            </a:extLst>
          </p:cNvPr>
          <p:cNvCxnSpPr>
            <a:cxnSpLocks/>
          </p:cNvCxnSpPr>
          <p:nvPr/>
        </p:nvCxnSpPr>
        <p:spPr>
          <a:xfrm>
            <a:off x="149426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93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CFA84D-8914-A64F-A7C6-E7A34DCBFB35}"/>
              </a:ext>
            </a:extLst>
          </p:cNvPr>
          <p:cNvSpPr/>
          <p:nvPr/>
        </p:nvSpPr>
        <p:spPr>
          <a:xfrm>
            <a:off x="1200223" y="1005369"/>
            <a:ext cx="4214191" cy="3888544"/>
          </a:xfrm>
          <a:prstGeom prst="ellipse">
            <a:avLst/>
          </a:prstGeom>
          <a:solidFill>
            <a:srgbClr val="FF2F92">
              <a:alpha val="29804"/>
            </a:srgbClr>
          </a:solidFill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2D5B87-8E31-E94C-B6F6-A0E3C280D04E}"/>
              </a:ext>
            </a:extLst>
          </p:cNvPr>
          <p:cNvSpPr/>
          <p:nvPr/>
        </p:nvSpPr>
        <p:spPr>
          <a:xfrm>
            <a:off x="3629557" y="1005369"/>
            <a:ext cx="4214191" cy="3888544"/>
          </a:xfrm>
          <a:prstGeom prst="ellipse">
            <a:avLst/>
          </a:prstGeom>
          <a:noFill/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3229B-C6D9-0143-ACE7-689E70F915D1}"/>
              </a:ext>
            </a:extLst>
          </p:cNvPr>
          <p:cNvSpPr txBox="1"/>
          <p:nvPr/>
        </p:nvSpPr>
        <p:spPr>
          <a:xfrm>
            <a:off x="2805709" y="4614385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C73F9-C951-BF4A-86A9-B4452A60B4FC}"/>
              </a:ext>
            </a:extLst>
          </p:cNvPr>
          <p:cNvSpPr txBox="1"/>
          <p:nvPr/>
        </p:nvSpPr>
        <p:spPr>
          <a:xfrm>
            <a:off x="5288752" y="4627333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Kevin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CE6E1-6227-374D-A52F-1B885140E07D}"/>
              </a:ext>
            </a:extLst>
          </p:cNvPr>
          <p:cNvSpPr txBox="1"/>
          <p:nvPr/>
        </p:nvSpPr>
        <p:spPr>
          <a:xfrm>
            <a:off x="4014032" y="1908218"/>
            <a:ext cx="108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belong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1DF3-699B-5543-A511-E5527BFB15DF}"/>
              </a:ext>
            </a:extLst>
          </p:cNvPr>
          <p:cNvSpPr txBox="1"/>
          <p:nvPr/>
        </p:nvSpPr>
        <p:spPr>
          <a:xfrm>
            <a:off x="5611313" y="1514903"/>
            <a:ext cx="101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be my baby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1BD48-290E-7F44-BA2A-D18CFA11D79C}"/>
              </a:ext>
            </a:extLst>
          </p:cNvPr>
          <p:cNvSpPr txBox="1"/>
          <p:nvPr/>
        </p:nvSpPr>
        <p:spPr>
          <a:xfrm>
            <a:off x="2463410" y="1279736"/>
            <a:ext cx="155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 want for Christmas is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C6A81-DE4B-6C4C-B859-D25F60381F2C}"/>
              </a:ext>
            </a:extLst>
          </p:cNvPr>
          <p:cNvSpPr txBox="1"/>
          <p:nvPr/>
        </p:nvSpPr>
        <p:spPr>
          <a:xfrm>
            <a:off x="1561580" y="2071332"/>
            <a:ext cx="180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 to the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20B9-8ED0-6A40-949D-F052F163DB0B}"/>
              </a:ext>
            </a:extLst>
          </p:cNvPr>
          <p:cNvSpPr txBox="1"/>
          <p:nvPr/>
        </p:nvSpPr>
        <p:spPr>
          <a:xfrm>
            <a:off x="4103903" y="3516409"/>
            <a:ext cx="176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E3034-7CED-E544-81DD-FEDE4ED2F5F8}"/>
              </a:ext>
            </a:extLst>
          </p:cNvPr>
          <p:cNvSpPr txBox="1"/>
          <p:nvPr/>
        </p:nvSpPr>
        <p:spPr>
          <a:xfrm>
            <a:off x="5978204" y="3341496"/>
            <a:ext cx="10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095A8-EC86-C049-8428-A5FBFBCC4688}"/>
              </a:ext>
            </a:extLst>
          </p:cNvPr>
          <p:cNvSpPr txBox="1"/>
          <p:nvPr/>
        </p:nvSpPr>
        <p:spPr>
          <a:xfrm>
            <a:off x="1543388" y="2776981"/>
            <a:ext cx="15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64256-3B74-C64C-B842-C8886298206E}"/>
              </a:ext>
            </a:extLst>
          </p:cNvPr>
          <p:cNvSpPr txBox="1"/>
          <p:nvPr/>
        </p:nvSpPr>
        <p:spPr>
          <a:xfrm>
            <a:off x="2309472" y="4234695"/>
            <a:ext cx="135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of love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00518-12C0-454B-9312-30E93D203F8A}"/>
              </a:ext>
            </a:extLst>
          </p:cNvPr>
          <p:cNvSpPr txBox="1"/>
          <p:nvPr/>
        </p:nvSpPr>
        <p:spPr>
          <a:xfrm>
            <a:off x="4046305" y="2813532"/>
            <a:ext cx="166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8663C-0D62-0E45-B644-333C6F97DEAE}"/>
              </a:ext>
            </a:extLst>
          </p:cNvPr>
          <p:cNvSpPr txBox="1"/>
          <p:nvPr/>
        </p:nvSpPr>
        <p:spPr>
          <a:xfrm>
            <a:off x="1677235" y="3516409"/>
            <a:ext cx="15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happen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F54A6-ABBE-A04C-9950-F39510183D8A}"/>
              </a:ext>
            </a:extLst>
          </p:cNvPr>
          <p:cNvSpPr txBox="1"/>
          <p:nvPr/>
        </p:nvSpPr>
        <p:spPr>
          <a:xfrm>
            <a:off x="6103762" y="2400941"/>
            <a:ext cx="121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9D141-B114-4F43-9539-B582E3ED5C41}"/>
              </a:ext>
            </a:extLst>
          </p:cNvPr>
          <p:cNvSpPr txBox="1"/>
          <p:nvPr/>
        </p:nvSpPr>
        <p:spPr>
          <a:xfrm>
            <a:off x="5711890" y="3975560"/>
            <a:ext cx="114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Shake it 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5A69F-5498-AF44-9641-144B31DE8A8F}"/>
              </a:ext>
            </a:extLst>
          </p:cNvPr>
          <p:cNvSpPr txBox="1"/>
          <p:nvPr/>
        </p:nvSpPr>
        <p:spPr>
          <a:xfrm>
            <a:off x="2369954" y="2497007"/>
            <a:ext cx="114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79E77-7B80-9E4F-B0AE-A36D3BC32BD1}"/>
              </a:ext>
            </a:extLst>
          </p:cNvPr>
          <p:cNvSpPr txBox="1"/>
          <p:nvPr/>
        </p:nvSpPr>
        <p:spPr>
          <a:xfrm>
            <a:off x="2582791" y="3093699"/>
            <a:ext cx="83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2675602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Remember you need to update the value of the conditional such that it will terminate after a given point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C29360-4804-5243-8E13-7E5541CD69A7}"/>
              </a:ext>
            </a:extLst>
          </p:cNvPr>
          <p:cNvCxnSpPr>
            <a:cxnSpLocks/>
          </p:cNvCxnSpPr>
          <p:nvPr/>
        </p:nvCxnSpPr>
        <p:spPr>
          <a:xfrm>
            <a:off x="149426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404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If you do not update the conditional you will have an </a:t>
            </a:r>
            <a:r>
              <a:rPr lang="en-US" sz="2400" b="1" dirty="0">
                <a:solidFill>
                  <a:schemeClr val="tx1"/>
                </a:solidFill>
              </a:rPr>
              <a:t>infinite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C29360-4804-5243-8E13-7E5541CD69A7}"/>
              </a:ext>
            </a:extLst>
          </p:cNvPr>
          <p:cNvCxnSpPr>
            <a:cxnSpLocks/>
          </p:cNvCxnSpPr>
          <p:nvPr/>
        </p:nvCxnSpPr>
        <p:spPr>
          <a:xfrm>
            <a:off x="149426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7ED81F-9FE7-9C45-908F-C3428DE8FB16}"/>
              </a:ext>
            </a:extLst>
          </p:cNvPr>
          <p:cNvCxnSpPr>
            <a:cxnSpLocks/>
          </p:cNvCxnSpPr>
          <p:nvPr/>
        </p:nvCxnSpPr>
        <p:spPr>
          <a:xfrm rot="10800000">
            <a:off x="767947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81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 catch 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Statements that control the flow of the code very useful when debugging or trying to ‘foolproof’ your code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Will try an assignment or function call and return an error. Does not stop the execution of your code!</a:t>
            </a:r>
          </a:p>
        </p:txBody>
      </p:sp>
    </p:spTree>
    <p:extLst>
      <p:ext uri="{BB962C8B-B14F-4D97-AF65-F5344CB8AC3E}">
        <p14:creationId xmlns:p14="http://schemas.microsoft.com/office/powerpoint/2010/main" val="422922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CFA84D-8914-A64F-A7C6-E7A34DCBFB35}"/>
              </a:ext>
            </a:extLst>
          </p:cNvPr>
          <p:cNvSpPr/>
          <p:nvPr/>
        </p:nvSpPr>
        <p:spPr>
          <a:xfrm>
            <a:off x="1200223" y="1005369"/>
            <a:ext cx="4214191" cy="3888544"/>
          </a:xfrm>
          <a:prstGeom prst="ellipse">
            <a:avLst/>
          </a:prstGeom>
          <a:noFill/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2D5B87-8E31-E94C-B6F6-A0E3C280D04E}"/>
              </a:ext>
            </a:extLst>
          </p:cNvPr>
          <p:cNvSpPr/>
          <p:nvPr/>
        </p:nvSpPr>
        <p:spPr>
          <a:xfrm>
            <a:off x="3629557" y="1005369"/>
            <a:ext cx="4214191" cy="3888544"/>
          </a:xfrm>
          <a:prstGeom prst="ellipse">
            <a:avLst/>
          </a:prstGeom>
          <a:solidFill>
            <a:srgbClr val="00FDFF">
              <a:alpha val="36078"/>
            </a:srgbClr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3229B-C6D9-0143-ACE7-689E70F915D1}"/>
              </a:ext>
            </a:extLst>
          </p:cNvPr>
          <p:cNvSpPr txBox="1"/>
          <p:nvPr/>
        </p:nvSpPr>
        <p:spPr>
          <a:xfrm>
            <a:off x="2805709" y="4614385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C73F9-C951-BF4A-86A9-B4452A60B4FC}"/>
              </a:ext>
            </a:extLst>
          </p:cNvPr>
          <p:cNvSpPr txBox="1"/>
          <p:nvPr/>
        </p:nvSpPr>
        <p:spPr>
          <a:xfrm>
            <a:off x="5288752" y="4627333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Kevin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CE6E1-6227-374D-A52F-1B885140E07D}"/>
              </a:ext>
            </a:extLst>
          </p:cNvPr>
          <p:cNvSpPr txBox="1"/>
          <p:nvPr/>
        </p:nvSpPr>
        <p:spPr>
          <a:xfrm>
            <a:off x="4014032" y="1908218"/>
            <a:ext cx="108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belong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1DF3-699B-5543-A511-E5527BFB15DF}"/>
              </a:ext>
            </a:extLst>
          </p:cNvPr>
          <p:cNvSpPr txBox="1"/>
          <p:nvPr/>
        </p:nvSpPr>
        <p:spPr>
          <a:xfrm>
            <a:off x="5611313" y="1514903"/>
            <a:ext cx="101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be my baby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1BD48-290E-7F44-BA2A-D18CFA11D79C}"/>
              </a:ext>
            </a:extLst>
          </p:cNvPr>
          <p:cNvSpPr txBox="1"/>
          <p:nvPr/>
        </p:nvSpPr>
        <p:spPr>
          <a:xfrm>
            <a:off x="2463410" y="1279736"/>
            <a:ext cx="155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 want for Christmas is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C6A81-DE4B-6C4C-B859-D25F60381F2C}"/>
              </a:ext>
            </a:extLst>
          </p:cNvPr>
          <p:cNvSpPr txBox="1"/>
          <p:nvPr/>
        </p:nvSpPr>
        <p:spPr>
          <a:xfrm>
            <a:off x="1561580" y="2071332"/>
            <a:ext cx="180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 to the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20B9-8ED0-6A40-949D-F052F163DB0B}"/>
              </a:ext>
            </a:extLst>
          </p:cNvPr>
          <p:cNvSpPr txBox="1"/>
          <p:nvPr/>
        </p:nvSpPr>
        <p:spPr>
          <a:xfrm>
            <a:off x="4103903" y="3516409"/>
            <a:ext cx="176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E3034-7CED-E544-81DD-FEDE4ED2F5F8}"/>
              </a:ext>
            </a:extLst>
          </p:cNvPr>
          <p:cNvSpPr txBox="1"/>
          <p:nvPr/>
        </p:nvSpPr>
        <p:spPr>
          <a:xfrm>
            <a:off x="5978204" y="3341496"/>
            <a:ext cx="10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095A8-EC86-C049-8428-A5FBFBCC4688}"/>
              </a:ext>
            </a:extLst>
          </p:cNvPr>
          <p:cNvSpPr txBox="1"/>
          <p:nvPr/>
        </p:nvSpPr>
        <p:spPr>
          <a:xfrm>
            <a:off x="1543388" y="2776981"/>
            <a:ext cx="15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64256-3B74-C64C-B842-C8886298206E}"/>
              </a:ext>
            </a:extLst>
          </p:cNvPr>
          <p:cNvSpPr txBox="1"/>
          <p:nvPr/>
        </p:nvSpPr>
        <p:spPr>
          <a:xfrm>
            <a:off x="2309472" y="4234695"/>
            <a:ext cx="135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of love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00518-12C0-454B-9312-30E93D203F8A}"/>
              </a:ext>
            </a:extLst>
          </p:cNvPr>
          <p:cNvSpPr txBox="1"/>
          <p:nvPr/>
        </p:nvSpPr>
        <p:spPr>
          <a:xfrm>
            <a:off x="4046305" y="2813532"/>
            <a:ext cx="166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8663C-0D62-0E45-B644-333C6F97DEAE}"/>
              </a:ext>
            </a:extLst>
          </p:cNvPr>
          <p:cNvSpPr txBox="1"/>
          <p:nvPr/>
        </p:nvSpPr>
        <p:spPr>
          <a:xfrm>
            <a:off x="1677235" y="3516409"/>
            <a:ext cx="15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happen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F54A6-ABBE-A04C-9950-F39510183D8A}"/>
              </a:ext>
            </a:extLst>
          </p:cNvPr>
          <p:cNvSpPr txBox="1"/>
          <p:nvPr/>
        </p:nvSpPr>
        <p:spPr>
          <a:xfrm>
            <a:off x="6103762" y="2400941"/>
            <a:ext cx="121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9D141-B114-4F43-9539-B582E3ED5C41}"/>
              </a:ext>
            </a:extLst>
          </p:cNvPr>
          <p:cNvSpPr txBox="1"/>
          <p:nvPr/>
        </p:nvSpPr>
        <p:spPr>
          <a:xfrm>
            <a:off x="5711890" y="3975560"/>
            <a:ext cx="114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Shake it 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5A69F-5498-AF44-9641-144B31DE8A8F}"/>
              </a:ext>
            </a:extLst>
          </p:cNvPr>
          <p:cNvSpPr txBox="1"/>
          <p:nvPr/>
        </p:nvSpPr>
        <p:spPr>
          <a:xfrm>
            <a:off x="2369954" y="2497007"/>
            <a:ext cx="114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79E77-7B80-9E4F-B0AE-A36D3BC32BD1}"/>
              </a:ext>
            </a:extLst>
          </p:cNvPr>
          <p:cNvSpPr txBox="1"/>
          <p:nvPr/>
        </p:nvSpPr>
        <p:spPr>
          <a:xfrm>
            <a:off x="2582791" y="3093699"/>
            <a:ext cx="83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198596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CFA84D-8914-A64F-A7C6-E7A34DCBFB35}"/>
              </a:ext>
            </a:extLst>
          </p:cNvPr>
          <p:cNvSpPr/>
          <p:nvPr/>
        </p:nvSpPr>
        <p:spPr>
          <a:xfrm>
            <a:off x="1200223" y="1005369"/>
            <a:ext cx="4214191" cy="3888544"/>
          </a:xfrm>
          <a:prstGeom prst="ellipse">
            <a:avLst/>
          </a:prstGeom>
          <a:solidFill>
            <a:srgbClr val="FF2F92">
              <a:alpha val="29804"/>
            </a:srgbClr>
          </a:solidFill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2D5B87-8E31-E94C-B6F6-A0E3C280D04E}"/>
              </a:ext>
            </a:extLst>
          </p:cNvPr>
          <p:cNvSpPr/>
          <p:nvPr/>
        </p:nvSpPr>
        <p:spPr>
          <a:xfrm>
            <a:off x="3629557" y="1005369"/>
            <a:ext cx="4214191" cy="3888544"/>
          </a:xfrm>
          <a:prstGeom prst="ellipse">
            <a:avLst/>
          </a:prstGeom>
          <a:solidFill>
            <a:srgbClr val="00FDFF">
              <a:alpha val="28627"/>
            </a:srgbClr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3229B-C6D9-0143-ACE7-689E70F915D1}"/>
              </a:ext>
            </a:extLst>
          </p:cNvPr>
          <p:cNvSpPr txBox="1"/>
          <p:nvPr/>
        </p:nvSpPr>
        <p:spPr>
          <a:xfrm>
            <a:off x="2805709" y="4614385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C73F9-C951-BF4A-86A9-B4452A60B4FC}"/>
              </a:ext>
            </a:extLst>
          </p:cNvPr>
          <p:cNvSpPr txBox="1"/>
          <p:nvPr/>
        </p:nvSpPr>
        <p:spPr>
          <a:xfrm>
            <a:off x="5288752" y="4627333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Kevin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CE6E1-6227-374D-A52F-1B885140E07D}"/>
              </a:ext>
            </a:extLst>
          </p:cNvPr>
          <p:cNvSpPr txBox="1"/>
          <p:nvPr/>
        </p:nvSpPr>
        <p:spPr>
          <a:xfrm>
            <a:off x="4014032" y="1908218"/>
            <a:ext cx="108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belong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1DF3-699B-5543-A511-E5527BFB15DF}"/>
              </a:ext>
            </a:extLst>
          </p:cNvPr>
          <p:cNvSpPr txBox="1"/>
          <p:nvPr/>
        </p:nvSpPr>
        <p:spPr>
          <a:xfrm>
            <a:off x="5611313" y="1514903"/>
            <a:ext cx="101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be my baby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1BD48-290E-7F44-BA2A-D18CFA11D79C}"/>
              </a:ext>
            </a:extLst>
          </p:cNvPr>
          <p:cNvSpPr txBox="1"/>
          <p:nvPr/>
        </p:nvSpPr>
        <p:spPr>
          <a:xfrm>
            <a:off x="2463410" y="1279736"/>
            <a:ext cx="155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 want for Christmas is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C6A81-DE4B-6C4C-B859-D25F60381F2C}"/>
              </a:ext>
            </a:extLst>
          </p:cNvPr>
          <p:cNvSpPr txBox="1"/>
          <p:nvPr/>
        </p:nvSpPr>
        <p:spPr>
          <a:xfrm>
            <a:off x="1561580" y="2071332"/>
            <a:ext cx="180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 to the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20B9-8ED0-6A40-949D-F052F163DB0B}"/>
              </a:ext>
            </a:extLst>
          </p:cNvPr>
          <p:cNvSpPr txBox="1"/>
          <p:nvPr/>
        </p:nvSpPr>
        <p:spPr>
          <a:xfrm>
            <a:off x="4103903" y="3516409"/>
            <a:ext cx="176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E3034-7CED-E544-81DD-FEDE4ED2F5F8}"/>
              </a:ext>
            </a:extLst>
          </p:cNvPr>
          <p:cNvSpPr txBox="1"/>
          <p:nvPr/>
        </p:nvSpPr>
        <p:spPr>
          <a:xfrm>
            <a:off x="5978204" y="3341496"/>
            <a:ext cx="10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095A8-EC86-C049-8428-A5FBFBCC4688}"/>
              </a:ext>
            </a:extLst>
          </p:cNvPr>
          <p:cNvSpPr txBox="1"/>
          <p:nvPr/>
        </p:nvSpPr>
        <p:spPr>
          <a:xfrm>
            <a:off x="1543388" y="2776981"/>
            <a:ext cx="15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64256-3B74-C64C-B842-C8886298206E}"/>
              </a:ext>
            </a:extLst>
          </p:cNvPr>
          <p:cNvSpPr txBox="1"/>
          <p:nvPr/>
        </p:nvSpPr>
        <p:spPr>
          <a:xfrm>
            <a:off x="2309472" y="4234695"/>
            <a:ext cx="135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of love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00518-12C0-454B-9312-30E93D203F8A}"/>
              </a:ext>
            </a:extLst>
          </p:cNvPr>
          <p:cNvSpPr txBox="1"/>
          <p:nvPr/>
        </p:nvSpPr>
        <p:spPr>
          <a:xfrm>
            <a:off x="4046305" y="2813532"/>
            <a:ext cx="166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8663C-0D62-0E45-B644-333C6F97DEAE}"/>
              </a:ext>
            </a:extLst>
          </p:cNvPr>
          <p:cNvSpPr txBox="1"/>
          <p:nvPr/>
        </p:nvSpPr>
        <p:spPr>
          <a:xfrm>
            <a:off x="1677235" y="3516409"/>
            <a:ext cx="15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happen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F54A6-ABBE-A04C-9950-F39510183D8A}"/>
              </a:ext>
            </a:extLst>
          </p:cNvPr>
          <p:cNvSpPr txBox="1"/>
          <p:nvPr/>
        </p:nvSpPr>
        <p:spPr>
          <a:xfrm>
            <a:off x="6103762" y="2400941"/>
            <a:ext cx="121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9D141-B114-4F43-9539-B582E3ED5C41}"/>
              </a:ext>
            </a:extLst>
          </p:cNvPr>
          <p:cNvSpPr txBox="1"/>
          <p:nvPr/>
        </p:nvSpPr>
        <p:spPr>
          <a:xfrm>
            <a:off x="5711890" y="3975560"/>
            <a:ext cx="114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Shake it 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5A69F-5498-AF44-9641-144B31DE8A8F}"/>
              </a:ext>
            </a:extLst>
          </p:cNvPr>
          <p:cNvSpPr txBox="1"/>
          <p:nvPr/>
        </p:nvSpPr>
        <p:spPr>
          <a:xfrm>
            <a:off x="2369954" y="2497007"/>
            <a:ext cx="114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79E77-7B80-9E4F-B0AE-A36D3BC32BD1}"/>
              </a:ext>
            </a:extLst>
          </p:cNvPr>
          <p:cNvSpPr txBox="1"/>
          <p:nvPr/>
        </p:nvSpPr>
        <p:spPr>
          <a:xfrm>
            <a:off x="2582791" y="3093699"/>
            <a:ext cx="83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181805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 operations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25979" y="1006770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b="1" dirty="0" err="1"/>
              <a:t>Ismember</a:t>
            </a:r>
            <a:r>
              <a:rPr lang="en-US" sz="2400" b="1" dirty="0"/>
              <a:t> </a:t>
            </a:r>
            <a:r>
              <a:rPr lang="en-US" sz="2400" dirty="0"/>
              <a:t>— checks is element is inside set</a:t>
            </a:r>
          </a:p>
          <a:p>
            <a:pPr algn="l">
              <a:lnSpc>
                <a:spcPct val="150000"/>
              </a:lnSpc>
            </a:pPr>
            <a:r>
              <a:rPr lang="en-US" sz="2400" b="1" dirty="0" err="1"/>
              <a:t>Setdiff</a:t>
            </a:r>
            <a:r>
              <a:rPr lang="en-US" sz="2400" b="1" dirty="0"/>
              <a:t> </a:t>
            </a:r>
            <a:r>
              <a:rPr lang="en-US" sz="2400" dirty="0"/>
              <a:t>— looks for the elements not unique to both sets</a:t>
            </a:r>
            <a:endParaRPr lang="en-US" sz="2400" b="1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Intersect </a:t>
            </a:r>
            <a:r>
              <a:rPr lang="en-US" sz="2400" dirty="0"/>
              <a:t>— returns the elements unique to both sets</a:t>
            </a:r>
            <a:endParaRPr lang="en-US" sz="2400" b="1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Union </a:t>
            </a:r>
            <a:r>
              <a:rPr lang="en-US" sz="2400" dirty="0"/>
              <a:t>— joins two sets</a:t>
            </a:r>
          </a:p>
          <a:p>
            <a:pPr algn="l">
              <a:lnSpc>
                <a:spcPct val="150000"/>
              </a:lnSpc>
            </a:pPr>
            <a:endParaRPr lang="en-US" sz="2400" b="1" dirty="0"/>
          </a:p>
          <a:p>
            <a:pPr algn="l">
              <a:lnSpc>
                <a:spcPct val="150000"/>
              </a:lnSpc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404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Tables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Matrix that can hold </a:t>
            </a:r>
            <a:r>
              <a:rPr lang="en-US" sz="2000" b="1" dirty="0"/>
              <a:t>DIFFERENT</a:t>
            </a:r>
            <a:r>
              <a:rPr lang="en-US" sz="2000" dirty="0"/>
              <a:t> types</a:t>
            </a: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Structs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Cells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Object with fields used in object-oriented programing 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Container that can hold </a:t>
            </a:r>
            <a:r>
              <a:rPr lang="en-US" sz="2000" b="1" dirty="0"/>
              <a:t>ANY</a:t>
            </a:r>
            <a:r>
              <a:rPr lang="en-US" sz="2000" dirty="0"/>
              <a:t>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Tables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Stores information in a neat fashion of different types, much like an excel sheet or a </a:t>
            </a:r>
            <a:r>
              <a:rPr lang="en-US" sz="2400" dirty="0" err="1">
                <a:solidFill>
                  <a:schemeClr val="accent3"/>
                </a:solidFill>
              </a:rPr>
              <a:t>dataframe</a:t>
            </a:r>
            <a:r>
              <a:rPr lang="en-US" sz="2400" dirty="0">
                <a:solidFill>
                  <a:schemeClr val="accent3"/>
                </a:solidFill>
              </a:rPr>
              <a:t> in R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Useful when you have a matrix but need to store info of different types 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Cannot do matrix math on these 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Each column will contain info of the SAME type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Structs </a:t>
            </a:r>
            <a:endParaRPr dirty="0"/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743;p29">
            <a:extLst>
              <a:ext uri="{FF2B5EF4-FFF2-40B4-BE49-F238E27FC236}">
                <a16:creationId xmlns:a16="http://schemas.microsoft.com/office/drawing/2014/main" id="{F6371D91-0DD9-5D42-9D6C-DE987020A68B}"/>
              </a:ext>
            </a:extLst>
          </p:cNvPr>
          <p:cNvSpPr txBox="1">
            <a:spLocks/>
          </p:cNvSpPr>
          <p:nvPr/>
        </p:nvSpPr>
        <p:spPr>
          <a:xfrm>
            <a:off x="482282" y="1078137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en-US" dirty="0"/>
              <a:t>Object that contains several fields: i.e., a student has a 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Student.name</a:t>
            </a:r>
            <a:endParaRPr lang="en-US" sz="2400" dirty="0"/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Student.age</a:t>
            </a:r>
            <a:endParaRPr lang="en-US" sz="2400" dirty="0"/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Student.GPA</a:t>
            </a:r>
            <a:endParaRPr lang="en-US" sz="2400" dirty="0"/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Student.FavMariahSong</a:t>
            </a:r>
            <a:endParaRPr lang="en-US" sz="2400" dirty="0"/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Student.Thesis</a:t>
            </a:r>
            <a:endParaRPr lang="en-US" sz="2400" dirty="0"/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13870</TotalTime>
  <Words>911</Words>
  <Application>Microsoft Macintosh PowerPoint</Application>
  <PresentationFormat>On-screen Show (16:9)</PresentationFormat>
  <Paragraphs>198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Concert One</vt:lpstr>
      <vt:lpstr>Baloo 2</vt:lpstr>
      <vt:lpstr>Teko</vt:lpstr>
      <vt:lpstr>Virtual Campaign by Slidesgo</vt:lpstr>
      <vt:lpstr>MATLAB </vt:lpstr>
      <vt:lpstr>Sets</vt:lpstr>
      <vt:lpstr>Sets</vt:lpstr>
      <vt:lpstr>Sets</vt:lpstr>
      <vt:lpstr>Sets</vt:lpstr>
      <vt:lpstr>Set operations</vt:lpstr>
      <vt:lpstr>Data Structures </vt:lpstr>
      <vt:lpstr>Tables</vt:lpstr>
      <vt:lpstr>Structs </vt:lpstr>
      <vt:lpstr>Cells</vt:lpstr>
      <vt:lpstr>Cells</vt:lpstr>
      <vt:lpstr>Cell Operators</vt:lpstr>
      <vt:lpstr>Cell FUN</vt:lpstr>
      <vt:lpstr>Conditionals and flow of logic</vt:lpstr>
      <vt:lpstr>REMINDER: Boolean Operators</vt:lpstr>
      <vt:lpstr>REMINDER: Boolean Operators</vt:lpstr>
      <vt:lpstr>Boolean Operators</vt:lpstr>
      <vt:lpstr>Boolean Operators</vt:lpstr>
      <vt:lpstr>Boolean Operators</vt:lpstr>
      <vt:lpstr>IF &amp; SWITCH statement  </vt:lpstr>
      <vt:lpstr>IF &amp; SWITCH statement  </vt:lpstr>
      <vt:lpstr>Elseif</vt:lpstr>
      <vt:lpstr>SWITCH statement  </vt:lpstr>
      <vt:lpstr>LOOPS</vt:lpstr>
      <vt:lpstr>For LOOPS</vt:lpstr>
      <vt:lpstr>While LOOPS</vt:lpstr>
      <vt:lpstr>While LOOPS</vt:lpstr>
      <vt:lpstr>While LOOPS</vt:lpstr>
      <vt:lpstr>While LOOPS</vt:lpstr>
      <vt:lpstr>While LOOPS</vt:lpstr>
      <vt:lpstr>While LOOPS</vt:lpstr>
      <vt:lpstr>Try catch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</dc:title>
  <cp:lastModifiedBy>Jason Da Silva Castanheira</cp:lastModifiedBy>
  <cp:revision>28</cp:revision>
  <dcterms:modified xsi:type="dcterms:W3CDTF">2021-03-02T17:28:19Z</dcterms:modified>
</cp:coreProperties>
</file>