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8"/>
  </p:notesMasterIdLst>
  <p:sldIdLst>
    <p:sldId id="256" r:id="rId2"/>
    <p:sldId id="388" r:id="rId3"/>
    <p:sldId id="389" r:id="rId4"/>
    <p:sldId id="390" r:id="rId5"/>
    <p:sldId id="343" r:id="rId6"/>
    <p:sldId id="271" r:id="rId7"/>
    <p:sldId id="351" r:id="rId8"/>
    <p:sldId id="352" r:id="rId9"/>
    <p:sldId id="353" r:id="rId10"/>
    <p:sldId id="342" r:id="rId11"/>
    <p:sldId id="354" r:id="rId12"/>
    <p:sldId id="350" r:id="rId13"/>
    <p:sldId id="338" r:id="rId14"/>
    <p:sldId id="335" r:id="rId15"/>
    <p:sldId id="263" r:id="rId16"/>
    <p:sldId id="282" r:id="rId17"/>
    <p:sldId id="356" r:id="rId18"/>
    <p:sldId id="268" r:id="rId19"/>
    <p:sldId id="355" r:id="rId20"/>
    <p:sldId id="357" r:id="rId21"/>
    <p:sldId id="358" r:id="rId22"/>
    <p:sldId id="359" r:id="rId23"/>
    <p:sldId id="396" r:id="rId24"/>
    <p:sldId id="397" r:id="rId25"/>
    <p:sldId id="398" r:id="rId26"/>
    <p:sldId id="399" r:id="rId27"/>
    <p:sldId id="401" r:id="rId28"/>
    <p:sldId id="402" r:id="rId29"/>
    <p:sldId id="320" r:id="rId30"/>
    <p:sldId id="360" r:id="rId31"/>
    <p:sldId id="361" r:id="rId32"/>
    <p:sldId id="387" r:id="rId33"/>
    <p:sldId id="363" r:id="rId34"/>
    <p:sldId id="393" r:id="rId35"/>
    <p:sldId id="394" r:id="rId36"/>
    <p:sldId id="395" r:id="rId37"/>
    <p:sldId id="312" r:id="rId38"/>
    <p:sldId id="382" r:id="rId39"/>
    <p:sldId id="373" r:id="rId40"/>
    <p:sldId id="381" r:id="rId41"/>
    <p:sldId id="380" r:id="rId42"/>
    <p:sldId id="383" r:id="rId43"/>
    <p:sldId id="384" r:id="rId44"/>
    <p:sldId id="385" r:id="rId45"/>
    <p:sldId id="386" r:id="rId46"/>
    <p:sldId id="362" r:id="rId47"/>
    <p:sldId id="366" r:id="rId48"/>
    <p:sldId id="375" r:id="rId49"/>
    <p:sldId id="376" r:id="rId50"/>
    <p:sldId id="378" r:id="rId51"/>
    <p:sldId id="377" r:id="rId52"/>
    <p:sldId id="379" r:id="rId53"/>
    <p:sldId id="364" r:id="rId54"/>
    <p:sldId id="327" r:id="rId55"/>
    <p:sldId id="391" r:id="rId56"/>
    <p:sldId id="392" r:id="rId57"/>
  </p:sldIdLst>
  <p:sldSz cx="9144000" cy="5143500" type="screen16x9"/>
  <p:notesSz cx="6858000" cy="9144000"/>
  <p:embeddedFontLst>
    <p:embeddedFont>
      <p:font typeface="Baloo 2" panose="03080502040302020200" pitchFamily="66" charset="77"/>
      <p:regular r:id="rId59"/>
      <p:bold r:id="rId60"/>
    </p:embeddedFont>
    <p:embeddedFont>
      <p:font typeface="Cambria Math" panose="02040503050406030204" pitchFamily="18" charset="0"/>
      <p:regular r:id="rId61"/>
    </p:embeddedFont>
    <p:embeddedFont>
      <p:font typeface="Concert One" pitchFamily="2" charset="77"/>
      <p:regular r:id="rId62"/>
    </p:embeddedFont>
    <p:embeddedFont>
      <p:font typeface="Teko" panose="02000000000000000000" pitchFamily="2" charset="77"/>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D4"/>
    <a:srgbClr val="E0DCFF"/>
    <a:srgbClr val="FCE6E5"/>
    <a:srgbClr val="D6C4DE"/>
    <a:srgbClr val="D9C1D8"/>
    <a:srgbClr val="E6E5FC"/>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FCCEC-FA5B-4BD6-9C29-9905A8ED209A}">
  <a:tblStyle styleId="{D0CFCCEC-FA5B-4BD6-9C29-9905A8ED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p:restoredTop sz="96327"/>
  </p:normalViewPr>
  <p:slideViewPr>
    <p:cSldViewPr snapToGrid="0" snapToObjects="1">
      <p:cViewPr varScale="1">
        <p:scale>
          <a:sx n="138" d="100"/>
          <a:sy n="138" d="100"/>
        </p:scale>
        <p:origin x="18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093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88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2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72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931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763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3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19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61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00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9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266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96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46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75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234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44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84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438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82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93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520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6079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276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010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019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1353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124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506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6359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287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553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3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6912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322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6902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29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3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4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83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9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6610115" y="410493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14487" y="4028602"/>
            <a:ext cx="339830" cy="36654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a:off x="7169342" y="1095366"/>
            <a:ext cx="398352" cy="427012"/>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5044" y="12140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8102" y="2357862"/>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06519" y="20129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58244" y="29307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752399" y="1920823"/>
            <a:ext cx="553882" cy="59742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152" y="134998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20014" y="2930768"/>
            <a:ext cx="147682" cy="158298"/>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968719" y="1578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66095" y="224979"/>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01920" y="47841"/>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6"/>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797325" y="671225"/>
            <a:ext cx="3489300" cy="4090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6"/>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8" name="Google Shape;518;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0" name="Google Shape;520;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2" name="Google Shape;522;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3" name="Google Shape;523;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4" name="Google Shape;524;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5" name="Google Shape;525;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6" name="Google Shape;526;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7" name="Google Shape;527;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1">
    <p:spTree>
      <p:nvGrpSpPr>
        <p:cNvPr id="1"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17"/>
          <p:cNvSpPr txBox="1">
            <a:spLocks noGrp="1"/>
          </p:cNvSpPr>
          <p:nvPr>
            <p:ph type="subTitle" idx="1"/>
          </p:nvPr>
        </p:nvSpPr>
        <p:spPr>
          <a:xfrm>
            <a:off x="1005350"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0" name="Google Shape;540;p17"/>
          <p:cNvSpPr txBox="1">
            <a:spLocks noGrp="1"/>
          </p:cNvSpPr>
          <p:nvPr>
            <p:ph type="subTitle" idx="2"/>
          </p:nvPr>
        </p:nvSpPr>
        <p:spPr>
          <a:xfrm>
            <a:off x="3445494"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1" name="Google Shape;541;p17"/>
          <p:cNvSpPr txBox="1">
            <a:spLocks noGrp="1"/>
          </p:cNvSpPr>
          <p:nvPr>
            <p:ph type="subTitle" idx="3"/>
          </p:nvPr>
        </p:nvSpPr>
        <p:spPr>
          <a:xfrm>
            <a:off x="5885639"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7"/>
          <p:cNvSpPr txBox="1">
            <a:spLocks noGrp="1"/>
          </p:cNvSpPr>
          <p:nvPr>
            <p:ph type="title" idx="4" hasCustomPrompt="1"/>
          </p:nvPr>
        </p:nvSpPr>
        <p:spPr>
          <a:xfrm>
            <a:off x="142310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386325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6303400" y="2824225"/>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557"/>
        <p:cNvGrpSpPr/>
        <p:nvPr/>
      </p:nvGrpSpPr>
      <p:grpSpPr>
        <a:xfrm>
          <a:off x="0" y="0"/>
          <a:ext cx="0" cy="0"/>
          <a:chOff x="0" y="0"/>
          <a:chExt cx="0" cy="0"/>
        </a:xfrm>
      </p:grpSpPr>
      <p:grpSp>
        <p:nvGrpSpPr>
          <p:cNvPr id="558" name="Google Shape;558;p19"/>
          <p:cNvGrpSpPr/>
          <p:nvPr/>
        </p:nvGrpSpPr>
        <p:grpSpPr>
          <a:xfrm>
            <a:off x="353167" y="163310"/>
            <a:ext cx="8452699" cy="4831682"/>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1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8" name="Google Shape;568;p19"/>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2">
  <p:cSld name="TITLE_AND_TWO_COLUMNS_1">
    <p:spTree>
      <p:nvGrpSpPr>
        <p:cNvPr id="1"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7" name="Google Shape;597;p21"/>
          <p:cNvSpPr txBox="1">
            <a:spLocks noGrp="1"/>
          </p:cNvSpPr>
          <p:nvPr>
            <p:ph type="title"/>
          </p:nvPr>
        </p:nvSpPr>
        <p:spPr>
          <a:xfrm>
            <a:off x="697475" y="593076"/>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2" r:id="rId5"/>
    <p:sldLayoutId id="2147483663" r:id="rId6"/>
    <p:sldLayoutId id="2147483665"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4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5"/>
        <p:cNvGrpSpPr/>
        <p:nvPr/>
      </p:nvGrpSpPr>
      <p:grpSpPr>
        <a:xfrm>
          <a:off x="0" y="0"/>
          <a:ext cx="0" cy="0"/>
          <a:chOff x="0" y="0"/>
          <a:chExt cx="0" cy="0"/>
        </a:xfrm>
      </p:grpSpPr>
      <p:sp>
        <p:nvSpPr>
          <p:cNvPr id="736" name="Google Shape;736;p28"/>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MATLAB </a:t>
            </a:r>
            <a:endParaRPr dirty="0"/>
          </a:p>
        </p:txBody>
      </p:sp>
      <p:sp>
        <p:nvSpPr>
          <p:cNvPr id="737" name="Google Shape;737;p28"/>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6: statistics basics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missing data</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Missing data in MATLAB generally takes the form of </a:t>
            </a:r>
            <a:r>
              <a:rPr lang="en-US" sz="2400" b="1" dirty="0" err="1">
                <a:solidFill>
                  <a:schemeClr val="accent3"/>
                </a:solidFill>
              </a:rPr>
              <a:t>NaN</a:t>
            </a:r>
            <a:r>
              <a:rPr lang="en-US" sz="2400" dirty="0">
                <a:solidFill>
                  <a:schemeClr val="accent3"/>
                </a:solidFill>
              </a:rPr>
              <a:t> values</a:t>
            </a:r>
          </a:p>
          <a:p>
            <a:pPr algn="l">
              <a:lnSpc>
                <a:spcPct val="150000"/>
              </a:lnSpc>
            </a:pPr>
            <a:r>
              <a:rPr lang="en-US" sz="2400" dirty="0">
                <a:solidFill>
                  <a:schemeClr val="accent3"/>
                </a:solidFill>
              </a:rPr>
              <a:t>You need to address these before running analysis </a:t>
            </a:r>
          </a:p>
          <a:p>
            <a:pPr algn="l">
              <a:lnSpc>
                <a:spcPct val="150000"/>
              </a:lnSpc>
            </a:pPr>
            <a:r>
              <a:rPr lang="en-US" sz="2400" b="1" dirty="0" err="1">
                <a:solidFill>
                  <a:schemeClr val="accent3"/>
                </a:solidFill>
              </a:rPr>
              <a:t>Ismissing</a:t>
            </a:r>
            <a:r>
              <a:rPr lang="en-US" sz="2400" b="1" dirty="0">
                <a:solidFill>
                  <a:schemeClr val="accent3"/>
                </a:solidFill>
              </a:rPr>
              <a:t>()</a:t>
            </a:r>
          </a:p>
          <a:p>
            <a:pPr algn="l">
              <a:lnSpc>
                <a:spcPct val="150000"/>
              </a:lnSpc>
            </a:pPr>
            <a:r>
              <a:rPr lang="en-US" sz="2400" b="1" dirty="0" err="1">
                <a:solidFill>
                  <a:schemeClr val="accent3"/>
                </a:solidFill>
              </a:rPr>
              <a:t>Rmmissing</a:t>
            </a:r>
            <a:endParaRPr lang="en-US" sz="2400" b="1"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174263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outliers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You can manually check if there are any outliers in your data (e.g., check for data above 3 SD)</a:t>
            </a:r>
          </a:p>
          <a:p>
            <a:pPr algn="l">
              <a:lnSpc>
                <a:spcPct val="150000"/>
              </a:lnSpc>
            </a:pPr>
            <a:r>
              <a:rPr lang="en-US" sz="2400" dirty="0">
                <a:solidFill>
                  <a:schemeClr val="accent3"/>
                </a:solidFill>
              </a:rPr>
              <a:t> or you can use </a:t>
            </a:r>
            <a:r>
              <a:rPr lang="en-US" sz="2400" b="1" dirty="0" err="1">
                <a:solidFill>
                  <a:schemeClr val="accent3"/>
                </a:solidFill>
              </a:rPr>
              <a:t>isoutlier</a:t>
            </a:r>
            <a:r>
              <a:rPr lang="en-US" sz="2400" b="1" dirty="0">
                <a:solidFill>
                  <a:schemeClr val="accent3"/>
                </a:solidFill>
              </a:rPr>
              <a:t>() </a:t>
            </a:r>
            <a:endParaRPr lang="en-US" sz="2400"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381150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p29">
            <a:extLst>
              <a:ext uri="{FF2B5EF4-FFF2-40B4-BE49-F238E27FC236}">
                <a16:creationId xmlns:a16="http://schemas.microsoft.com/office/drawing/2014/main" id="{B821F121-5DF6-F944-BA4A-7E729E972214}"/>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t>Correlations</a:t>
            </a:r>
            <a:r>
              <a:rPr lang="en-US" sz="2400" dirty="0"/>
              <a:t> is the relationship between any two random variables  </a:t>
            </a:r>
          </a:p>
          <a:p>
            <a:pPr algn="l">
              <a:lnSpc>
                <a:spcPct val="150000"/>
              </a:lnSpc>
            </a:pPr>
            <a:r>
              <a:rPr lang="en-US" sz="2400" dirty="0"/>
              <a:t>They can be described in different ways:</a:t>
            </a:r>
          </a:p>
          <a:p>
            <a:pPr algn="l">
              <a:lnSpc>
                <a:spcPct val="150000"/>
              </a:lnSpc>
            </a:pPr>
            <a:r>
              <a:rPr lang="en-US" sz="2400" b="1" dirty="0"/>
              <a:t>Pearson</a:t>
            </a:r>
            <a:r>
              <a:rPr lang="en-US" sz="2400" dirty="0"/>
              <a:t>—linear relationship between continuous variables</a:t>
            </a:r>
          </a:p>
          <a:p>
            <a:pPr algn="l">
              <a:lnSpc>
                <a:spcPct val="150000"/>
              </a:lnSpc>
            </a:pPr>
            <a:r>
              <a:rPr lang="en-US" sz="2400" b="1" dirty="0"/>
              <a:t>Spearman Rho</a:t>
            </a:r>
            <a:r>
              <a:rPr lang="en-US" sz="2400" dirty="0"/>
              <a:t>—nonparametric rank correlation, describing two variables as a monotonic function  </a:t>
            </a:r>
          </a:p>
        </p:txBody>
      </p:sp>
    </p:spTree>
    <p:extLst>
      <p:ext uri="{BB962C8B-B14F-4D97-AF65-F5344CB8AC3E}">
        <p14:creationId xmlns:p14="http://schemas.microsoft.com/office/powerpoint/2010/main" val="397425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in MATLAB</a:t>
            </a:r>
            <a:endParaRPr dirty="0"/>
          </a:p>
        </p:txBody>
      </p:sp>
      <p:sp>
        <p:nvSpPr>
          <p:cNvPr id="1017" name="Google Shape;1017;p40"/>
          <p:cNvSpPr/>
          <p:nvPr/>
        </p:nvSpPr>
        <p:spPr>
          <a:xfrm>
            <a:off x="8059743" y="72593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74341" y="4393579"/>
            <a:ext cx="1509132" cy="709911"/>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84141"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err="1"/>
              <a:t>corr</a:t>
            </a:r>
            <a:r>
              <a:rPr lang="en-US" sz="2400" b="1" dirty="0"/>
              <a:t> </a:t>
            </a:r>
            <a:r>
              <a:rPr lang="en-US" sz="2400" dirty="0"/>
              <a:t>— returns a matrix of pairwise correlations between columns</a:t>
            </a:r>
          </a:p>
          <a:p>
            <a:pPr algn="l">
              <a:lnSpc>
                <a:spcPct val="150000"/>
              </a:lnSpc>
            </a:pPr>
            <a:r>
              <a:rPr lang="en-US" sz="2400" b="1" dirty="0" err="1"/>
              <a:t>corrcoef</a:t>
            </a:r>
            <a:r>
              <a:rPr lang="en-US" sz="2400" b="1" dirty="0"/>
              <a:t> </a:t>
            </a:r>
            <a:r>
              <a:rPr lang="en-US" sz="2400" dirty="0"/>
              <a:t>— Returns the correlation between vectorized matrices </a:t>
            </a:r>
            <a:endParaRPr lang="en-US" sz="2400" b="1" dirty="0"/>
          </a:p>
          <a:p>
            <a:pPr algn="l">
              <a:lnSpc>
                <a:spcPct val="150000"/>
              </a:lnSpc>
            </a:pPr>
            <a:r>
              <a:rPr lang="en-US" sz="2400" b="1" dirty="0"/>
              <a:t>corr2 </a:t>
            </a:r>
            <a:r>
              <a:rPr lang="en-US" sz="2400" dirty="0"/>
              <a:t>— returns correlation coefficient for matrices (i.e., one value for its 2-d inputs)</a:t>
            </a:r>
            <a:endParaRPr lang="en-US" sz="2400" b="1" dirty="0"/>
          </a:p>
        </p:txBody>
      </p:sp>
    </p:spTree>
    <p:extLst>
      <p:ext uri="{BB962C8B-B14F-4D97-AF65-F5344CB8AC3E}">
        <p14:creationId xmlns:p14="http://schemas.microsoft.com/office/powerpoint/2010/main" val="349404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Reminder: Reshape can help you</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3;p29">
            <a:extLst>
              <a:ext uri="{FF2B5EF4-FFF2-40B4-BE49-F238E27FC236}">
                <a16:creationId xmlns:a16="http://schemas.microsoft.com/office/drawing/2014/main" id="{0B8E31D3-28DA-AD4C-8969-4373F436E2F1}"/>
              </a:ext>
            </a:extLst>
          </p:cNvPr>
          <p:cNvSpPr txBox="1">
            <a:spLocks/>
          </p:cNvSpPr>
          <p:nvPr/>
        </p:nvSpPr>
        <p:spPr>
          <a:xfrm>
            <a:off x="314382" y="129451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lvl="2" algn="l">
              <a:lnSpc>
                <a:spcPct val="150000"/>
              </a:lnSpc>
            </a:pPr>
            <a:r>
              <a:rPr lang="en-US" dirty="0"/>
              <a:t>Reshape is a useful function to transform any sized matrix into a different shape</a:t>
            </a:r>
          </a:p>
          <a:p>
            <a:pPr lvl="2" algn="l">
              <a:lnSpc>
                <a:spcPct val="150000"/>
              </a:lnSpc>
            </a:pPr>
            <a:r>
              <a:rPr lang="en-US" b="1" dirty="0"/>
              <a:t>Reshape(X, [new dimensions])</a:t>
            </a:r>
          </a:p>
          <a:p>
            <a:pPr lvl="2" algn="l">
              <a:lnSpc>
                <a:spcPct val="150000"/>
              </a:lnSpc>
            </a:pPr>
            <a:r>
              <a:rPr lang="en-US" dirty="0"/>
              <a:t>Note that the new dimensions need to be consistent with the previous ones </a:t>
            </a:r>
          </a:p>
          <a:p>
            <a:pPr lvl="2" algn="l">
              <a:lnSpc>
                <a:spcPct val="150000"/>
              </a:lnSpc>
            </a:pPr>
            <a:r>
              <a:rPr lang="en-US" dirty="0"/>
              <a:t>i.e., dim1*dim2*dim3 == newdim1*newdim2 etc..</a:t>
            </a:r>
          </a:p>
        </p:txBody>
      </p:sp>
    </p:spTree>
    <p:extLst>
      <p:ext uri="{BB962C8B-B14F-4D97-AF65-F5344CB8AC3E}">
        <p14:creationId xmlns:p14="http://schemas.microsoft.com/office/powerpoint/2010/main" val="82802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5"/>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T-tests</a:t>
            </a:r>
            <a:endParaRPr dirty="0"/>
          </a:p>
        </p:txBody>
      </p:sp>
      <p:sp>
        <p:nvSpPr>
          <p:cNvPr id="47" name="Google Shape;743;p29">
            <a:extLst>
              <a:ext uri="{FF2B5EF4-FFF2-40B4-BE49-F238E27FC236}">
                <a16:creationId xmlns:a16="http://schemas.microsoft.com/office/drawing/2014/main" id="{3131C033-402F-424A-85BB-458F02C8FAD0}"/>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Student t-test allows you to test mean differences between normal distributions </a:t>
            </a:r>
          </a:p>
          <a:p>
            <a:pPr marL="0" indent="0" algn="l"/>
            <a:endParaRPr lang="en-US" sz="2400" dirty="0">
              <a:solidFill>
                <a:schemeClr val="accent3"/>
              </a:solidFill>
            </a:endParaRPr>
          </a:p>
          <a:p>
            <a:pPr marL="0" indent="0" algn="l"/>
            <a:r>
              <a:rPr lang="en-US" sz="2400" dirty="0">
                <a:solidFill>
                  <a:schemeClr val="accent3"/>
                </a:solidFill>
              </a:rPr>
              <a:t>There are many different </a:t>
            </a:r>
            <a:r>
              <a:rPr lang="en-US" sz="2400" b="1" dirty="0" err="1">
                <a:solidFill>
                  <a:schemeClr val="accent3"/>
                </a:solidFill>
              </a:rPr>
              <a:t>flavours</a:t>
            </a:r>
            <a:r>
              <a:rPr lang="en-US" sz="2400" dirty="0">
                <a:solidFill>
                  <a:schemeClr val="accent3"/>
                </a:solidFill>
              </a:rPr>
              <a:t> of t’s</a:t>
            </a:r>
          </a:p>
          <a:p>
            <a:pPr marL="342900" algn="l">
              <a:buFont typeface="Arial" panose="020B0604020202020204" pitchFamily="34" charset="0"/>
              <a:buChar char="•"/>
            </a:pPr>
            <a:r>
              <a:rPr lang="en-US" sz="2400" dirty="0">
                <a:solidFill>
                  <a:schemeClr val="accent3"/>
                </a:solidFill>
              </a:rPr>
              <a:t>	one-sample vs two samples</a:t>
            </a:r>
          </a:p>
          <a:p>
            <a:pPr marL="342900" algn="l">
              <a:buFont typeface="Arial" panose="020B0604020202020204" pitchFamily="34" charset="0"/>
              <a:buChar char="•"/>
            </a:pPr>
            <a:r>
              <a:rPr lang="en-US" sz="2400" dirty="0">
                <a:solidFill>
                  <a:schemeClr val="accent3"/>
                </a:solidFill>
              </a:rPr>
              <a:t>	paired vs unpaired</a:t>
            </a:r>
          </a:p>
          <a:p>
            <a:pPr marL="342900" algn="l">
              <a:buFont typeface="Arial" panose="020B0604020202020204" pitchFamily="34" charset="0"/>
              <a:buChar char="•"/>
            </a:pPr>
            <a:r>
              <a:rPr lang="en-US" sz="2400" dirty="0">
                <a:solidFill>
                  <a:schemeClr val="accent3"/>
                </a:solidFill>
              </a:rPr>
              <a:t>	one tail vs two </a:t>
            </a:r>
          </a:p>
        </p:txBody>
      </p:sp>
      <p:sp>
        <p:nvSpPr>
          <p:cNvPr id="4" name="Google Shape;1563;p48">
            <a:extLst>
              <a:ext uri="{FF2B5EF4-FFF2-40B4-BE49-F238E27FC236}">
                <a16:creationId xmlns:a16="http://schemas.microsoft.com/office/drawing/2014/main" id="{71B4613B-E0C0-C441-949D-5486D4A6E68D}"/>
              </a:ext>
            </a:extLst>
          </p:cNvPr>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4;p48">
            <a:extLst>
              <a:ext uri="{FF2B5EF4-FFF2-40B4-BE49-F238E27FC236}">
                <a16:creationId xmlns:a16="http://schemas.microsoft.com/office/drawing/2014/main" id="{F180D5F2-BDE1-1A4D-BEC9-CECDF0C060AC}"/>
              </a:ext>
            </a:extLst>
          </p:cNvPr>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5;p48">
            <a:extLst>
              <a:ext uri="{FF2B5EF4-FFF2-40B4-BE49-F238E27FC236}">
                <a16:creationId xmlns:a16="http://schemas.microsoft.com/office/drawing/2014/main" id="{9F28C714-24F0-3D46-B1A6-FD4FA1BB9414}"/>
              </a:ext>
            </a:extLst>
          </p:cNvPr>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6;p48">
            <a:extLst>
              <a:ext uri="{FF2B5EF4-FFF2-40B4-BE49-F238E27FC236}">
                <a16:creationId xmlns:a16="http://schemas.microsoft.com/office/drawing/2014/main" id="{D7518DF8-3C06-7049-B1AA-CEB762498A49}"/>
              </a:ext>
            </a:extLst>
          </p:cNvPr>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8;p48">
            <a:extLst>
              <a:ext uri="{FF2B5EF4-FFF2-40B4-BE49-F238E27FC236}">
                <a16:creationId xmlns:a16="http://schemas.microsoft.com/office/drawing/2014/main" id="{5F9A6B9E-079D-7942-88E9-1B621D9C5CEE}"/>
              </a:ext>
            </a:extLst>
          </p:cNvPr>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9;p48">
            <a:extLst>
              <a:ext uri="{FF2B5EF4-FFF2-40B4-BE49-F238E27FC236}">
                <a16:creationId xmlns:a16="http://schemas.microsoft.com/office/drawing/2014/main" id="{61E69ED0-52F2-6444-82B4-F81E2D78E29C}"/>
              </a:ext>
            </a:extLst>
          </p:cNvPr>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0;p48">
            <a:extLst>
              <a:ext uri="{FF2B5EF4-FFF2-40B4-BE49-F238E27FC236}">
                <a16:creationId xmlns:a16="http://schemas.microsoft.com/office/drawing/2014/main" id="{36955DC4-87D5-0747-97A1-548EA7D608DA}"/>
              </a:ext>
            </a:extLst>
          </p:cNvPr>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 </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482282" y="1078137"/>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T-tests assume that your data come from a </a:t>
            </a:r>
            <a:r>
              <a:rPr lang="en-US" sz="2400" b="1" dirty="0">
                <a:solidFill>
                  <a:schemeClr val="accent3"/>
                </a:solidFill>
              </a:rPr>
              <a:t>normal</a:t>
            </a:r>
            <a:r>
              <a:rPr lang="en-US" sz="2400" dirty="0">
                <a:solidFill>
                  <a:schemeClr val="accent3"/>
                </a:solidFill>
              </a:rPr>
              <a:t> distribution and the observations are sampled </a:t>
            </a:r>
            <a:r>
              <a:rPr lang="en-US" sz="2400" b="1" dirty="0">
                <a:solidFill>
                  <a:schemeClr val="accent3"/>
                </a:solidFill>
              </a:rPr>
              <a:t>independently</a:t>
            </a:r>
            <a:r>
              <a:rPr lang="en-US" sz="2400" dirty="0">
                <a:solidFill>
                  <a:schemeClr val="accent3"/>
                </a:solidFill>
              </a:rPr>
              <a:t> from one another </a:t>
            </a:r>
          </a:p>
          <a:p>
            <a:pPr marL="0" indent="0" algn="l"/>
            <a:endParaRPr lang="en-US" sz="2400" dirty="0">
              <a:solidFill>
                <a:schemeClr val="accent3"/>
              </a:solidFill>
            </a:endParaRPr>
          </a:p>
          <a:p>
            <a:pPr marL="0" indent="0" algn="l"/>
            <a:r>
              <a:rPr lang="en-US" sz="2400" dirty="0">
                <a:solidFill>
                  <a:schemeClr val="accent3"/>
                </a:solidFill>
              </a:rPr>
              <a:t>These assumptions apply for both paired and unpaired test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6117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6970884"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One-sample </a:t>
            </a:r>
            <a:r>
              <a:rPr lang="en-US" sz="2400" dirty="0">
                <a:solidFill>
                  <a:schemeClr val="accent3"/>
                </a:solidFill>
              </a:rPr>
              <a:t>t-tests test the hypothesis that mean is different than a prespecified u0  </a:t>
            </a:r>
          </a:p>
          <a:p>
            <a:pPr algn="l">
              <a:lnSpc>
                <a:spcPct val="150000"/>
              </a:lnSpc>
            </a:pPr>
            <a:r>
              <a:rPr lang="en-US" sz="2400" b="1" dirty="0">
                <a:solidFill>
                  <a:schemeClr val="accent3"/>
                </a:solidFill>
              </a:rPr>
              <a:t>Independent-sample</a:t>
            </a:r>
            <a:r>
              <a:rPr lang="en-US" sz="2400" dirty="0">
                <a:solidFill>
                  <a:schemeClr val="accent3"/>
                </a:solidFill>
              </a:rPr>
              <a:t> t-tests test the hypothesis that the mean difference between both samples is not 0</a:t>
            </a:r>
          </a:p>
          <a:p>
            <a:pPr algn="l">
              <a:lnSpc>
                <a:spcPct val="150000"/>
              </a:lnSpc>
            </a:pPr>
            <a:endParaRPr lang="en-US" sz="2400" dirty="0"/>
          </a:p>
        </p:txBody>
      </p:sp>
    </p:spTree>
    <p:extLst>
      <p:ext uri="{BB962C8B-B14F-4D97-AF65-F5344CB8AC3E}">
        <p14:creationId xmlns:p14="http://schemas.microsoft.com/office/powerpoint/2010/main" val="93672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235992"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Paired</a:t>
            </a:r>
            <a:r>
              <a:rPr lang="en-US" sz="2400" dirty="0">
                <a:solidFill>
                  <a:schemeClr val="accent3"/>
                </a:solidFill>
              </a:rPr>
              <a:t> t-tests are used when the observations are repeated, i.e., each person is sampled twice thus each observation comes in a pair</a:t>
            </a:r>
          </a:p>
          <a:p>
            <a:pPr algn="l">
              <a:lnSpc>
                <a:spcPct val="150000"/>
              </a:lnSpc>
            </a:pPr>
            <a:r>
              <a:rPr lang="en-US" sz="2400" b="1" dirty="0">
                <a:solidFill>
                  <a:schemeClr val="accent3"/>
                </a:solidFill>
              </a:rPr>
              <a:t>Unpaired</a:t>
            </a:r>
            <a:r>
              <a:rPr lang="en-US" sz="2400" dirty="0">
                <a:solidFill>
                  <a:schemeClr val="accent3"/>
                </a:solidFill>
              </a:rPr>
              <a:t> t-tests are used when the observations are independent </a:t>
            </a:r>
          </a:p>
          <a:p>
            <a:pPr algn="l">
              <a:lnSpc>
                <a:spcPct val="150000"/>
              </a:lnSpc>
            </a:pP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9133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 tail </a:t>
            </a:r>
            <a:r>
              <a:rPr lang="en-US" sz="2400" dirty="0">
                <a:solidFill>
                  <a:schemeClr val="accent3"/>
                </a:solidFill>
              </a:rPr>
              <a:t>tests are used when you have </a:t>
            </a:r>
            <a:r>
              <a:rPr lang="en-US" sz="2400" b="1" dirty="0">
                <a:solidFill>
                  <a:schemeClr val="accent3"/>
                </a:solidFill>
              </a:rPr>
              <a:t>directional</a:t>
            </a:r>
            <a:r>
              <a:rPr lang="en-US" sz="2400" dirty="0">
                <a:solidFill>
                  <a:schemeClr val="accent3"/>
                </a:solidFill>
              </a:rPr>
              <a:t> hypotheses (i.e., group A is bigger than group B) </a:t>
            </a:r>
          </a:p>
          <a:p>
            <a:pPr algn="l">
              <a:lnSpc>
                <a:spcPct val="150000"/>
              </a:lnSpc>
            </a:pPr>
            <a:r>
              <a:rPr lang="en-US" sz="2400" b="1" dirty="0">
                <a:solidFill>
                  <a:schemeClr val="accent3"/>
                </a:solidFill>
              </a:rPr>
              <a:t>Two tail </a:t>
            </a:r>
            <a:r>
              <a:rPr lang="en-US" sz="2400" dirty="0">
                <a:solidFill>
                  <a:schemeClr val="accent3"/>
                </a:solidFill>
              </a:rPr>
              <a:t>tests are used when you have </a:t>
            </a:r>
            <a:r>
              <a:rPr lang="en-US" sz="2400" b="1" dirty="0">
                <a:solidFill>
                  <a:schemeClr val="accent3"/>
                </a:solidFill>
              </a:rPr>
              <a:t>non-directional </a:t>
            </a:r>
            <a:r>
              <a:rPr lang="en-US" sz="2400" dirty="0">
                <a:solidFill>
                  <a:schemeClr val="accent3"/>
                </a:solidFill>
              </a:rPr>
              <a:t>hypotheses (i.e., group A is different than group B, but you don’t care if it’s bigger or smaller)</a:t>
            </a:r>
          </a:p>
          <a:p>
            <a:pPr algn="l">
              <a:lnSpc>
                <a:spcPct val="150000"/>
              </a:lnSpc>
            </a:pPr>
            <a:endParaRPr lang="en-US" sz="2400" dirty="0"/>
          </a:p>
        </p:txBody>
      </p:sp>
    </p:spTree>
    <p:extLst>
      <p:ext uri="{BB962C8B-B14F-4D97-AF65-F5344CB8AC3E}">
        <p14:creationId xmlns:p14="http://schemas.microsoft.com/office/powerpoint/2010/main" val="50454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 aims to understand your data by describing it and making predictions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19891" y="407803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09880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In MATLAB there are two functions for the student t-test</a:t>
            </a:r>
          </a:p>
          <a:p>
            <a:pPr algn="l">
              <a:lnSpc>
                <a:spcPct val="150000"/>
              </a:lnSpc>
            </a:pPr>
            <a:r>
              <a:rPr lang="en-US" sz="2400" b="1" dirty="0" err="1">
                <a:solidFill>
                  <a:schemeClr val="accent3"/>
                </a:solidFill>
              </a:rPr>
              <a:t>ttest</a:t>
            </a:r>
            <a:r>
              <a:rPr lang="en-US" sz="2400" b="1" dirty="0">
                <a:solidFill>
                  <a:schemeClr val="accent3"/>
                </a:solidFill>
              </a:rPr>
              <a:t>() </a:t>
            </a:r>
            <a:r>
              <a:rPr lang="en-US" sz="2400" dirty="0">
                <a:solidFill>
                  <a:schemeClr val="accent3"/>
                </a:solidFill>
              </a:rPr>
              <a:t>is used for one-sample and paired tests while </a:t>
            </a:r>
            <a:r>
              <a:rPr lang="en-US" sz="2400" b="1" dirty="0">
                <a:solidFill>
                  <a:schemeClr val="accent3"/>
                </a:solidFill>
              </a:rPr>
              <a:t>ttest2() </a:t>
            </a:r>
            <a:r>
              <a:rPr lang="en-US" sz="2400" dirty="0">
                <a:solidFill>
                  <a:schemeClr val="accent3"/>
                </a:solidFill>
              </a:rPr>
              <a:t>is used for independent sample (i.e., two-sample) tests</a:t>
            </a:r>
          </a:p>
          <a:p>
            <a:pPr algn="l">
              <a:lnSpc>
                <a:spcPct val="150000"/>
              </a:lnSpc>
            </a:pPr>
            <a:endParaRPr lang="en-US" sz="2400" dirty="0"/>
          </a:p>
        </p:txBody>
      </p:sp>
    </p:spTree>
    <p:extLst>
      <p:ext uri="{BB962C8B-B14F-4D97-AF65-F5344CB8AC3E}">
        <p14:creationId xmlns:p14="http://schemas.microsoft.com/office/powerpoint/2010/main" val="3111364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Ttest</a:t>
            </a:r>
            <a:r>
              <a:rPr lang="en-CA" dirty="0"/>
              <a:t>()</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 sample and paired t-tests</a:t>
            </a:r>
          </a:p>
          <a:p>
            <a:pPr algn="l">
              <a:lnSpc>
                <a:spcPct val="150000"/>
              </a:lnSpc>
            </a:pPr>
            <a:r>
              <a:rPr lang="en-US" sz="2400" dirty="0" err="1"/>
              <a:t>Ttest</a:t>
            </a:r>
            <a:r>
              <a:rPr lang="en-US" sz="2400" dirty="0"/>
              <a:t>(x) runs a one-sampled t-test against zero </a:t>
            </a:r>
          </a:p>
          <a:p>
            <a:pPr algn="l">
              <a:lnSpc>
                <a:spcPct val="150000"/>
              </a:lnSpc>
            </a:pPr>
            <a:r>
              <a:rPr lang="en-US" sz="2400" dirty="0" err="1"/>
              <a:t>Ttest</a:t>
            </a:r>
            <a:r>
              <a:rPr lang="en-US" sz="2400" dirty="0"/>
              <a:t>(x, y) paired t-test</a:t>
            </a:r>
          </a:p>
          <a:p>
            <a:pPr algn="l">
              <a:lnSpc>
                <a:spcPct val="150000"/>
              </a:lnSpc>
            </a:pPr>
            <a:r>
              <a:rPr lang="en-US" sz="2400" dirty="0"/>
              <a:t>‘Alpha’</a:t>
            </a:r>
          </a:p>
          <a:p>
            <a:pPr algn="l">
              <a:lnSpc>
                <a:spcPct val="150000"/>
              </a:lnSpc>
            </a:pPr>
            <a:r>
              <a:rPr lang="en-US" sz="2400" dirty="0"/>
              <a:t>‘Tail’ can specify ‘left’, ‘right’, ‘both’</a:t>
            </a:r>
          </a:p>
        </p:txBody>
      </p:sp>
    </p:spTree>
    <p:extLst>
      <p:ext uri="{BB962C8B-B14F-4D97-AF65-F5344CB8AC3E}">
        <p14:creationId xmlns:p14="http://schemas.microsoft.com/office/powerpoint/2010/main" val="359854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Ttest2()</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Ttest2() runs a two independent samples t-test.</a:t>
            </a:r>
          </a:p>
          <a:p>
            <a:pPr algn="l">
              <a:lnSpc>
                <a:spcPct val="150000"/>
              </a:lnSpc>
            </a:pPr>
            <a:r>
              <a:rPr lang="en-US" sz="2400" dirty="0"/>
              <a:t>Has the same specifiers as </a:t>
            </a:r>
            <a:r>
              <a:rPr lang="en-US" sz="2400" dirty="0" err="1"/>
              <a:t>ttest</a:t>
            </a:r>
            <a:r>
              <a:rPr lang="en-US" sz="2400" dirty="0"/>
              <a:t>() including:</a:t>
            </a:r>
          </a:p>
          <a:p>
            <a:pPr algn="l">
              <a:lnSpc>
                <a:spcPct val="150000"/>
              </a:lnSpc>
            </a:pPr>
            <a:r>
              <a:rPr lang="en-US" sz="2400" dirty="0"/>
              <a:t>‘Dim’ to specify a dimension along which to run the test  and ‘</a:t>
            </a:r>
            <a:r>
              <a:rPr lang="en-US" sz="2400" dirty="0" err="1"/>
              <a:t>Vartype</a:t>
            </a:r>
            <a:r>
              <a:rPr lang="en-US" sz="2400" dirty="0"/>
              <a:t>’ for ‘equal’ and ’unequal’ variances </a:t>
            </a:r>
          </a:p>
        </p:txBody>
      </p:sp>
    </p:spTree>
    <p:extLst>
      <p:ext uri="{BB962C8B-B14F-4D97-AF65-F5344CB8AC3E}">
        <p14:creationId xmlns:p14="http://schemas.microsoft.com/office/powerpoint/2010/main" val="1524364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Given the same number of data which type of t-test is more stringent? Which one requires a bigger mean diff for the same value of t?</a:t>
            </a:r>
          </a:p>
        </p:txBody>
      </p:sp>
    </p:spTree>
    <p:extLst>
      <p:ext uri="{BB962C8B-B14F-4D97-AF65-F5344CB8AC3E}">
        <p14:creationId xmlns:p14="http://schemas.microsoft.com/office/powerpoint/2010/main" val="3232335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𝑑𝑖𝑓𝑓</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𝑠𝑑</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m:t>
                      </m:r>
                      <m:r>
                        <a:rPr lang="en-US" sz="2400" b="0" i="0" smtClean="0">
                          <a:latin typeface="Cambria Math" panose="02040503050406030204" pitchFamily="18" charset="0"/>
                        </a:rPr>
                        <m:t>−1</m:t>
                      </m:r>
                    </m:oMath>
                  </m:oMathPara>
                </a14:m>
                <a:endParaRPr lang="en-US" sz="2400" dirty="0"/>
              </a:p>
            </p:txBody>
          </p:sp>
        </mc:Choice>
        <mc:Fallback>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629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9782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 3.75</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20</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19</m:t>
                      </m:r>
                    </m:oMath>
                  </m:oMathPara>
                </a14:m>
                <a:endParaRPr lang="en-US" sz="2400" dirty="0"/>
              </a:p>
            </p:txBody>
          </p:sp>
        </mc:Choice>
        <mc:Fallback>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748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57818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𝑑𝑖𝑓𝑓</m:t>
                          </m:r>
                        </m:num>
                        <m:den>
                          <m:r>
                            <a:rPr lang="en-US" b="0" i="1" smtClean="0">
                              <a:latin typeface="Cambria Math" panose="02040503050406030204" pitchFamily="18" charset="0"/>
                            </a:rPr>
                            <m:t>𝑠𝑝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b="0" i="1" smtClean="0">
                                      <a:latin typeface="Cambria Math" panose="02040503050406030204" pitchFamily="18" charset="0"/>
                                    </a:rPr>
                                    <m:t>2</m:t>
                                  </m:r>
                                </m:den>
                              </m:f>
                            </m:e>
                          </m:rad>
                        </m:den>
                      </m:f>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1−1</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2−1</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2</m:t>
                                  </m:r>
                                </m:e>
                                <m:sup>
                                  <m:r>
                                    <a:rPr lang="en-US" i="1">
                                      <a:latin typeface="Cambria Math" panose="02040503050406030204" pitchFamily="18" charset="0"/>
                                    </a:rPr>
                                    <m:t>2</m:t>
                                  </m:r>
                                </m:sup>
                              </m:sSup>
                            </m:num>
                            <m:den>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2−2</m:t>
                              </m:r>
                            </m:den>
                          </m:f>
                        </m:e>
                      </m:rad>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1+</m:t>
                      </m:r>
                      <m:r>
                        <m:rPr>
                          <m:sty m:val="p"/>
                        </m:rPr>
                        <a:rPr lang="en-US" b="0" i="0" smtClean="0">
                          <a:latin typeface="Cambria Math" panose="02040503050406030204" pitchFamily="18" charset="0"/>
                        </a:rPr>
                        <m:t>n</m:t>
                      </m:r>
                      <m:r>
                        <a:rPr lang="en-US" b="0" i="0" smtClean="0">
                          <a:latin typeface="Cambria Math" panose="02040503050406030204" pitchFamily="18" charset="0"/>
                        </a:rPr>
                        <m:t>2−2</m:t>
                      </m:r>
                    </m:oMath>
                  </m:oMathPara>
                </a14:m>
                <a:endParaRPr lang="en-US" dirty="0"/>
              </a:p>
            </p:txBody>
          </p:sp>
        </mc:Choice>
        <mc:Fallback>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6324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20</m:t>
                                  </m:r>
                                  <m:r>
                                    <a:rPr lang="en-US" b="0" i="1" smtClean="0">
                                      <a:latin typeface="Cambria Math" panose="02040503050406030204" pitchFamily="18" charset="0"/>
                                    </a:rPr>
                                    <m:t>−1</m:t>
                                  </m:r>
                                </m:e>
                              </m: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20</m:t>
                                  </m:r>
                                  <m:r>
                                    <a:rPr lang="en-US" b="0" i="1" smtClean="0">
                                      <a:latin typeface="Cambria Math" panose="02040503050406030204" pitchFamily="18" charset="0"/>
                                    </a:rPr>
                                    <m:t>−1</m:t>
                                  </m:r>
                                </m:e>
                              </m:d>
                              <m:r>
                                <a:rPr lang="en-US" b="0" i="1" smtClean="0">
                                  <a:latin typeface="Cambria Math" panose="02040503050406030204" pitchFamily="18" charset="0"/>
                                </a:rPr>
                                <m:t>∗1</m:t>
                              </m:r>
                            </m:num>
                            <m:den>
                              <m:r>
                                <a:rPr lang="en-US" b="0" i="1" smtClean="0">
                                  <a:latin typeface="Cambria Math" panose="02040503050406030204" pitchFamily="18" charset="0"/>
                                </a:rPr>
                                <m:t>20+20−2</m:t>
                              </m:r>
                            </m:den>
                          </m:f>
                        </m:e>
                      </m:rad>
                      <m:r>
                        <a:rPr lang="en-US" b="0" i="1" smtClean="0">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3.75</m:t>
                          </m:r>
                        </m:num>
                        <m:den>
                          <m:r>
                            <a:rPr lang="en-US" i="1">
                              <a:latin typeface="Cambria Math" panose="02040503050406030204" pitchFamily="18" charset="0"/>
                            </a:rPr>
                            <m:t>𝑠𝑝</m:t>
                          </m:r>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e>
                          </m:rad>
                        </m:den>
                      </m:f>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38</m:t>
                      </m:r>
                    </m:oMath>
                  </m:oMathPara>
                </a14:m>
                <a:endParaRPr lang="en-US" dirty="0"/>
              </a:p>
            </p:txBody>
          </p:sp>
        </mc:Choice>
        <mc:Fallback>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48634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 value for paired is larger, in comparison to t values of unpaired or independent tests</a:t>
            </a:r>
          </a:p>
          <a:p>
            <a:pPr algn="l">
              <a:lnSpc>
                <a:spcPct val="150000"/>
              </a:lnSpc>
            </a:pPr>
            <a:r>
              <a:rPr lang="en-US" sz="2400" dirty="0"/>
              <a:t>This is because </a:t>
            </a:r>
            <a:r>
              <a:rPr lang="en-US" sz="2400" b="1" dirty="0"/>
              <a:t>within-person</a:t>
            </a:r>
            <a:r>
              <a:rPr lang="en-US" sz="2400" dirty="0"/>
              <a:t> designs have more </a:t>
            </a:r>
            <a:r>
              <a:rPr lang="en-US" sz="2400" b="1" dirty="0"/>
              <a:t>power</a:t>
            </a:r>
            <a:r>
              <a:rPr lang="en-US" sz="2400" dirty="0"/>
              <a:t> as they control for more noise by observing the same person twice  </a:t>
            </a:r>
          </a:p>
        </p:txBody>
      </p:sp>
    </p:spTree>
    <p:extLst>
      <p:ext uri="{BB962C8B-B14F-4D97-AF65-F5344CB8AC3E}">
        <p14:creationId xmlns:p14="http://schemas.microsoft.com/office/powerpoint/2010/main" val="3585222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t>In stats there are some tests that are </a:t>
            </a:r>
            <a:r>
              <a:rPr lang="en-US" sz="2000" b="1" dirty="0"/>
              <a:t>non-parametric,</a:t>
            </a:r>
            <a:r>
              <a:rPr lang="en-US" sz="2000" dirty="0"/>
              <a:t> by this statisticians mean that the test does not require assuming a specific model or distribution for your data</a:t>
            </a:r>
          </a:p>
          <a:p>
            <a:pPr algn="l">
              <a:lnSpc>
                <a:spcPct val="150000"/>
              </a:lnSpc>
            </a:pPr>
            <a:r>
              <a:rPr lang="en-US" sz="2000" dirty="0"/>
              <a:t> </a:t>
            </a:r>
            <a:r>
              <a:rPr lang="en-US" sz="2000" dirty="0">
                <a:solidFill>
                  <a:schemeClr val="accent3"/>
                </a:solidFill>
              </a:rPr>
              <a:t>These are sometimes referred to as </a:t>
            </a:r>
            <a:r>
              <a:rPr lang="en-US" sz="2000" b="1" dirty="0">
                <a:solidFill>
                  <a:schemeClr val="accent3"/>
                </a:solidFill>
              </a:rPr>
              <a:t>non-distributional </a:t>
            </a:r>
            <a:r>
              <a:rPr lang="en-US" sz="2000" dirty="0">
                <a:solidFill>
                  <a:schemeClr val="accent3"/>
                </a:solidFill>
              </a:rPr>
              <a:t>tests</a:t>
            </a:r>
          </a:p>
          <a:p>
            <a:pPr algn="l">
              <a:lnSpc>
                <a:spcPct val="150000"/>
              </a:lnSpc>
            </a:pPr>
            <a:r>
              <a:rPr lang="en-US" sz="2000" dirty="0">
                <a:solidFill>
                  <a:schemeClr val="accent3"/>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stats </a:t>
            </a:r>
            <a:r>
              <a:rPr lang="en" b="0" dirty="0"/>
              <a:t>aims to describe data’s distribution by </a:t>
            </a:r>
            <a:r>
              <a:rPr lang="en" dirty="0"/>
              <a:t> central tendency </a:t>
            </a:r>
            <a:r>
              <a:rPr lang="en" b="0" dirty="0"/>
              <a:t>(location in a plane) and </a:t>
            </a:r>
            <a:r>
              <a:rPr lang="en" dirty="0"/>
              <a:t>dispersion </a:t>
            </a:r>
            <a:r>
              <a:rPr lang="en" b="0" dirty="0"/>
              <a:t>(spread) around the location</a:t>
            </a:r>
            <a:endParaRPr b="0"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2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Regular t-tests assume your data is normally distributed </a:t>
            </a:r>
          </a:p>
          <a:p>
            <a:pPr algn="l">
              <a:lnSpc>
                <a:spcPct val="150000"/>
              </a:lnSpc>
            </a:pPr>
            <a:r>
              <a:rPr lang="en-US" sz="2000" dirty="0">
                <a:solidFill>
                  <a:schemeClr val="accent3"/>
                </a:solidFill>
              </a:rPr>
              <a:t>There is a </a:t>
            </a:r>
            <a:r>
              <a:rPr lang="en-US" sz="2000" i="1" dirty="0">
                <a:solidFill>
                  <a:schemeClr val="accent3"/>
                </a:solidFill>
              </a:rPr>
              <a:t>non-parametric equivalent of a t-test </a:t>
            </a:r>
            <a:r>
              <a:rPr lang="en-US" sz="2000" dirty="0">
                <a:solidFill>
                  <a:schemeClr val="accent3"/>
                </a:solidFill>
              </a:rPr>
              <a:t>called the </a:t>
            </a:r>
            <a:r>
              <a:rPr lang="en-US" sz="2000" b="1" dirty="0">
                <a:solidFill>
                  <a:schemeClr val="accent3"/>
                </a:solidFill>
              </a:rPr>
              <a:t>permutation t-test</a:t>
            </a:r>
            <a:r>
              <a:rPr lang="en-US" sz="2000" dirty="0">
                <a:solidFill>
                  <a:schemeClr val="accent3"/>
                </a:solidFill>
              </a:rPr>
              <a:t>. This test works on the premise that you can observe a </a:t>
            </a:r>
            <a:r>
              <a:rPr lang="en-US" sz="2000" i="1" dirty="0">
                <a:solidFill>
                  <a:schemeClr val="accent3"/>
                </a:solidFill>
              </a:rPr>
              <a:t>null distribution </a:t>
            </a:r>
            <a:r>
              <a:rPr lang="en-US" sz="2000" dirty="0">
                <a:solidFill>
                  <a:schemeClr val="accent3"/>
                </a:solidFill>
              </a:rPr>
              <a:t>from your own data by randomly permuting groups.</a:t>
            </a:r>
          </a:p>
          <a:p>
            <a:pPr algn="l">
              <a:lnSpc>
                <a:spcPct val="150000"/>
              </a:lnSpc>
            </a:pPr>
            <a:r>
              <a:rPr lang="en-US" sz="2000" dirty="0">
                <a:solidFill>
                  <a:schemeClr val="accent3"/>
                </a:solidFill>
              </a:rPr>
              <a:t>Reminder: a null distribution is the distribution when the </a:t>
            </a:r>
            <a:r>
              <a:rPr lang="en-US" sz="2000" i="1" dirty="0">
                <a:solidFill>
                  <a:schemeClr val="accent3"/>
                </a:solidFill>
              </a:rPr>
              <a:t>null hypothesis </a:t>
            </a:r>
            <a:r>
              <a:rPr lang="en-US" sz="2000" dirty="0">
                <a:solidFill>
                  <a:schemeClr val="accent3"/>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chemeClr val="accent3"/>
                </a:solidFill>
              </a:rPr>
              <a:t>Permutations</a:t>
            </a:r>
            <a:r>
              <a:rPr lang="en-US" sz="2000" dirty="0">
                <a:solidFill>
                  <a:schemeClr val="accent3"/>
                </a:solidFill>
              </a:rPr>
              <a:t> build a </a:t>
            </a:r>
            <a:r>
              <a:rPr lang="en-US" sz="2000" i="1" dirty="0">
                <a:solidFill>
                  <a:schemeClr val="accent3"/>
                </a:solidFill>
              </a:rPr>
              <a:t>null distribution </a:t>
            </a:r>
            <a:r>
              <a:rPr lang="en-US" sz="2000" dirty="0">
                <a:solidFill>
                  <a:schemeClr val="accent3"/>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extLst>
              <p:ext uri="{D42A27DB-BD31-4B8C-83A1-F6EECF244321}">
                <p14:modId xmlns:p14="http://schemas.microsoft.com/office/powerpoint/2010/main" val="2009822747"/>
              </p:ext>
            </p:extLst>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extLst>
              <p:ext uri="{D42A27DB-BD31-4B8C-83A1-F6EECF244321}">
                <p14:modId xmlns:p14="http://schemas.microsoft.com/office/powerpoint/2010/main" val="3086373304"/>
              </p:ext>
            </p:extLst>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extLst>
              <p:ext uri="{D42A27DB-BD31-4B8C-83A1-F6EECF244321}">
                <p14:modId xmlns:p14="http://schemas.microsoft.com/office/powerpoint/2010/main" val="3874265290"/>
              </p:ext>
            </p:extLst>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extLst>
              <p:ext uri="{D42A27DB-BD31-4B8C-83A1-F6EECF244321}">
                <p14:modId xmlns:p14="http://schemas.microsoft.com/office/powerpoint/2010/main" val="937268953"/>
              </p:ext>
            </p:extLst>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 name="Picture 4">
            <a:extLst>
              <a:ext uri="{FF2B5EF4-FFF2-40B4-BE49-F238E27FC236}">
                <a16:creationId xmlns:a16="http://schemas.microsoft.com/office/drawing/2014/main" id="{DAD14812-03A3-484D-A842-44CAE175D388}"/>
              </a:ext>
            </a:extLst>
          </p:cNvPr>
          <p:cNvPicPr>
            <a:picLocks noChangeAspect="1"/>
          </p:cNvPicPr>
          <p:nvPr/>
        </p:nvPicPr>
        <p:blipFill>
          <a:blip r:embed="rId3"/>
          <a:stretch>
            <a:fillRect/>
          </a:stretch>
        </p:blipFill>
        <p:spPr>
          <a:xfrm>
            <a:off x="1017760" y="-367390"/>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A very similar concept in statistics is the idea of </a:t>
            </a:r>
            <a:r>
              <a:rPr lang="en-US" sz="2000" b="1" dirty="0">
                <a:solidFill>
                  <a:schemeClr val="accent3"/>
                </a:solidFill>
              </a:rPr>
              <a:t>bootstrapping</a:t>
            </a:r>
            <a:r>
              <a:rPr lang="en-US" sz="2000" dirty="0">
                <a:solidFill>
                  <a:schemeClr val="accent3"/>
                </a:solidFill>
              </a:rPr>
              <a:t> to get a measure of uncertainty around an estimate (e.g., CI)</a:t>
            </a:r>
          </a:p>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a:p>
            <a:pPr algn="l">
              <a:lnSpc>
                <a:spcPct val="150000"/>
              </a:lnSpc>
            </a:pPr>
            <a:r>
              <a:rPr lang="en-US" sz="2000" dirty="0">
                <a:solidFill>
                  <a:schemeClr val="accent3"/>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extLst>
              <p:ext uri="{D42A27DB-BD31-4B8C-83A1-F6EECF244321}">
                <p14:modId xmlns:p14="http://schemas.microsoft.com/office/powerpoint/2010/main" val="2936766976"/>
              </p:ext>
            </p:extLst>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extLst>
              <p:ext uri="{D42A27DB-BD31-4B8C-83A1-F6EECF244321}">
                <p14:modId xmlns:p14="http://schemas.microsoft.com/office/powerpoint/2010/main" val="1570281606"/>
              </p:ext>
            </p:extLst>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extLst>
              <p:ext uri="{D42A27DB-BD31-4B8C-83A1-F6EECF244321}">
                <p14:modId xmlns:p14="http://schemas.microsoft.com/office/powerpoint/2010/main" val="786597965"/>
              </p:ext>
            </p:extLst>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extLst>
              <p:ext uri="{D42A27DB-BD31-4B8C-83A1-F6EECF244321}">
                <p14:modId xmlns:p14="http://schemas.microsoft.com/office/powerpoint/2010/main" val="1998232655"/>
              </p:ext>
            </p:extLst>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The computed Avg for each </a:t>
            </a:r>
            <a:r>
              <a:rPr lang="en-US" sz="2000" b="1" dirty="0">
                <a:solidFill>
                  <a:schemeClr val="accent3"/>
                </a:solidFill>
              </a:rPr>
              <a:t>bootstrap</a:t>
            </a:r>
            <a:r>
              <a:rPr lang="en-US" sz="2000" dirty="0">
                <a:solidFill>
                  <a:schemeClr val="accent3"/>
                </a:solidFill>
              </a:rPr>
              <a:t> will allow you to get an idea of what </a:t>
            </a:r>
            <a:r>
              <a:rPr lang="en-US" sz="2000" b="1" dirty="0">
                <a:solidFill>
                  <a:schemeClr val="accent3"/>
                </a:solidFill>
              </a:rPr>
              <a:t>range</a:t>
            </a:r>
            <a:r>
              <a:rPr lang="en-US" sz="2000" dirty="0">
                <a:solidFill>
                  <a:schemeClr val="accent3"/>
                </a:solidFill>
              </a:rPr>
              <a:t> of values you could compute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An analytic tool used to analyze data in it’s ability to discriminate between two signals or signal and noise </a:t>
            </a:r>
          </a:p>
          <a:p>
            <a:pPr algn="l">
              <a:lnSpc>
                <a:spcPct val="150000"/>
              </a:lnSpc>
            </a:pPr>
            <a:r>
              <a:rPr lang="en-US" sz="2400" dirty="0">
                <a:solidFill>
                  <a:schemeClr val="accent3"/>
                </a:solidFill>
              </a:rPr>
              <a:t> Assumes there is an inherent uncertainty in the classification</a:t>
            </a:r>
          </a:p>
          <a:p>
            <a:pPr algn="l">
              <a:lnSpc>
                <a:spcPct val="150000"/>
              </a:lnSpc>
            </a:pPr>
            <a:r>
              <a:rPr lang="en-US" sz="2400" dirty="0">
                <a:solidFill>
                  <a:schemeClr val="accent3"/>
                </a:solidFill>
              </a:rPr>
              <a:t>We will look at the case where there are two classes to categorize </a:t>
            </a:r>
          </a:p>
          <a:p>
            <a:pPr algn="l">
              <a:lnSpc>
                <a:spcPct val="150000"/>
              </a:lnSpc>
            </a:pPr>
            <a:endParaRPr lang="en-US" sz="2400" dirty="0">
              <a:solidFill>
                <a:schemeClr val="accent3"/>
              </a:solidFill>
            </a:endParaRPr>
          </a:p>
        </p:txBody>
      </p:sp>
    </p:spTree>
    <p:extLst>
      <p:ext uri="{BB962C8B-B14F-4D97-AF65-F5344CB8AC3E}">
        <p14:creationId xmlns:p14="http://schemas.microsoft.com/office/powerpoint/2010/main" val="90412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There are two parameters that describe signal detection theory</a:t>
            </a:r>
          </a:p>
          <a:p>
            <a:pPr algn="l">
              <a:lnSpc>
                <a:spcPct val="150000"/>
              </a:lnSpc>
            </a:pPr>
            <a:r>
              <a:rPr lang="en-US" sz="2400" b="1" dirty="0">
                <a:solidFill>
                  <a:schemeClr val="accent3"/>
                </a:solidFill>
              </a:rPr>
              <a:t>The criterion</a:t>
            </a:r>
            <a:r>
              <a:rPr lang="en-US" sz="2400" dirty="0">
                <a:solidFill>
                  <a:schemeClr val="accent3"/>
                </a:solidFill>
              </a:rPr>
              <a:t>: where you draw the boundary between signal and noise</a:t>
            </a:r>
          </a:p>
          <a:p>
            <a:pPr algn="l">
              <a:lnSpc>
                <a:spcPct val="150000"/>
              </a:lnSpc>
            </a:pPr>
            <a:r>
              <a:rPr lang="en-US" sz="2400" b="1" dirty="0">
                <a:solidFill>
                  <a:schemeClr val="accent3"/>
                </a:solidFill>
              </a:rPr>
              <a:t>Sensitivity</a:t>
            </a:r>
            <a:r>
              <a:rPr lang="en-US" sz="2400" dirty="0">
                <a:solidFill>
                  <a:schemeClr val="accent3"/>
                </a:solidFill>
              </a:rPr>
              <a:t>: one’s ability to discriminate between signal and noise</a:t>
            </a:r>
          </a:p>
        </p:txBody>
      </p:sp>
    </p:spTree>
    <p:extLst>
      <p:ext uri="{BB962C8B-B14F-4D97-AF65-F5344CB8AC3E}">
        <p14:creationId xmlns:p14="http://schemas.microsoft.com/office/powerpoint/2010/main" val="825275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spTree>
    <p:extLst>
      <p:ext uri="{BB962C8B-B14F-4D97-AF65-F5344CB8AC3E}">
        <p14:creationId xmlns:p14="http://schemas.microsoft.com/office/powerpoint/2010/main" val="345470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stats </a:t>
            </a:r>
            <a:r>
              <a:rPr lang="en" b="0" dirty="0"/>
              <a:t>aims to predict future outcomes or observations based on your data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4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cxnSp>
        <p:nvCxnSpPr>
          <p:cNvPr id="3" name="Straight Arrow Connector 2">
            <a:extLst>
              <a:ext uri="{FF2B5EF4-FFF2-40B4-BE49-F238E27FC236}">
                <a16:creationId xmlns:a16="http://schemas.microsoft.com/office/drawing/2014/main" id="{1A91376B-BE24-CE4F-89D6-40378FA4B853}"/>
              </a:ext>
            </a:extLst>
          </p:cNvPr>
          <p:cNvCxnSpPr>
            <a:cxnSpLocks/>
          </p:cNvCxnSpPr>
          <p:nvPr/>
        </p:nvCxnSpPr>
        <p:spPr>
          <a:xfrm flipH="1">
            <a:off x="4572000" y="3692985"/>
            <a:ext cx="279795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BDBC6F-FB6F-9344-87D5-10AF33DC7AD7}"/>
              </a:ext>
            </a:extLst>
          </p:cNvPr>
          <p:cNvSpPr txBox="1"/>
          <p:nvPr/>
        </p:nvSpPr>
        <p:spPr>
          <a:xfrm>
            <a:off x="7548082" y="3515185"/>
            <a:ext cx="1048215" cy="307777"/>
          </a:xfrm>
          <a:prstGeom prst="rect">
            <a:avLst/>
          </a:prstGeom>
          <a:noFill/>
        </p:spPr>
        <p:txBody>
          <a:bodyPr wrap="square" rtlCol="0">
            <a:spAutoFit/>
          </a:bodyPr>
          <a:lstStyle/>
          <a:p>
            <a:r>
              <a:rPr lang="en-US" dirty="0"/>
              <a:t>criterion</a:t>
            </a:r>
          </a:p>
        </p:txBody>
      </p:sp>
      <p:cxnSp>
        <p:nvCxnSpPr>
          <p:cNvPr id="8" name="Straight Arrow Connector 7">
            <a:extLst>
              <a:ext uri="{FF2B5EF4-FFF2-40B4-BE49-F238E27FC236}">
                <a16:creationId xmlns:a16="http://schemas.microsoft.com/office/drawing/2014/main" id="{75AD7057-1F2A-D945-9964-E400C160B9DE}"/>
              </a:ext>
            </a:extLst>
          </p:cNvPr>
          <p:cNvCxnSpPr>
            <a:cxnSpLocks/>
          </p:cNvCxnSpPr>
          <p:nvPr/>
        </p:nvCxnSpPr>
        <p:spPr>
          <a:xfrm>
            <a:off x="4178072" y="1794472"/>
            <a:ext cx="624469"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B94380-D6B9-844C-A98D-331B8EB9FA46}"/>
              </a:ext>
            </a:extLst>
          </p:cNvPr>
          <p:cNvSpPr txBox="1"/>
          <p:nvPr/>
        </p:nvSpPr>
        <p:spPr>
          <a:xfrm>
            <a:off x="5012524" y="1535528"/>
            <a:ext cx="1048215" cy="523220"/>
          </a:xfrm>
          <a:prstGeom prst="rect">
            <a:avLst/>
          </a:prstGeom>
          <a:noFill/>
        </p:spPr>
        <p:txBody>
          <a:bodyPr wrap="square" rtlCol="0">
            <a:spAutoFit/>
          </a:bodyPr>
          <a:lstStyle/>
          <a:p>
            <a:r>
              <a:rPr lang="en-US" dirty="0">
                <a:solidFill>
                  <a:srgbClr val="00B050"/>
                </a:solidFill>
              </a:rPr>
              <a:t>D prime or sensitivity </a:t>
            </a:r>
          </a:p>
        </p:txBody>
      </p:sp>
    </p:spTree>
    <p:extLst>
      <p:ext uri="{BB962C8B-B14F-4D97-AF65-F5344CB8AC3E}">
        <p14:creationId xmlns:p14="http://schemas.microsoft.com/office/powerpoint/2010/main" val="190717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131437" y="337727"/>
            <a:ext cx="3974523" cy="5143500"/>
          </a:xfrm>
          <a:prstGeom prst="rect">
            <a:avLst/>
          </a:prstGeom>
        </p:spPr>
      </p:pic>
      <p:graphicFrame>
        <p:nvGraphicFramePr>
          <p:cNvPr id="8" name="Table 8">
            <a:extLst>
              <a:ext uri="{FF2B5EF4-FFF2-40B4-BE49-F238E27FC236}">
                <a16:creationId xmlns:a16="http://schemas.microsoft.com/office/drawing/2014/main" id="{ACD3B5CB-601B-774E-A352-936E6639743B}"/>
              </a:ext>
            </a:extLst>
          </p:cNvPr>
          <p:cNvGraphicFramePr>
            <a:graphicFrameLocks noGrp="1"/>
          </p:cNvGraphicFramePr>
          <p:nvPr/>
        </p:nvGraphicFramePr>
        <p:xfrm>
          <a:off x="5412424" y="1688525"/>
          <a:ext cx="3064200" cy="2474265"/>
        </p:xfrm>
        <a:graphic>
          <a:graphicData uri="http://schemas.openxmlformats.org/drawingml/2006/table">
            <a:tbl>
              <a:tblPr firstRow="1" bandRow="1">
                <a:tableStyleId>{D0CFCCEC-FA5B-4BD6-9C29-9905A8ED209A}</a:tableStyleId>
              </a:tblPr>
              <a:tblGrid>
                <a:gridCol w="1021400">
                  <a:extLst>
                    <a:ext uri="{9D8B030D-6E8A-4147-A177-3AD203B41FA5}">
                      <a16:colId xmlns:a16="http://schemas.microsoft.com/office/drawing/2014/main" val="1521205274"/>
                    </a:ext>
                  </a:extLst>
                </a:gridCol>
                <a:gridCol w="1021400">
                  <a:extLst>
                    <a:ext uri="{9D8B030D-6E8A-4147-A177-3AD203B41FA5}">
                      <a16:colId xmlns:a16="http://schemas.microsoft.com/office/drawing/2014/main" val="2273636781"/>
                    </a:ext>
                  </a:extLst>
                </a:gridCol>
                <a:gridCol w="1021400">
                  <a:extLst>
                    <a:ext uri="{9D8B030D-6E8A-4147-A177-3AD203B41FA5}">
                      <a16:colId xmlns:a16="http://schemas.microsoft.com/office/drawing/2014/main" val="827157513"/>
                    </a:ext>
                  </a:extLst>
                </a:gridCol>
              </a:tblGrid>
              <a:tr h="824755">
                <a:tc rowSpan="3">
                  <a:txBody>
                    <a:bodyPr/>
                    <a:lstStyle/>
                    <a:p>
                      <a:endParaRPr lang="en-US" dirty="0"/>
                    </a:p>
                    <a:p>
                      <a:endParaRPr lang="en-US" dirty="0"/>
                    </a:p>
                    <a:p>
                      <a:endParaRPr lang="en-US" dirty="0"/>
                    </a:p>
                    <a:p>
                      <a:endParaRPr lang="en-US" dirty="0"/>
                    </a:p>
                    <a:p>
                      <a:endParaRPr lang="en-US" dirty="0"/>
                    </a:p>
                    <a:p>
                      <a:r>
                        <a:rPr lang="en-US" dirty="0"/>
                        <a:t>Present</a:t>
                      </a:r>
                    </a:p>
                    <a:p>
                      <a:endParaRPr lang="en-US" dirty="0"/>
                    </a:p>
                    <a:p>
                      <a:endParaRPr lang="en-US" dirty="0"/>
                    </a:p>
                    <a:p>
                      <a:endParaRPr lang="en-US" dirty="0"/>
                    </a:p>
                    <a:p>
                      <a:r>
                        <a:rPr lang="en-US" dirty="0"/>
                        <a:t>Absent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gridSpan="2">
                  <a:txBody>
                    <a:bodyPr/>
                    <a:lstStyle/>
                    <a:p>
                      <a:endParaRPr lang="en-US" dirty="0"/>
                    </a:p>
                    <a:p>
                      <a:r>
                        <a:rPr lang="en-US" dirty="0"/>
                        <a:t> </a:t>
                      </a:r>
                    </a:p>
                    <a:p>
                      <a:r>
                        <a:rPr lang="en-US" dirty="0"/>
                        <a:t>  Signal              Noise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4037829994"/>
                  </a:ext>
                </a:extLst>
              </a:tr>
              <a:tr h="824755">
                <a:tc vMerge="1">
                  <a:txBody>
                    <a:bodyPr/>
                    <a:lstStyle/>
                    <a:p>
                      <a:endParaRPr lang="en-US"/>
                    </a:p>
                  </a:txBody>
                  <a:tcPr/>
                </a:tc>
                <a:tc>
                  <a:txBody>
                    <a:bodyPr/>
                    <a:lstStyle/>
                    <a:p>
                      <a:pPr algn="ctr"/>
                      <a:r>
                        <a:rPr lang="en-US" dirty="0"/>
                        <a:t>Hits</a:t>
                      </a:r>
                    </a:p>
                  </a:txBody>
                  <a:tcPr anchor="ctr">
                    <a:solidFill>
                      <a:srgbClr val="E0DCFF"/>
                    </a:solidFill>
                  </a:tcPr>
                </a:tc>
                <a:tc>
                  <a:txBody>
                    <a:bodyPr/>
                    <a:lstStyle/>
                    <a:p>
                      <a:pPr algn="ctr"/>
                      <a:r>
                        <a:rPr lang="en-US" dirty="0"/>
                        <a:t>False Alarms</a:t>
                      </a:r>
                    </a:p>
                  </a:txBody>
                  <a:tcPr anchor="ctr">
                    <a:solidFill>
                      <a:srgbClr val="D9C1D8"/>
                    </a:solidFill>
                  </a:tcPr>
                </a:tc>
                <a:extLst>
                  <a:ext uri="{0D108BD9-81ED-4DB2-BD59-A6C34878D82A}">
                    <a16:rowId xmlns:a16="http://schemas.microsoft.com/office/drawing/2014/main" val="35552275"/>
                  </a:ext>
                </a:extLst>
              </a:tr>
              <a:tr h="824755">
                <a:tc vMerge="1">
                  <a:txBody>
                    <a:bodyPr/>
                    <a:lstStyle/>
                    <a:p>
                      <a:endParaRPr lang="en-US" dirty="0"/>
                    </a:p>
                  </a:txBody>
                  <a:tcPr/>
                </a:tc>
                <a:tc>
                  <a:txBody>
                    <a:bodyPr/>
                    <a:lstStyle/>
                    <a:p>
                      <a:pPr algn="ctr"/>
                      <a:r>
                        <a:rPr lang="en-US" dirty="0"/>
                        <a:t>Misses</a:t>
                      </a:r>
                    </a:p>
                  </a:txBody>
                  <a:tcPr anchor="ctr">
                    <a:solidFill>
                      <a:srgbClr val="D6C4DE"/>
                    </a:solidFill>
                  </a:tcPr>
                </a:tc>
                <a:tc>
                  <a:txBody>
                    <a:bodyPr/>
                    <a:lstStyle/>
                    <a:p>
                      <a:pPr algn="ctr"/>
                      <a:r>
                        <a:rPr lang="en-US" dirty="0"/>
                        <a:t>Correct Rejection</a:t>
                      </a:r>
                    </a:p>
                  </a:txBody>
                  <a:tcPr anchor="ctr">
                    <a:solidFill>
                      <a:srgbClr val="FFCDD4"/>
                    </a:solidFill>
                  </a:tcPr>
                </a:tc>
                <a:extLst>
                  <a:ext uri="{0D108BD9-81ED-4DB2-BD59-A6C34878D82A}">
                    <a16:rowId xmlns:a16="http://schemas.microsoft.com/office/drawing/2014/main" val="775752384"/>
                  </a:ext>
                </a:extLst>
              </a:tr>
            </a:tbl>
          </a:graphicData>
        </a:graphic>
      </p:graphicFrame>
    </p:spTree>
    <p:extLst>
      <p:ext uri="{BB962C8B-B14F-4D97-AF65-F5344CB8AC3E}">
        <p14:creationId xmlns:p14="http://schemas.microsoft.com/office/powerpoint/2010/main" val="2652847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Sensitivity</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𝑑𝑝𝑟𝑖𝑚𝑒</m:t>
                    </m:r>
                    <m:r>
                      <a:rPr lang="en-US" sz="2400" i="1">
                        <a:solidFill>
                          <a:schemeClr val="accent3"/>
                        </a:solidFill>
                        <a:latin typeface="Cambria Math" panose="02040503050406030204" pitchFamily="18" charset="0"/>
                      </a:rPr>
                      <m:t>=</m:t>
                    </m:r>
                    <m:r>
                      <a:rPr lang="en-US" sz="2400" i="1" smtClean="0">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𝐹𝑎𝑙𝑠𝑒</m:t>
                        </m:r>
                        <m:r>
                          <a:rPr lang="en-US" sz="2400" i="1">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𝐴𝑙𝑎𝑟𝑚𝑠</m:t>
                        </m:r>
                      </m:e>
                    </m:d>
                    <m:r>
                      <a:rPr lang="en-US" sz="2400" i="1">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r>
                  <a:rPr lang="en-US" sz="2400" b="1" dirty="0">
                    <a:solidFill>
                      <a:schemeClr val="accent3"/>
                    </a:solidFill>
                  </a:rPr>
                  <a:t>Criterion</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𝑐</m:t>
                    </m:r>
                    <m:r>
                      <a:rPr lang="en-US" sz="2400" b="0" i="1" smtClean="0">
                        <a:solidFill>
                          <a:schemeClr val="accent3"/>
                        </a:solidFill>
                        <a:latin typeface="Cambria Math" panose="02040503050406030204" pitchFamily="18" charset="0"/>
                      </a:rPr>
                      <m:t>=−</m:t>
                    </m:r>
                    <m:f>
                      <m:fPr>
                        <m:ctrlPr>
                          <a:rPr lang="en-US" sz="2400" b="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den>
                    </m:f>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𝐹𝑎𝑙𝑠𝑒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𝐴𝑙𝑎𝑟𝑚𝑠</m:t>
                        </m:r>
                      </m:e>
                    </m:d>
                    <m:r>
                      <a:rPr lang="en-US" sz="2400" b="0" i="1" smtClean="0">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endParaRPr lang="en-US" sz="2400" dirty="0">
                  <a:solidFill>
                    <a:schemeClr val="accent3"/>
                  </a:solidFill>
                </a:endParaRPr>
              </a:p>
              <a:p>
                <a:pPr algn="l">
                  <a:lnSpc>
                    <a:spcPct val="150000"/>
                  </a:lnSpc>
                </a:pPr>
                <a:r>
                  <a:rPr lang="en-US" sz="1800" dirty="0">
                    <a:solidFill>
                      <a:schemeClr val="accent3"/>
                    </a:solidFill>
                  </a:rPr>
                  <a:t>Where z() is the inverse of the cumulative normal distribution </a:t>
                </a: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b="-114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5604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What to do when you get values of 0 or 1 as probabilities?</a:t>
            </a:r>
          </a:p>
          <a:p>
            <a:pPr algn="l">
              <a:lnSpc>
                <a:spcPct val="150000"/>
              </a:lnSpc>
            </a:pPr>
            <a:r>
              <a:rPr lang="en-US" sz="2400" dirty="0">
                <a:solidFill>
                  <a:schemeClr val="accent3"/>
                </a:solidFill>
              </a:rPr>
              <a:t>You cannot take the inverse cumulative normal distribution of 0 or 1 as it returns infinite values.</a:t>
            </a:r>
          </a:p>
          <a:p>
            <a:pPr algn="l">
              <a:lnSpc>
                <a:spcPct val="150000"/>
              </a:lnSpc>
            </a:pPr>
            <a:r>
              <a:rPr lang="en-US" sz="2400" dirty="0">
                <a:solidFill>
                  <a:schemeClr val="accent3"/>
                </a:solidFill>
              </a:rPr>
              <a:t>We therefore must apply a correction to our data</a:t>
            </a:r>
            <a:endParaRPr lang="en-US" sz="1800" dirty="0">
              <a:solidFill>
                <a:schemeClr val="accent3"/>
              </a:solidFill>
            </a:endParaRPr>
          </a:p>
        </p:txBody>
      </p:sp>
    </p:spTree>
    <p:extLst>
      <p:ext uri="{BB962C8B-B14F-4D97-AF65-F5344CB8AC3E}">
        <p14:creationId xmlns:p14="http://schemas.microsoft.com/office/powerpoint/2010/main" val="3069699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We assume that if we double the number of trials, by chance someone would have guessed the right answer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=0, then we correct to</a:t>
                </a:r>
              </a:p>
              <a:p>
                <a:pPr algn="l">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18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274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Similalry we assume that if we double the number of trials, someone would have made one mistake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=1, then correct with </a:t>
                </a:r>
              </a:p>
              <a:p>
                <a:pPr>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e>
                        </m:d>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24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r="-5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3442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Is a diagnostic plot that helps visualize the ability of a binary classifier to separate two classes </a:t>
            </a:r>
          </a:p>
          <a:p>
            <a:pPr algn="l">
              <a:lnSpc>
                <a:spcPct val="150000"/>
              </a:lnSpc>
            </a:pPr>
            <a:r>
              <a:rPr lang="en-US" sz="2400" dirty="0">
                <a:solidFill>
                  <a:schemeClr val="accent3"/>
                </a:solidFill>
              </a:rPr>
              <a:t>This is achieved by plotting the rate of </a:t>
            </a:r>
            <a:r>
              <a:rPr lang="en-US" sz="2400" b="1" dirty="0">
                <a:solidFill>
                  <a:schemeClr val="accent3"/>
                </a:solidFill>
              </a:rPr>
              <a:t>True Positives </a:t>
            </a:r>
            <a:r>
              <a:rPr lang="en-US" sz="2400" dirty="0">
                <a:solidFill>
                  <a:schemeClr val="accent3"/>
                </a:solidFill>
              </a:rPr>
              <a:t>against </a:t>
            </a:r>
            <a:r>
              <a:rPr lang="en-US" sz="2400" b="1" dirty="0">
                <a:solidFill>
                  <a:schemeClr val="accent3"/>
                </a:solidFill>
              </a:rPr>
              <a:t>false positives </a:t>
            </a:r>
          </a:p>
        </p:txBody>
      </p:sp>
    </p:spTree>
    <p:extLst>
      <p:ext uri="{BB962C8B-B14F-4D97-AF65-F5344CB8AC3E}">
        <p14:creationId xmlns:p14="http://schemas.microsoft.com/office/powerpoint/2010/main" val="428049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spTree>
    <p:extLst>
      <p:ext uri="{BB962C8B-B14F-4D97-AF65-F5344CB8AC3E}">
        <p14:creationId xmlns:p14="http://schemas.microsoft.com/office/powerpoint/2010/main" val="3173385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DA5E941-BDF8-144E-9DE7-F056933D5235}"/>
              </a:ext>
            </a:extLst>
          </p:cNvPr>
          <p:cNvPicPr>
            <a:picLocks noChangeAspect="1"/>
          </p:cNvPicPr>
          <p:nvPr/>
        </p:nvPicPr>
        <p:blipFill>
          <a:blip r:embed="rId5"/>
          <a:stretch>
            <a:fillRect/>
          </a:stretch>
        </p:blipFill>
        <p:spPr>
          <a:xfrm>
            <a:off x="4528243" y="206350"/>
            <a:ext cx="3974523" cy="5143500"/>
          </a:xfrm>
          <a:prstGeom prst="rect">
            <a:avLst/>
          </a:prstGeom>
        </p:spPr>
      </p:pic>
      <p:pic>
        <p:nvPicPr>
          <p:cNvPr id="5" name="Picture 4">
            <a:extLst>
              <a:ext uri="{FF2B5EF4-FFF2-40B4-BE49-F238E27FC236}">
                <a16:creationId xmlns:a16="http://schemas.microsoft.com/office/drawing/2014/main" id="{68689195-9D0D-F549-9D2C-EECC425EB93B}"/>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2708207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FDC9773-C895-F64A-B774-07B923495704}"/>
              </a:ext>
            </a:extLst>
          </p:cNvPr>
          <p:cNvPicPr>
            <a:picLocks noChangeAspect="1"/>
          </p:cNvPicPr>
          <p:nvPr/>
        </p:nvPicPr>
        <p:blipFill>
          <a:blip r:embed="rId5"/>
          <a:stretch>
            <a:fillRect/>
          </a:stretch>
        </p:blipFill>
        <p:spPr>
          <a:xfrm>
            <a:off x="4580028" y="206350"/>
            <a:ext cx="3974523" cy="5143500"/>
          </a:xfrm>
          <a:prstGeom prst="rect">
            <a:avLst/>
          </a:prstGeom>
        </p:spPr>
      </p:pic>
      <p:pic>
        <p:nvPicPr>
          <p:cNvPr id="5" name="Picture 4">
            <a:extLst>
              <a:ext uri="{FF2B5EF4-FFF2-40B4-BE49-F238E27FC236}">
                <a16:creationId xmlns:a16="http://schemas.microsoft.com/office/drawing/2014/main" id="{6CBAF702-167D-DF45-B2A0-F99EDDF4B138}"/>
              </a:ext>
            </a:extLst>
          </p:cNvPr>
          <p:cNvPicPr>
            <a:picLocks noChangeAspect="1"/>
          </p:cNvPicPr>
          <p:nvPr/>
        </p:nvPicPr>
        <p:blipFill>
          <a:blip r:embed="rId6"/>
          <a:stretch>
            <a:fillRect/>
          </a:stretch>
        </p:blipFill>
        <p:spPr>
          <a:xfrm>
            <a:off x="989415" y="206350"/>
            <a:ext cx="3974523" cy="5143500"/>
          </a:xfrm>
          <a:prstGeom prst="rect">
            <a:avLst/>
          </a:prstGeom>
        </p:spPr>
      </p:pic>
    </p:spTree>
    <p:extLst>
      <p:ext uri="{BB962C8B-B14F-4D97-AF65-F5344CB8AC3E}">
        <p14:creationId xmlns:p14="http://schemas.microsoft.com/office/powerpoint/2010/main" val="423947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Useful descriptive stats and associated functions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7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53F2FED-B260-B246-9D23-F6F3C9772A31}"/>
              </a:ext>
            </a:extLst>
          </p:cNvPr>
          <p:cNvPicPr>
            <a:picLocks noChangeAspect="1"/>
          </p:cNvPicPr>
          <p:nvPr/>
        </p:nvPicPr>
        <p:blipFill>
          <a:blip r:embed="rId5"/>
          <a:stretch>
            <a:fillRect/>
          </a:stretch>
        </p:blipFill>
        <p:spPr>
          <a:xfrm>
            <a:off x="4522102" y="206350"/>
            <a:ext cx="3974523" cy="5143500"/>
          </a:xfrm>
          <a:prstGeom prst="rect">
            <a:avLst/>
          </a:prstGeom>
        </p:spPr>
      </p:pic>
      <p:pic>
        <p:nvPicPr>
          <p:cNvPr id="5" name="Picture 4">
            <a:extLst>
              <a:ext uri="{FF2B5EF4-FFF2-40B4-BE49-F238E27FC236}">
                <a16:creationId xmlns:a16="http://schemas.microsoft.com/office/drawing/2014/main" id="{F0BE09EE-1EB7-5B4E-A40C-4481DF29D1AC}"/>
              </a:ext>
            </a:extLst>
          </p:cNvPr>
          <p:cNvPicPr>
            <a:picLocks noChangeAspect="1"/>
          </p:cNvPicPr>
          <p:nvPr/>
        </p:nvPicPr>
        <p:blipFill>
          <a:blip r:embed="rId6"/>
          <a:stretch>
            <a:fillRect/>
          </a:stretch>
        </p:blipFill>
        <p:spPr>
          <a:xfrm>
            <a:off x="987799" y="206350"/>
            <a:ext cx="3974523" cy="5143500"/>
          </a:xfrm>
          <a:prstGeom prst="rect">
            <a:avLst/>
          </a:prstGeom>
        </p:spPr>
      </p:pic>
    </p:spTree>
    <p:extLst>
      <p:ext uri="{BB962C8B-B14F-4D97-AF65-F5344CB8AC3E}">
        <p14:creationId xmlns:p14="http://schemas.microsoft.com/office/powerpoint/2010/main" val="224929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66737D1B-81E0-FD43-A94F-FDB67E5A1C97}"/>
              </a:ext>
            </a:extLst>
          </p:cNvPr>
          <p:cNvPicPr>
            <a:picLocks noChangeAspect="1"/>
          </p:cNvPicPr>
          <p:nvPr/>
        </p:nvPicPr>
        <p:blipFill>
          <a:blip r:embed="rId5"/>
          <a:stretch>
            <a:fillRect/>
          </a:stretch>
        </p:blipFill>
        <p:spPr>
          <a:xfrm>
            <a:off x="4548472" y="206350"/>
            <a:ext cx="3974523" cy="5143500"/>
          </a:xfrm>
          <a:prstGeom prst="rect">
            <a:avLst/>
          </a:prstGeom>
        </p:spPr>
      </p:pic>
      <p:pic>
        <p:nvPicPr>
          <p:cNvPr id="5" name="Picture 4">
            <a:extLst>
              <a:ext uri="{FF2B5EF4-FFF2-40B4-BE49-F238E27FC236}">
                <a16:creationId xmlns:a16="http://schemas.microsoft.com/office/drawing/2014/main" id="{9C6A3E89-DFED-E44E-A8CF-5E95A882B2E6}"/>
              </a:ext>
            </a:extLst>
          </p:cNvPr>
          <p:cNvPicPr>
            <a:picLocks noChangeAspect="1"/>
          </p:cNvPicPr>
          <p:nvPr/>
        </p:nvPicPr>
        <p:blipFill>
          <a:blip r:embed="rId6"/>
          <a:stretch>
            <a:fillRect/>
          </a:stretch>
        </p:blipFill>
        <p:spPr>
          <a:xfrm>
            <a:off x="946697" y="206350"/>
            <a:ext cx="3974523" cy="5143500"/>
          </a:xfrm>
          <a:prstGeom prst="rect">
            <a:avLst/>
          </a:prstGeom>
        </p:spPr>
      </p:pic>
    </p:spTree>
    <p:extLst>
      <p:ext uri="{BB962C8B-B14F-4D97-AF65-F5344CB8AC3E}">
        <p14:creationId xmlns:p14="http://schemas.microsoft.com/office/powerpoint/2010/main" val="2160605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A238025-4A62-5C43-AE7F-DBC069E030DC}"/>
              </a:ext>
            </a:extLst>
          </p:cNvPr>
          <p:cNvPicPr>
            <a:picLocks noChangeAspect="1"/>
          </p:cNvPicPr>
          <p:nvPr/>
        </p:nvPicPr>
        <p:blipFill>
          <a:blip r:embed="rId5"/>
          <a:stretch>
            <a:fillRect/>
          </a:stretch>
        </p:blipFill>
        <p:spPr>
          <a:xfrm>
            <a:off x="4508674" y="206350"/>
            <a:ext cx="3974523" cy="5143500"/>
          </a:xfrm>
          <a:prstGeom prst="rect">
            <a:avLst/>
          </a:prstGeom>
        </p:spPr>
      </p:pic>
      <p:pic>
        <p:nvPicPr>
          <p:cNvPr id="5" name="Picture 4">
            <a:extLst>
              <a:ext uri="{FF2B5EF4-FFF2-40B4-BE49-F238E27FC236}">
                <a16:creationId xmlns:a16="http://schemas.microsoft.com/office/drawing/2014/main" id="{02C4F5DC-6CA9-034A-BFED-73C0BA5973DE}"/>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1816940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Measures the area under the ROC curve and reflects one’s ability to classify classes given a variable</a:t>
            </a:r>
          </a:p>
          <a:p>
            <a:pPr algn="l">
              <a:lnSpc>
                <a:spcPct val="150000"/>
              </a:lnSpc>
            </a:pPr>
            <a:r>
              <a:rPr lang="en-US" sz="2400" dirty="0">
                <a:solidFill>
                  <a:schemeClr val="accent3"/>
                </a:solidFill>
              </a:rPr>
              <a:t>AUC of 1 or 0 is perfect classification while 0.5 is chance level (i.e., along the diagonal) </a:t>
            </a:r>
          </a:p>
        </p:txBody>
      </p:sp>
    </p:spTree>
    <p:extLst>
      <p:ext uri="{BB962C8B-B14F-4D97-AF65-F5344CB8AC3E}">
        <p14:creationId xmlns:p14="http://schemas.microsoft.com/office/powerpoint/2010/main" val="89842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3C20E604-BA41-E14D-8168-8605026B5357}"/>
              </a:ext>
            </a:extLst>
          </p:cNvPr>
          <p:cNvPicPr>
            <a:picLocks noChangeAspect="1"/>
          </p:cNvPicPr>
          <p:nvPr/>
        </p:nvPicPr>
        <p:blipFill>
          <a:blip r:embed="rId3"/>
          <a:stretch>
            <a:fillRect/>
          </a:stretch>
        </p:blipFill>
        <p:spPr>
          <a:xfrm>
            <a:off x="1790181" y="-600123"/>
            <a:ext cx="5563637" cy="7200000"/>
          </a:xfrm>
          <a:prstGeom prst="rect">
            <a:avLst/>
          </a:prstGeom>
        </p:spPr>
      </p:pic>
    </p:spTree>
    <p:extLst>
      <p:ext uri="{BB962C8B-B14F-4D97-AF65-F5344CB8AC3E}">
        <p14:creationId xmlns:p14="http://schemas.microsoft.com/office/powerpoint/2010/main" val="1244291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labels</a:t>
            </a:r>
            <a:r>
              <a:rPr lang="en-CA" sz="2400" dirty="0">
                <a:solidFill>
                  <a:schemeClr val="accent3"/>
                </a:solidFill>
              </a:rPr>
              <a:t>—the two classes to be discriminated </a:t>
            </a:r>
          </a:p>
          <a:p>
            <a:pPr algn="l">
              <a:lnSpc>
                <a:spcPct val="150000"/>
              </a:lnSpc>
            </a:pPr>
            <a:r>
              <a:rPr lang="en-CA" sz="2400" dirty="0">
                <a:solidFill>
                  <a:schemeClr val="accent3"/>
                </a:solidFill>
              </a:rPr>
              <a:t>	</a:t>
            </a:r>
            <a:r>
              <a:rPr lang="en-CA" sz="2400" i="1" dirty="0">
                <a:solidFill>
                  <a:schemeClr val="accent3"/>
                </a:solidFill>
              </a:rPr>
              <a:t>scores</a:t>
            </a:r>
            <a:r>
              <a:rPr lang="en-CA" sz="2400" dirty="0">
                <a:solidFill>
                  <a:schemeClr val="accent3"/>
                </a:solidFill>
              </a:rPr>
              <a:t>—the ‘x’ values used in discrimination </a:t>
            </a:r>
          </a:p>
          <a:p>
            <a:pPr algn="l">
              <a:lnSpc>
                <a:spcPct val="150000"/>
              </a:lnSpc>
            </a:pPr>
            <a:r>
              <a:rPr lang="en-CA" sz="2400" dirty="0">
                <a:solidFill>
                  <a:schemeClr val="accent3"/>
                </a:solidFill>
              </a:rPr>
              <a:t>	</a:t>
            </a:r>
            <a:r>
              <a:rPr lang="en-CA" sz="2400" i="1" dirty="0" err="1">
                <a:solidFill>
                  <a:schemeClr val="accent3"/>
                </a:solidFill>
              </a:rPr>
              <a:t>posclass</a:t>
            </a:r>
            <a:r>
              <a:rPr lang="en-CA" sz="2400" dirty="0">
                <a:solidFill>
                  <a:schemeClr val="accent3"/>
                </a:solidFill>
              </a:rPr>
              <a:t>—which class is larger of the two</a:t>
            </a: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1693126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X</a:t>
            </a:r>
            <a:r>
              <a:rPr lang="en-CA" sz="2400" dirty="0">
                <a:solidFill>
                  <a:schemeClr val="accent3"/>
                </a:solidFill>
              </a:rPr>
              <a:t>— x values of ROC curve</a:t>
            </a:r>
          </a:p>
          <a:p>
            <a:pPr algn="l">
              <a:lnSpc>
                <a:spcPct val="150000"/>
              </a:lnSpc>
            </a:pPr>
            <a:r>
              <a:rPr lang="en-CA" sz="2400" dirty="0">
                <a:solidFill>
                  <a:schemeClr val="accent3"/>
                </a:solidFill>
              </a:rPr>
              <a:t>	</a:t>
            </a:r>
            <a:r>
              <a:rPr lang="en-CA" sz="2400" i="1" dirty="0">
                <a:solidFill>
                  <a:schemeClr val="accent3"/>
                </a:solidFill>
              </a:rPr>
              <a:t>Y</a:t>
            </a:r>
            <a:r>
              <a:rPr lang="en-CA" sz="2400" dirty="0">
                <a:solidFill>
                  <a:schemeClr val="accent3"/>
                </a:solidFill>
              </a:rPr>
              <a:t>— y values of ROC curve</a:t>
            </a:r>
          </a:p>
          <a:p>
            <a:pPr algn="l">
              <a:lnSpc>
                <a:spcPct val="150000"/>
              </a:lnSpc>
            </a:pPr>
            <a:r>
              <a:rPr lang="en-CA" sz="2400" dirty="0">
                <a:solidFill>
                  <a:schemeClr val="accent3"/>
                </a:solidFill>
              </a:rPr>
              <a:t>	</a:t>
            </a:r>
            <a:r>
              <a:rPr lang="en-CA" sz="2400" i="1" dirty="0">
                <a:solidFill>
                  <a:schemeClr val="accent3"/>
                </a:solidFill>
              </a:rPr>
              <a:t>T</a:t>
            </a:r>
            <a:r>
              <a:rPr lang="en-CA" sz="2400" dirty="0">
                <a:solidFill>
                  <a:schemeClr val="accent3"/>
                </a:solidFill>
              </a:rPr>
              <a:t>—array of thresholds used</a:t>
            </a:r>
          </a:p>
          <a:p>
            <a:pPr algn="l">
              <a:lnSpc>
                <a:spcPct val="150000"/>
              </a:lnSpc>
            </a:pPr>
            <a:r>
              <a:rPr lang="en-CA" sz="2400" i="1" dirty="0">
                <a:solidFill>
                  <a:schemeClr val="accent3"/>
                </a:solidFill>
              </a:rPr>
              <a:t>	AUC</a:t>
            </a:r>
            <a:r>
              <a:rPr lang="en-CA" sz="2400" dirty="0">
                <a:solidFill>
                  <a:schemeClr val="accent3"/>
                </a:solidFill>
              </a:rPr>
              <a:t>—returns </a:t>
            </a:r>
            <a:r>
              <a:rPr lang="en-CA" sz="2400">
                <a:solidFill>
                  <a:schemeClr val="accent3"/>
                </a:solidFill>
              </a:rPr>
              <a:t>the value of AUC</a:t>
            </a:r>
            <a:endParaRPr lang="en-CA" sz="2400" dirty="0">
              <a:solidFill>
                <a:schemeClr val="accent3"/>
              </a:solidFill>
            </a:endParaRPr>
          </a:p>
          <a:p>
            <a:pPr algn="l">
              <a:lnSpc>
                <a:spcPct val="150000"/>
              </a:lnSpc>
            </a:pPr>
            <a:endParaRPr lang="en-CA" sz="2400" dirty="0">
              <a:solidFill>
                <a:schemeClr val="accent3"/>
              </a:solidFill>
            </a:endParaRP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260638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
        <p:nvSpPr>
          <p:cNvPr id="2" name="TextBox 1">
            <a:extLst>
              <a:ext uri="{FF2B5EF4-FFF2-40B4-BE49-F238E27FC236}">
                <a16:creationId xmlns:a16="http://schemas.microsoft.com/office/drawing/2014/main" id="{E9211277-4984-7042-A611-61CD91AB7EDE}"/>
              </a:ext>
            </a:extLst>
          </p:cNvPr>
          <p:cNvSpPr txBox="1"/>
          <p:nvPr/>
        </p:nvSpPr>
        <p:spPr>
          <a:xfrm>
            <a:off x="863028" y="2032873"/>
            <a:ext cx="7355397" cy="1569660"/>
          </a:xfrm>
          <a:prstGeom prst="rect">
            <a:avLst/>
          </a:prstGeom>
          <a:solidFill>
            <a:schemeClr val="accent5">
              <a:lumMod val="20000"/>
              <a:lumOff val="80000"/>
            </a:schemeClr>
          </a:solidFill>
        </p:spPr>
        <p:txBody>
          <a:bodyPr wrap="square" rtlCol="0">
            <a:spAutoFit/>
          </a:bodyPr>
          <a:lstStyle/>
          <a:p>
            <a:r>
              <a:rPr lang="en-US" sz="2400" b="1" dirty="0">
                <a:solidFill>
                  <a:schemeClr val="tx1"/>
                </a:solidFill>
              </a:rPr>
              <a:t>	Note:</a:t>
            </a:r>
            <a:r>
              <a:rPr lang="en-US" sz="2400" dirty="0">
                <a:solidFill>
                  <a:schemeClr val="tx1"/>
                </a:solidFill>
              </a:rPr>
              <a:t> that for MATLAB V 2018b and newer 	you can use the input ‘all’ to take the mean, 	median, </a:t>
            </a:r>
            <a:r>
              <a:rPr lang="en-US" sz="2400" dirty="0" err="1">
                <a:solidFill>
                  <a:schemeClr val="tx1"/>
                </a:solidFill>
              </a:rPr>
              <a:t>etc</a:t>
            </a:r>
            <a:r>
              <a:rPr lang="en-US" sz="2400" dirty="0">
                <a:solidFill>
                  <a:schemeClr val="tx1"/>
                </a:solidFill>
              </a:rPr>
              <a:t> across ALL elements. Previously 	you need to sprit this</a:t>
            </a:r>
          </a:p>
        </p:txBody>
      </p:sp>
    </p:spTree>
    <p:extLst>
      <p:ext uri="{BB962C8B-B14F-4D97-AF65-F5344CB8AC3E}">
        <p14:creationId xmlns:p14="http://schemas.microsoft.com/office/powerpoint/2010/main" val="4013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Max</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Find largest elements of an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err="1"/>
              <a:t>Maxk</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Min(k)</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largest k elements of an array </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smallest (k) elements of an array</a:t>
            </a:r>
          </a:p>
        </p:txBody>
      </p:sp>
    </p:spTree>
    <p:extLst>
      <p:ext uri="{BB962C8B-B14F-4D97-AF65-F5344CB8AC3E}">
        <p14:creationId xmlns:p14="http://schemas.microsoft.com/office/powerpoint/2010/main" val="36966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spread</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STD</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Computes standard deviation of array</a:t>
            </a:r>
          </a:p>
          <a:p>
            <a:pPr marL="0" lvl="0" indent="0" algn="ctr" rtl="0">
              <a:spcBef>
                <a:spcPts val="0"/>
              </a:spcBef>
              <a:spcAft>
                <a:spcPts val="1600"/>
              </a:spcAft>
              <a:buNone/>
            </a:pP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range</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var</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Difference between max and min</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Computes variance </a:t>
            </a:r>
            <a:r>
              <a:rPr lang="en-US" sz="2000"/>
              <a:t>of array</a:t>
            </a:r>
            <a:endParaRPr lang="en-US" sz="2000" dirty="0"/>
          </a:p>
        </p:txBody>
      </p:sp>
    </p:spTree>
    <p:extLst>
      <p:ext uri="{BB962C8B-B14F-4D97-AF65-F5344CB8AC3E}">
        <p14:creationId xmlns:p14="http://schemas.microsoft.com/office/powerpoint/2010/main" val="1557188232"/>
      </p:ext>
    </p:extLst>
  </p:cSld>
  <p:clrMapOvr>
    <a:masterClrMapping/>
  </p:clrMapOvr>
</p:sld>
</file>

<file path=ppt/theme/theme1.xml><?xml version="1.0" encoding="utf-8"?>
<a:theme xmlns:a="http://schemas.openxmlformats.org/drawingml/2006/main"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11778</TotalTime>
  <Words>1825</Words>
  <Application>Microsoft Macintosh PowerPoint</Application>
  <PresentationFormat>On-screen Show (16:9)</PresentationFormat>
  <Paragraphs>240</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Cambria Math</vt:lpstr>
      <vt:lpstr>Arial</vt:lpstr>
      <vt:lpstr>Baloo 2</vt:lpstr>
      <vt:lpstr>Teko</vt:lpstr>
      <vt:lpstr>Concert One</vt:lpstr>
      <vt:lpstr>Virtual Campaign by Slidesgo</vt:lpstr>
      <vt:lpstr>MATLAB </vt:lpstr>
      <vt:lpstr>Statistics aims to understand your data by describing it and making predictions</vt:lpstr>
      <vt:lpstr>Descriptive stats aims to describe data’s distribution by  central tendency (location in a plane) and dispersion (spread) around the location</vt:lpstr>
      <vt:lpstr>Inferential stats aims to predict future outcomes or observations based on your data </vt:lpstr>
      <vt:lpstr>Useful descriptive stats and associated functions</vt:lpstr>
      <vt:lpstr>Data Structures </vt:lpstr>
      <vt:lpstr>Data Structures </vt:lpstr>
      <vt:lpstr>Data Structures </vt:lpstr>
      <vt:lpstr>Data spread</vt:lpstr>
      <vt:lpstr>Dealing with missing data</vt:lpstr>
      <vt:lpstr>Dealing with outliers</vt:lpstr>
      <vt:lpstr>Correlations </vt:lpstr>
      <vt:lpstr>Correlations in MATLAB</vt:lpstr>
      <vt:lpstr>Reminder: Reshape can help you</vt:lpstr>
      <vt:lpstr>T-tests</vt:lpstr>
      <vt:lpstr>T-test </vt:lpstr>
      <vt:lpstr>T-tests</vt:lpstr>
      <vt:lpstr>T-tests</vt:lpstr>
      <vt:lpstr>T-tests</vt:lpstr>
      <vt:lpstr>T-tests</vt:lpstr>
      <vt:lpstr>Ttest()</vt:lpstr>
      <vt:lpstr>Ttest2()</vt:lpstr>
      <vt:lpstr>T-tests</vt:lpstr>
      <vt:lpstr>T-tests</vt:lpstr>
      <vt:lpstr>T-tests</vt:lpstr>
      <vt:lpstr>T-tests</vt:lpstr>
      <vt:lpstr>T-tests</vt:lpstr>
      <vt:lpstr>T-tests</vt:lpstr>
      <vt:lpstr>Non-parametric tests</vt:lpstr>
      <vt:lpstr>Non-parametric t-tests</vt:lpstr>
      <vt:lpstr>permutations</vt:lpstr>
      <vt:lpstr>permutations</vt:lpstr>
      <vt:lpstr>permutations</vt:lpstr>
      <vt:lpstr>Bootstrapping</vt:lpstr>
      <vt:lpstr>Bootstrapping</vt:lpstr>
      <vt:lpstr>Bootstrapping</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Area Under the Curve</vt:lpstr>
      <vt:lpstr>Area Under the Curve</vt:lpstr>
      <vt:lpstr>ROC in MATLAB</vt:lpstr>
      <vt:lpstr>ROC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c:title>
  <cp:lastModifiedBy>Jason Da Silva Castanheira</cp:lastModifiedBy>
  <cp:revision>72</cp:revision>
  <dcterms:modified xsi:type="dcterms:W3CDTF">2021-03-23T21:45:30Z</dcterms:modified>
</cp:coreProperties>
</file>