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8"/>
  </p:notesMasterIdLst>
  <p:sldIdLst>
    <p:sldId id="256" r:id="rId2"/>
    <p:sldId id="272" r:id="rId3"/>
    <p:sldId id="380" r:id="rId4"/>
    <p:sldId id="381" r:id="rId5"/>
    <p:sldId id="379" r:id="rId6"/>
    <p:sldId id="362" r:id="rId7"/>
    <p:sldId id="340" r:id="rId8"/>
    <p:sldId id="363" r:id="rId9"/>
    <p:sldId id="367" r:id="rId10"/>
    <p:sldId id="366" r:id="rId11"/>
    <p:sldId id="368" r:id="rId12"/>
    <p:sldId id="369" r:id="rId13"/>
    <p:sldId id="370" r:id="rId14"/>
    <p:sldId id="364" r:id="rId15"/>
    <p:sldId id="371" r:id="rId16"/>
    <p:sldId id="337" r:id="rId17"/>
    <p:sldId id="377" r:id="rId18"/>
    <p:sldId id="378" r:id="rId19"/>
    <p:sldId id="372" r:id="rId20"/>
    <p:sldId id="349" r:id="rId21"/>
    <p:sldId id="345" r:id="rId22"/>
    <p:sldId id="350" r:id="rId23"/>
    <p:sldId id="373" r:id="rId24"/>
    <p:sldId id="374" r:id="rId25"/>
    <p:sldId id="375" r:id="rId26"/>
    <p:sldId id="376" r:id="rId27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29"/>
      <p:bold r:id="rId30"/>
    </p:embeddedFont>
    <p:embeddedFont>
      <p:font typeface="Concert One" pitchFamily="2" charset="77"/>
      <p:regular r:id="rId31"/>
    </p:embeddedFont>
    <p:embeddedFont>
      <p:font typeface="Teko" panose="02000000000000000000" pitchFamily="2" charset="77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18"/>
  </p:normalViewPr>
  <p:slideViewPr>
    <p:cSldViewPr snapToGrid="0" snapToObjects="1">
      <p:cViewPr varScale="1">
        <p:scale>
          <a:sx n="155" d="100"/>
          <a:sy n="155" d="100"/>
        </p:scale>
        <p:origin x="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09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1207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519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447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31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289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539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868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81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2083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586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63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110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451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836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631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74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263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65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2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</a:t>
            </a:r>
            <a:r>
              <a:rPr lang="en-CA" dirty="0" err="1"/>
              <a:t>journals.plos.org</a:t>
            </a:r>
            <a:r>
              <a:rPr lang="en-CA" dirty="0"/>
              <a:t>/</a:t>
            </a:r>
            <a:r>
              <a:rPr lang="en-CA" dirty="0" err="1"/>
              <a:t>ploscompbiol</a:t>
            </a:r>
            <a:r>
              <a:rPr lang="en-CA" dirty="0"/>
              <a:t>/</a:t>
            </a:r>
            <a:r>
              <a:rPr lang="en-CA" dirty="0" err="1"/>
              <a:t>article?id</a:t>
            </a:r>
            <a:r>
              <a:rPr lang="en-CA" dirty="0"/>
              <a:t>=10.1371/journal.pcbi.1003833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94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25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015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842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2" r:id="rId4"/>
    <p:sldLayoutId id="2147483663" r:id="rId5"/>
    <p:sldLayoutId id="2147483667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rmorel/gramm/raw/master/gramm%20cheat%20sheet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athworks.com/images/pick/Sean/maingramm/grammexamples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 4</a:t>
            </a:r>
            <a:r>
              <a:rPr lang="en"/>
              <a:t>: plotting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</a:t>
            </a:r>
            <a:r>
              <a:rPr lang="en" dirty="0" err="1"/>
              <a:t>Colours</a:t>
            </a:r>
            <a:r>
              <a:rPr lang="en" dirty="0"/>
              <a:t>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10C6F9-87EA-D246-974C-82D83B859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821550"/>
              </p:ext>
            </p:extLst>
          </p:nvPr>
        </p:nvGraphicFramePr>
        <p:xfrm>
          <a:off x="6399663" y="1626550"/>
          <a:ext cx="1844222" cy="249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5993">
                  <a:extLst>
                    <a:ext uri="{9D8B030D-6E8A-4147-A177-3AD203B41FA5}">
                      <a16:colId xmlns:a16="http://schemas.microsoft.com/office/drawing/2014/main" val="1153622433"/>
                    </a:ext>
                  </a:extLst>
                </a:gridCol>
                <a:gridCol w="1248229">
                  <a:extLst>
                    <a:ext uri="{9D8B030D-6E8A-4147-A177-3AD203B41FA5}">
                      <a16:colId xmlns:a16="http://schemas.microsoft.com/office/drawing/2014/main" val="2445488790"/>
                    </a:ext>
                  </a:extLst>
                </a:gridCol>
              </a:tblGrid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y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yellow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04855724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magenta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413157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cyan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585998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red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19361946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green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220695139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blue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69689157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white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11832505"/>
                  </a:ext>
                </a:extLst>
              </a:tr>
              <a:tr h="275415"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>
                          <a:effectLst/>
                        </a:rPr>
                        <a:t>k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800" dirty="0">
                          <a:effectLst/>
                        </a:rPr>
                        <a:t>black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395751900"/>
                  </a:ext>
                </a:extLst>
              </a:tr>
            </a:tbl>
          </a:graphicData>
        </a:graphic>
      </p:graphicFrame>
      <p:sp>
        <p:nvSpPr>
          <p:cNvPr id="25" name="Google Shape;743;p29">
            <a:extLst>
              <a:ext uri="{FF2B5EF4-FFF2-40B4-BE49-F238E27FC236}">
                <a16:creationId xmlns:a16="http://schemas.microsoft.com/office/drawing/2014/main" id="{87A44ED2-5A90-C446-BAF8-34C7F0FFCF82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5382749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</a:t>
            </a: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of your lines by specifying one of the following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r>
              <a:rPr lang="en-US" sz="2400" dirty="0">
                <a:solidFill>
                  <a:schemeClr val="accent3"/>
                </a:solidFill>
              </a:rPr>
              <a:t> from the table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‘r’)</a:t>
            </a:r>
          </a:p>
        </p:txBody>
      </p:sp>
    </p:spTree>
    <p:extLst>
      <p:ext uri="{BB962C8B-B14F-4D97-AF65-F5344CB8AC3E}">
        <p14:creationId xmlns:p14="http://schemas.microsoft.com/office/powerpoint/2010/main" val="355970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-2201186" y="60306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Markers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625776" y="1246613"/>
            <a:ext cx="401970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markers of your data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 plot(x, y, ‘x’)c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04A3E1-78CB-D942-B476-C8BE4659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24015"/>
              </p:ext>
            </p:extLst>
          </p:nvPr>
        </p:nvGraphicFramePr>
        <p:xfrm>
          <a:off x="5056392" y="620059"/>
          <a:ext cx="3649436" cy="429586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31715">
                  <a:extLst>
                    <a:ext uri="{9D8B030D-6E8A-4147-A177-3AD203B41FA5}">
                      <a16:colId xmlns:a16="http://schemas.microsoft.com/office/drawing/2014/main" val="2029141528"/>
                    </a:ext>
                  </a:extLst>
                </a:gridCol>
                <a:gridCol w="3117721">
                  <a:extLst>
                    <a:ext uri="{9D8B030D-6E8A-4147-A177-3AD203B41FA5}">
                      <a16:colId xmlns:a16="http://schemas.microsoft.com/office/drawing/2014/main" val="3403171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'o'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Circle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95859619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'+'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Plus sign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9730383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'*'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Asterisk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9800043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'.'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Point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792241663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'x'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Cross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42845588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'_'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Horizontal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769007744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'|'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Vertical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78841663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's'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Square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5166125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'd'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Diamond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4027303389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'^'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Upward-pointing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19707718"/>
                  </a:ext>
                </a:extLst>
              </a:tr>
              <a:tr h="292388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'v'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Downward-pointing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62428578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'&gt;'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Right-pointing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164087570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'&lt;'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Left-pointing triangle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45369056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'p'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Pentagram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2583235245"/>
                  </a:ext>
                </a:extLst>
              </a:tr>
              <a:tr h="286285"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>
                          <a:effectLst/>
                        </a:rPr>
                        <a:t>'h'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600" dirty="0">
                          <a:effectLst/>
                        </a:rPr>
                        <a:t>Hexagram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29053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25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Lines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change the appearance of the lines of a plot() by specifying one of these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e.g., plot(x, y,  ‘-.’ ) these can be combined with markers and </a:t>
            </a:r>
            <a:r>
              <a:rPr lang="en-US" sz="2400" dirty="0" err="1">
                <a:solidFill>
                  <a:schemeClr val="accent3"/>
                </a:solidFill>
              </a:rPr>
              <a:t>colours</a:t>
            </a: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Plot(x, y, ‘x-.r’)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 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E83B73-1AB0-5E42-AD06-7244971F3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47660"/>
              </p:ext>
            </p:extLst>
          </p:nvPr>
        </p:nvGraphicFramePr>
        <p:xfrm>
          <a:off x="5220959" y="3229444"/>
          <a:ext cx="3289300" cy="1519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4650">
                  <a:extLst>
                    <a:ext uri="{9D8B030D-6E8A-4147-A177-3AD203B41FA5}">
                      <a16:colId xmlns:a16="http://schemas.microsoft.com/office/drawing/2014/main" val="3471979098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421264553"/>
                    </a:ext>
                  </a:extLst>
                </a:gridCol>
              </a:tblGrid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Solid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3565504549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--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Dashed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79174361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: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Dotted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836853430"/>
                  </a:ext>
                </a:extLst>
              </a:tr>
              <a:tr h="379950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>
                          <a:effectLst/>
                        </a:rPr>
                        <a:t>-.</a:t>
                      </a:r>
                    </a:p>
                  </a:txBody>
                  <a:tcPr marL="31609" marR="31609" marT="18965" marB="1896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dirty="0">
                          <a:effectLst/>
                        </a:rPr>
                        <a:t>Dash-dot line</a:t>
                      </a:r>
                    </a:p>
                  </a:txBody>
                  <a:tcPr marL="31609" marR="31609" marT="18965" marB="18965"/>
                </a:tc>
                <a:extLst>
                  <a:ext uri="{0D108BD9-81ED-4DB2-BD59-A6C34878D82A}">
                    <a16:rowId xmlns:a16="http://schemas.microsoft.com/office/drawing/2014/main" val="1057005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other specifiers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MarkerSize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LineWidth</a:t>
            </a:r>
            <a:r>
              <a:rPr lang="en-US" sz="2400" dirty="0">
                <a:solidFill>
                  <a:schemeClr val="accent3"/>
                </a:solidFill>
              </a:rPr>
              <a:t>’, size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MarkerEdgeColor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</a:t>
            </a:r>
            <a:r>
              <a:rPr lang="en-US" sz="2400" dirty="0" err="1">
                <a:solidFill>
                  <a:schemeClr val="accent3"/>
                </a:solidFill>
              </a:rPr>
              <a:t>MarkerFaceColor</a:t>
            </a:r>
            <a:r>
              <a:rPr lang="en-US" sz="2400" dirty="0">
                <a:solidFill>
                  <a:schemeClr val="accent3"/>
                </a:solidFill>
              </a:rPr>
              <a:t>’,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‘Color’,  [ R G B alpha]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…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(potential to make a MATLAB plotting cookbook in future)</a:t>
            </a:r>
          </a:p>
        </p:txBody>
      </p:sp>
    </p:spTree>
    <p:extLst>
      <p:ext uri="{BB962C8B-B14F-4D97-AF65-F5344CB8AC3E}">
        <p14:creationId xmlns:p14="http://schemas.microsoft.com/office/powerpoint/2010/main" val="230918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Figure and close all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I always recommend you begin a new graph by running </a:t>
            </a:r>
            <a:r>
              <a:rPr lang="en-US" sz="2400" b="1" dirty="0">
                <a:solidFill>
                  <a:schemeClr val="accent3"/>
                </a:solidFill>
              </a:rPr>
              <a:t>figure </a:t>
            </a:r>
            <a:r>
              <a:rPr lang="en-US" sz="2400" dirty="0">
                <a:solidFill>
                  <a:schemeClr val="accent3"/>
                </a:solidFill>
              </a:rPr>
              <a:t>this ensures that you are not overwriting any previous information you’ve plotted before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Reminder that close can be used to </a:t>
            </a:r>
            <a:r>
              <a:rPr lang="en-US" sz="2400" b="1" dirty="0">
                <a:solidFill>
                  <a:schemeClr val="accent3"/>
                </a:solidFill>
              </a:rPr>
              <a:t>close</a:t>
            </a:r>
            <a:r>
              <a:rPr lang="en-US" sz="2400" dirty="0">
                <a:solidFill>
                  <a:schemeClr val="accent3"/>
                </a:solidFill>
              </a:rPr>
              <a:t> currently opened figures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4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Hold on / off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The command hold on allows one to </a:t>
            </a:r>
            <a:r>
              <a:rPr lang="en-US" sz="2400" b="1" dirty="0">
                <a:solidFill>
                  <a:schemeClr val="accent3"/>
                </a:solidFill>
              </a:rPr>
              <a:t>add to the existing axes </a:t>
            </a:r>
            <a:r>
              <a:rPr lang="en-US" sz="2400" dirty="0">
                <a:solidFill>
                  <a:schemeClr val="accent3"/>
                </a:solidFill>
              </a:rPr>
              <a:t>of a plot you just made. It is like adding another layer. 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This does </a:t>
            </a:r>
            <a:r>
              <a:rPr lang="en-US" sz="2400" b="1" dirty="0">
                <a:solidFill>
                  <a:schemeClr val="accent3"/>
                </a:solidFill>
              </a:rPr>
              <a:t>not</a:t>
            </a:r>
            <a:r>
              <a:rPr lang="en-US" sz="2400" dirty="0">
                <a:solidFill>
                  <a:schemeClr val="accent3"/>
                </a:solidFill>
              </a:rPr>
              <a:t> need to be the </a:t>
            </a:r>
            <a:r>
              <a:rPr lang="en-US" sz="2400" b="1" dirty="0">
                <a:solidFill>
                  <a:schemeClr val="accent3"/>
                </a:solidFill>
              </a:rPr>
              <a:t>same type </a:t>
            </a:r>
            <a:r>
              <a:rPr lang="en-US" sz="2400" dirty="0">
                <a:solidFill>
                  <a:schemeClr val="accent3"/>
                </a:solidFill>
              </a:rPr>
              <a:t>of plot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0" indent="0" algn="l"/>
            <a:r>
              <a:rPr lang="en-US" sz="2400" b="1" dirty="0">
                <a:solidFill>
                  <a:schemeClr val="accent3"/>
                </a:solidFill>
              </a:rPr>
              <a:t>Hold off </a:t>
            </a:r>
            <a:r>
              <a:rPr lang="en-US" sz="2400" dirty="0">
                <a:solidFill>
                  <a:schemeClr val="accent3"/>
                </a:solidFill>
              </a:rPr>
              <a:t>removes this hold on the figure and allows you to overwrite them </a:t>
            </a:r>
          </a:p>
        </p:txBody>
      </p:sp>
    </p:spTree>
    <p:extLst>
      <p:ext uri="{BB962C8B-B14F-4D97-AF65-F5344CB8AC3E}">
        <p14:creationId xmlns:p14="http://schemas.microsoft.com/office/powerpoint/2010/main" val="185455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Line plots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If you would like to plot your data in log-log space you can use the function </a:t>
            </a:r>
            <a:r>
              <a:rPr lang="en-US" sz="2400" b="1" dirty="0"/>
              <a:t>loglog()</a:t>
            </a:r>
            <a:r>
              <a:rPr lang="en-US" sz="2400" dirty="0"/>
              <a:t> which works essentially the same way that plot does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Useful when data is decaying or exponentially growing </a:t>
            </a:r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always important to give the reader a sense of how uncertain a measure is, whether that be std, std error, or CI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plot error bars in MATLAB use the function </a:t>
            </a: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67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Error Bars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>
                <a:solidFill>
                  <a:schemeClr val="accent3"/>
                </a:solidFill>
              </a:rPr>
              <a:t>errorbar</a:t>
            </a:r>
            <a:r>
              <a:rPr lang="en-US" sz="2400" b="1" dirty="0">
                <a:solidFill>
                  <a:schemeClr val="accent3"/>
                </a:solidFill>
              </a:rPr>
              <a:t>() </a:t>
            </a:r>
            <a:r>
              <a:rPr lang="en-US" sz="2400" dirty="0">
                <a:solidFill>
                  <a:schemeClr val="accent3"/>
                </a:solidFill>
              </a:rPr>
              <a:t>takes the x, y, and error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All specifiers are like plot() except for ‘</a:t>
            </a:r>
            <a:r>
              <a:rPr lang="en-US" sz="2400" dirty="0" err="1">
                <a:solidFill>
                  <a:schemeClr val="accent3"/>
                </a:solidFill>
              </a:rPr>
              <a:t>CapSize</a:t>
            </a:r>
            <a:r>
              <a:rPr lang="en-US" sz="2400" dirty="0">
                <a:solidFill>
                  <a:schemeClr val="accent3"/>
                </a:solidFill>
              </a:rPr>
              <a:t>’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 </a:t>
            </a:r>
            <a:r>
              <a:rPr lang="en-US" sz="2400" b="1" i="1" dirty="0">
                <a:solidFill>
                  <a:schemeClr val="accent3"/>
                </a:solidFill>
              </a:rPr>
              <a:t>‘</a:t>
            </a:r>
            <a:r>
              <a:rPr lang="en-US" sz="2400" b="1" i="1" dirty="0" err="1">
                <a:solidFill>
                  <a:schemeClr val="accent3"/>
                </a:solidFill>
              </a:rPr>
              <a:t>LineStyle</a:t>
            </a:r>
            <a:r>
              <a:rPr lang="en-US" sz="2400" b="1" i="1" dirty="0">
                <a:solidFill>
                  <a:schemeClr val="accent3"/>
                </a:solidFill>
              </a:rPr>
              <a:t>’  </a:t>
            </a:r>
            <a:r>
              <a:rPr lang="en-US" sz="2400" dirty="0">
                <a:solidFill>
                  <a:schemeClr val="accent3"/>
                </a:solidFill>
              </a:rPr>
              <a:t>to remove line between x values this allows you to plot the error bars </a:t>
            </a:r>
            <a:r>
              <a:rPr lang="en-US" sz="2400" b="1" dirty="0">
                <a:solidFill>
                  <a:schemeClr val="accent3"/>
                </a:solidFill>
              </a:rPr>
              <a:t>separately</a:t>
            </a:r>
            <a:r>
              <a:rPr lang="en-US" sz="2400" dirty="0">
                <a:solidFill>
                  <a:schemeClr val="accent3"/>
                </a:solidFill>
              </a:rPr>
              <a:t> from the underlying graph </a:t>
            </a:r>
          </a:p>
        </p:txBody>
      </p:sp>
    </p:spTree>
    <p:extLst>
      <p:ext uri="{BB962C8B-B14F-4D97-AF65-F5344CB8AC3E}">
        <p14:creationId xmlns:p14="http://schemas.microsoft.com/office/powerpoint/2010/main" val="94018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graphs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Creates bar plots, see examples in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Special specifier ‘stacked’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Can use </a:t>
            </a:r>
            <a:r>
              <a:rPr lang="en-US" sz="2400" b="1" dirty="0" err="1">
                <a:solidFill>
                  <a:schemeClr val="accent3"/>
                </a:solidFill>
              </a:rPr>
              <a:t>xticks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 err="1">
                <a:solidFill>
                  <a:schemeClr val="accent3"/>
                </a:solidFill>
              </a:rPr>
              <a:t>xlabels</a:t>
            </a:r>
            <a:r>
              <a:rPr lang="en-US" sz="2400" dirty="0">
                <a:solidFill>
                  <a:schemeClr val="accent3"/>
                </a:solidFill>
              </a:rPr>
              <a:t> to relabel the x-</a:t>
            </a:r>
            <a:r>
              <a:rPr lang="en-US" sz="2400" dirty="0" err="1">
                <a:solidFill>
                  <a:schemeClr val="accent3"/>
                </a:solidFill>
              </a:rPr>
              <a:t>axsis</a:t>
            </a:r>
            <a:r>
              <a:rPr lang="en-US" sz="2400" dirty="0">
                <a:solidFill>
                  <a:schemeClr val="accent3"/>
                </a:solidFill>
              </a:rPr>
              <a:t> or change the number of ticks (same for </a:t>
            </a:r>
            <a:r>
              <a:rPr lang="en-US" sz="2400" dirty="0" err="1">
                <a:solidFill>
                  <a:schemeClr val="accent3"/>
                </a:solidFill>
              </a:rPr>
              <a:t>yticks</a:t>
            </a:r>
            <a:r>
              <a:rPr lang="en-US" sz="2400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62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first thing you need to consider when plotting is your </a:t>
            </a:r>
            <a:r>
              <a:rPr lang="en-US" sz="2400" b="1" dirty="0">
                <a:solidFill>
                  <a:schemeClr val="accent3"/>
                </a:solidFill>
              </a:rPr>
              <a:t>message</a:t>
            </a:r>
            <a:r>
              <a:rPr lang="en-US" sz="2400" dirty="0">
                <a:solidFill>
                  <a:schemeClr val="accent3"/>
                </a:solidFill>
              </a:rPr>
              <a:t>, the </a:t>
            </a:r>
            <a:r>
              <a:rPr lang="en-US" sz="2400" b="1" dirty="0">
                <a:solidFill>
                  <a:schemeClr val="accent3"/>
                </a:solidFill>
              </a:rPr>
              <a:t>audience</a:t>
            </a:r>
            <a:r>
              <a:rPr lang="en-US" sz="2400" dirty="0">
                <a:solidFill>
                  <a:schemeClr val="accent3"/>
                </a:solidFill>
              </a:rPr>
              <a:t>, and type of </a:t>
            </a:r>
            <a:r>
              <a:rPr lang="en-US" sz="2400" b="1" dirty="0">
                <a:solidFill>
                  <a:schemeClr val="accent3"/>
                </a:solidFill>
              </a:rPr>
              <a:t>plot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Making a graphic is always helpful for a reader but not always necessary. Can you say this image in words?</a:t>
            </a:r>
          </a:p>
        </p:txBody>
      </p:sp>
    </p:spTree>
    <p:extLst>
      <p:ext uri="{BB962C8B-B14F-4D97-AF65-F5344CB8AC3E}">
        <p14:creationId xmlns:p14="http://schemas.microsoft.com/office/powerpoint/2010/main" val="976687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but make it fashion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There are many toolboxes in addition to the basic functions of MATLAB, some are developed my MATLAB and others are </a:t>
            </a:r>
            <a:r>
              <a:rPr lang="en-US" sz="2400" b="1" dirty="0"/>
              <a:t>external</a:t>
            </a:r>
            <a:r>
              <a:rPr lang="en-US" sz="2400" dirty="0"/>
              <a:t> and need downloading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We will cover some additional methods to </a:t>
            </a:r>
            <a:r>
              <a:rPr lang="en-US" sz="2400"/>
              <a:t>plot in MATLAB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630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Histograms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151857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Allows you to visualize distributions of data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b="1" dirty="0"/>
              <a:t>histogram(X, </a:t>
            </a:r>
            <a:r>
              <a:rPr lang="en-US" sz="2400" b="1" dirty="0" err="1"/>
              <a:t>nbins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BarWidth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FaceColor</a:t>
            </a:r>
            <a:r>
              <a:rPr lang="en-US" sz="2400" dirty="0"/>
              <a:t>’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</a:t>
            </a:r>
            <a:r>
              <a:rPr lang="en-US" sz="2400" dirty="0" err="1"/>
              <a:t>FaceAlpha</a:t>
            </a:r>
            <a:r>
              <a:rPr lang="en-US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191388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Scatter plot of data inputs take x and y 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Same </a:t>
            </a:r>
            <a:r>
              <a:rPr lang="en-US" sz="2400" dirty="0" err="1"/>
              <a:t>colour</a:t>
            </a:r>
            <a:r>
              <a:rPr lang="en-US" sz="2400" dirty="0"/>
              <a:t> and marker specifiers as plot</a:t>
            </a:r>
          </a:p>
          <a:p>
            <a:pPr algn="l">
              <a:lnSpc>
                <a:spcPct val="150000"/>
              </a:lnSpc>
            </a:pPr>
            <a:r>
              <a:rPr lang="en-US" sz="2400" dirty="0"/>
              <a:t>‘filled’ to </a:t>
            </a:r>
            <a:r>
              <a:rPr lang="en-US" sz="2400" dirty="0" err="1"/>
              <a:t>colour</a:t>
            </a:r>
            <a:r>
              <a:rPr lang="en-US" sz="2400" dirty="0"/>
              <a:t> in marker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7956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plots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accent3"/>
                </a:solidFill>
              </a:rPr>
              <a:t>Loglog, </a:t>
            </a:r>
            <a:r>
              <a:rPr lang="en-US" sz="3200" dirty="0" err="1">
                <a:solidFill>
                  <a:schemeClr val="accent3"/>
                </a:solidFill>
              </a:rPr>
              <a:t>semilogx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semilogy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Boxchart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barh</a:t>
            </a:r>
            <a:r>
              <a:rPr lang="en-US" sz="3200" dirty="0">
                <a:solidFill>
                  <a:schemeClr val="accent3"/>
                </a:solidFill>
              </a:rPr>
              <a:t>, stairs</a:t>
            </a: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chemeClr val="accent3"/>
                </a:solidFill>
              </a:rPr>
              <a:t>Imagesc</a:t>
            </a:r>
            <a:r>
              <a:rPr lang="en-US" sz="3200" dirty="0">
                <a:solidFill>
                  <a:schemeClr val="accent3"/>
                </a:solidFill>
              </a:rPr>
              <a:t>, </a:t>
            </a:r>
            <a:r>
              <a:rPr lang="en-US" sz="3200" dirty="0" err="1">
                <a:solidFill>
                  <a:schemeClr val="accent3"/>
                </a:solidFill>
              </a:rPr>
              <a:t>polarhistogram</a:t>
            </a:r>
            <a:endParaRPr lang="en-US" sz="32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1810110" y="966900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I’m not a regular graph, I’m a cool graph</a:t>
            </a:r>
          </a:p>
        </p:txBody>
      </p:sp>
      <p:pic>
        <p:nvPicPr>
          <p:cNvPr id="3" name="Picture 2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438E2877-281E-374B-AF5A-B4E6B96D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715" y="1617635"/>
            <a:ext cx="5552729" cy="31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39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Toolbox developed to extend MATLAB’s graphing capacities. The code runs much like </a:t>
            </a:r>
            <a:r>
              <a:rPr lang="en-US" sz="2400" dirty="0" err="1">
                <a:solidFill>
                  <a:schemeClr val="accent3"/>
                </a:solidFill>
              </a:rPr>
              <a:t>ggplot</a:t>
            </a:r>
            <a:r>
              <a:rPr lang="en-US" sz="2400" dirty="0">
                <a:solidFill>
                  <a:schemeClr val="accent3"/>
                </a:solidFill>
              </a:rPr>
              <a:t> in R, whereby data is fed into the </a:t>
            </a:r>
            <a:r>
              <a:rPr lang="en-US" sz="2400" dirty="0" err="1">
                <a:solidFill>
                  <a:schemeClr val="accent3"/>
                </a:solidFill>
              </a:rPr>
              <a:t>gramm</a:t>
            </a:r>
            <a:r>
              <a:rPr lang="en-US" sz="2400" dirty="0">
                <a:solidFill>
                  <a:schemeClr val="accent3"/>
                </a:solidFill>
              </a:rPr>
              <a:t> function and each layer of the graph is added on top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accent3"/>
                </a:solidFill>
              </a:rPr>
              <a:t>See below for a cheat sheet summarizing </a:t>
            </a:r>
            <a:r>
              <a:rPr lang="en-US" sz="2000" dirty="0" err="1">
                <a:solidFill>
                  <a:schemeClr val="accent3"/>
                </a:solidFill>
              </a:rPr>
              <a:t>gramm’s</a:t>
            </a:r>
            <a:r>
              <a:rPr lang="en-US" sz="2000" dirty="0">
                <a:solidFill>
                  <a:schemeClr val="accent3"/>
                </a:solidFill>
              </a:rPr>
              <a:t> capacities</a:t>
            </a:r>
          </a:p>
          <a:p>
            <a:pPr algn="l">
              <a:lnSpc>
                <a:spcPct val="150000"/>
              </a:lnSpc>
            </a:pPr>
            <a:r>
              <a:rPr lang="en-CA" dirty="0">
                <a:hlinkClick r:id="rId3"/>
              </a:rPr>
              <a:t>https://github.com/piermorel/gramm/raw/master/gramm%20cheat%20sheet.pdf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0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Gramm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996683" y="1049215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Gramm example script: 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g=</a:t>
            </a:r>
            <a:r>
              <a:rPr lang="en-CA" sz="1200" dirty="0" err="1"/>
              <a:t>gramm</a:t>
            </a:r>
            <a:r>
              <a:rPr lang="en-CA" sz="1200" dirty="0"/>
              <a:t>('x',cars.Model_Year,'y',cars.MPG,'color',cars.Cylinders,'subset',cars.Cylinders~=3 &amp; </a:t>
            </a:r>
            <a:r>
              <a:rPr lang="en-CA" sz="1200" dirty="0" err="1"/>
              <a:t>cars.Cylinders</a:t>
            </a:r>
            <a:r>
              <a:rPr lang="en-CA" sz="1200" dirty="0"/>
              <a:t>~=5);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g.facet_grid</a:t>
            </a:r>
            <a:r>
              <a:rPr lang="en-CA" sz="1200" dirty="0"/>
              <a:t>([],</a:t>
            </a:r>
            <a:r>
              <a:rPr lang="en-CA" sz="1200" dirty="0" err="1"/>
              <a:t>cars.Origin_Region</a:t>
            </a:r>
            <a:r>
              <a:rPr lang="en-CA" sz="1200" dirty="0"/>
              <a:t>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g.geom_point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g.stat_glm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g.set_names</a:t>
            </a:r>
            <a:r>
              <a:rPr lang="en-CA" sz="1200" dirty="0"/>
              <a:t>('</a:t>
            </a:r>
            <a:r>
              <a:rPr lang="en-CA" sz="1200" dirty="0" err="1"/>
              <a:t>column','Origin','x','Year</a:t>
            </a:r>
            <a:r>
              <a:rPr lang="en-CA" sz="1200" dirty="0"/>
              <a:t> of </a:t>
            </a:r>
            <a:r>
              <a:rPr lang="en-CA" sz="1200" dirty="0" err="1"/>
              <a:t>production','y','Fuel</a:t>
            </a:r>
            <a:r>
              <a:rPr lang="en-CA" sz="1200" dirty="0"/>
              <a:t> economy (MPG)','color','# Cylinders’);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g.set_title</a:t>
            </a:r>
            <a:r>
              <a:rPr lang="en-CA" sz="1200" dirty="0"/>
              <a:t>('Fuel economy of new cars between 1970 and 1982’);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Figure('Position',[100 100 800 400]);</a:t>
            </a:r>
          </a:p>
          <a:p>
            <a:pPr algn="l">
              <a:lnSpc>
                <a:spcPct val="150000"/>
              </a:lnSpc>
            </a:pPr>
            <a:r>
              <a:rPr lang="en-CA" sz="1200" dirty="0" err="1"/>
              <a:t>g.draw</a:t>
            </a:r>
            <a:r>
              <a:rPr lang="en-CA" sz="1200" dirty="0"/>
              <a:t>();</a:t>
            </a:r>
          </a:p>
          <a:p>
            <a:pPr algn="l">
              <a:lnSpc>
                <a:spcPct val="150000"/>
              </a:lnSpc>
            </a:pPr>
            <a:r>
              <a:rPr lang="en-CA" sz="1200" dirty="0"/>
              <a:t>See example on their </a:t>
            </a:r>
            <a:r>
              <a:rPr lang="en-CA" sz="1200" dirty="0">
                <a:hlinkClick r:id="rId3"/>
              </a:rPr>
              <a:t>website</a:t>
            </a:r>
            <a:endParaRPr lang="en-CA" sz="12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 a general sense the type of plot you pick is very important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Bar plots and line graphs are simple and effective ways to convey a message and are readable by almost all audiences </a:t>
            </a:r>
          </a:p>
        </p:txBody>
      </p:sp>
    </p:spTree>
    <p:extLst>
      <p:ext uri="{BB962C8B-B14F-4D97-AF65-F5344CB8AC3E}">
        <p14:creationId xmlns:p14="http://schemas.microsoft.com/office/powerpoint/2010/main" val="349233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It is important to remember there is a wide range of scientific literacy in the world and your audience may not be accustomed to reading plots, specifically really complex figure </a:t>
            </a:r>
          </a:p>
        </p:txBody>
      </p:sp>
    </p:spTree>
    <p:extLst>
      <p:ext uri="{BB962C8B-B14F-4D97-AF65-F5344CB8AC3E}">
        <p14:creationId xmlns:p14="http://schemas.microsoft.com/office/powerpoint/2010/main" val="2195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Try plotting information with the </a:t>
            </a:r>
            <a:r>
              <a:rPr lang="en-US" sz="2400" b="1" dirty="0">
                <a:solidFill>
                  <a:schemeClr val="accent3"/>
                </a:solidFill>
              </a:rPr>
              <a:t>least</a:t>
            </a:r>
            <a:r>
              <a:rPr lang="en-US" sz="2400" dirty="0">
                <a:solidFill>
                  <a:schemeClr val="accent3"/>
                </a:solidFill>
              </a:rPr>
              <a:t> amount of </a:t>
            </a:r>
            <a:r>
              <a:rPr lang="en-US" sz="2400" b="1" dirty="0">
                <a:solidFill>
                  <a:schemeClr val="accent3"/>
                </a:solidFill>
              </a:rPr>
              <a:t>ink</a:t>
            </a:r>
            <a:r>
              <a:rPr lang="en-US" sz="2400" dirty="0">
                <a:solidFill>
                  <a:schemeClr val="accent3"/>
                </a:solidFill>
              </a:rPr>
              <a:t> as possible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overcrowd graphs, give each one room to breath 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Colour</a:t>
            </a:r>
            <a:r>
              <a:rPr lang="en-US" sz="2400" dirty="0">
                <a:solidFill>
                  <a:schemeClr val="accent3"/>
                </a:solidFill>
              </a:rPr>
              <a:t> choice is important and can make figures misleading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Plotting Tips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1149777" y="125300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Do not mislead readers, be careful about adjusting axes to exaggerate effects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Label everything clearly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Always plot </a:t>
            </a:r>
            <a:r>
              <a:rPr lang="en-US" sz="2400" b="1" dirty="0">
                <a:solidFill>
                  <a:schemeClr val="accent3"/>
                </a:solidFill>
              </a:rPr>
              <a:t>confidence intervals </a:t>
            </a:r>
            <a:r>
              <a:rPr lang="en-US" sz="2400" dirty="0">
                <a:solidFill>
                  <a:schemeClr val="accent3"/>
                </a:solidFill>
              </a:rPr>
              <a:t>or a measure of data spread / uncertainty </a:t>
            </a:r>
          </a:p>
        </p:txBody>
      </p:sp>
    </p:spTree>
    <p:extLst>
      <p:ext uri="{BB962C8B-B14F-4D97-AF65-F5344CB8AC3E}">
        <p14:creationId xmlns:p14="http://schemas.microsoft.com/office/powerpoint/2010/main" val="22997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function in MATLAB takes in x, y values and returns a line plot. Each element of the plot can be manipulated using different specifiers 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After running </a:t>
            </a:r>
            <a:r>
              <a:rPr lang="en-US" sz="2400" b="1" dirty="0">
                <a:solidFill>
                  <a:schemeClr val="accent3"/>
                </a:solidFill>
              </a:rPr>
              <a:t>plot() </a:t>
            </a:r>
            <a:r>
              <a:rPr lang="en-US" sz="2400" dirty="0">
                <a:solidFill>
                  <a:schemeClr val="accent3"/>
                </a:solidFill>
              </a:rPr>
              <a:t>you can manually alter aspects of the resulting figure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Xlabel</a:t>
            </a:r>
            <a:r>
              <a:rPr lang="en-US" sz="2400" dirty="0">
                <a:solidFill>
                  <a:schemeClr val="accent3"/>
                </a:solidFill>
              </a:rPr>
              <a:t>(‘time’)</a:t>
            </a:r>
          </a:p>
          <a:p>
            <a:pPr algn="l">
              <a:lnSpc>
                <a:spcPct val="150000"/>
              </a:lnSpc>
            </a:pPr>
            <a:r>
              <a:rPr lang="en-US" sz="2400" dirty="0" err="1">
                <a:solidFill>
                  <a:schemeClr val="accent3"/>
                </a:solidFill>
              </a:rPr>
              <a:t>Ylabel</a:t>
            </a:r>
            <a:r>
              <a:rPr lang="en-US" sz="2400" dirty="0">
                <a:solidFill>
                  <a:schemeClr val="accent3"/>
                </a:solidFill>
              </a:rPr>
              <a:t>(‘money’)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Title(‘Time is money’)</a:t>
            </a:r>
          </a:p>
        </p:txBody>
      </p:sp>
    </p:spTree>
    <p:extLst>
      <p:ext uri="{BB962C8B-B14F-4D97-AF65-F5344CB8AC3E}">
        <p14:creationId xmlns:p14="http://schemas.microsoft.com/office/powerpoint/2010/main" val="231020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Plot function 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If you have provided multiple sets of information to the plot function or a matrix, you can use the </a:t>
            </a:r>
            <a:r>
              <a:rPr lang="en-US" sz="2400" b="1" dirty="0">
                <a:solidFill>
                  <a:schemeClr val="accent3"/>
                </a:solidFill>
              </a:rPr>
              <a:t>legend() </a:t>
            </a:r>
            <a:r>
              <a:rPr lang="en-US" sz="2400" dirty="0">
                <a:solidFill>
                  <a:schemeClr val="accent3"/>
                </a:solidFill>
              </a:rPr>
              <a:t>function to label each element you’ve plotted</a:t>
            </a:r>
          </a:p>
        </p:txBody>
      </p:sp>
    </p:spTree>
    <p:extLst>
      <p:ext uri="{BB962C8B-B14F-4D97-AF65-F5344CB8AC3E}">
        <p14:creationId xmlns:p14="http://schemas.microsoft.com/office/powerpoint/2010/main" val="99551896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11931</TotalTime>
  <Words>1174</Words>
  <Application>Microsoft Macintosh PowerPoint</Application>
  <PresentationFormat>On-screen Show (16:9)</PresentationFormat>
  <Paragraphs>166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Teko</vt:lpstr>
      <vt:lpstr>Concert One</vt:lpstr>
      <vt:lpstr>Baloo 2</vt:lpstr>
      <vt:lpstr>Arial</vt:lpstr>
      <vt:lpstr>Virtual Campaign by Slidesgo</vt:lpstr>
      <vt:lpstr>MATLAB </vt:lpstr>
      <vt:lpstr>Plotting Tips</vt:lpstr>
      <vt:lpstr>Plotting Tips</vt:lpstr>
      <vt:lpstr>Plotting Tips</vt:lpstr>
      <vt:lpstr>Plotting Tips</vt:lpstr>
      <vt:lpstr>Plotting Tips</vt:lpstr>
      <vt:lpstr>Plot function </vt:lpstr>
      <vt:lpstr>Plot function </vt:lpstr>
      <vt:lpstr>Plot function </vt:lpstr>
      <vt:lpstr>Plot Colours </vt:lpstr>
      <vt:lpstr>Plot Markers </vt:lpstr>
      <vt:lpstr>Plot Lines </vt:lpstr>
      <vt:lpstr>Plot other specifiers </vt:lpstr>
      <vt:lpstr>Figure and close all</vt:lpstr>
      <vt:lpstr>Hold on / off</vt:lpstr>
      <vt:lpstr>Other Line plots</vt:lpstr>
      <vt:lpstr>Error Bars</vt:lpstr>
      <vt:lpstr>Error Bars</vt:lpstr>
      <vt:lpstr>Bar graphs</vt:lpstr>
      <vt:lpstr>Plot but make it fashion</vt:lpstr>
      <vt:lpstr>Histograms</vt:lpstr>
      <vt:lpstr>Scatter</vt:lpstr>
      <vt:lpstr>Other plots</vt:lpstr>
      <vt:lpstr>Gramm</vt:lpstr>
      <vt:lpstr>Gramm</vt:lpstr>
      <vt:lpstr>Gramm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46</cp:revision>
  <dcterms:modified xsi:type="dcterms:W3CDTF">2021-03-15T13:16:57Z</dcterms:modified>
</cp:coreProperties>
</file>