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72" r:id="rId3"/>
    <p:sldId id="362" r:id="rId4"/>
    <p:sldId id="340" r:id="rId5"/>
    <p:sldId id="363" r:id="rId6"/>
    <p:sldId id="367" r:id="rId7"/>
    <p:sldId id="366" r:id="rId8"/>
    <p:sldId id="368" r:id="rId9"/>
    <p:sldId id="369" r:id="rId10"/>
    <p:sldId id="370" r:id="rId11"/>
    <p:sldId id="364" r:id="rId12"/>
    <p:sldId id="371" r:id="rId13"/>
    <p:sldId id="337" r:id="rId14"/>
    <p:sldId id="377" r:id="rId15"/>
    <p:sldId id="378" r:id="rId16"/>
    <p:sldId id="372" r:id="rId17"/>
    <p:sldId id="349" r:id="rId18"/>
    <p:sldId id="345" r:id="rId19"/>
    <p:sldId id="350" r:id="rId20"/>
    <p:sldId id="373" r:id="rId21"/>
    <p:sldId id="374" r:id="rId22"/>
    <p:sldId id="375" r:id="rId23"/>
    <p:sldId id="376" r:id="rId24"/>
  </p:sldIdLst>
  <p:sldSz cx="9144000" cy="5143500" type="screen16x9"/>
  <p:notesSz cx="6858000" cy="9144000"/>
  <p:embeddedFontLst>
    <p:embeddedFont>
      <p:font typeface="Apple Braille" pitchFamily="2" charset="0"/>
      <p:regular r:id="rId26"/>
    </p:embeddedFont>
    <p:embeddedFont>
      <p:font typeface="Baloo 2" panose="03080502040302020200" pitchFamily="66" charset="77"/>
      <p:regular r:id="rId27"/>
      <p:bold r:id="rId28"/>
    </p:embeddedFont>
    <p:embeddedFont>
      <p:font typeface="Concert One" pitchFamily="2" charset="77"/>
      <p:regular r:id="rId29"/>
    </p:embeddedFont>
    <p:embeddedFont>
      <p:font typeface="Teko" panose="02000000000000000000" pitchFamily="2" charset="77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447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3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289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539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68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818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586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63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1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083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451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836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631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4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947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25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15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09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207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9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4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2" r:id="rId4"/>
    <p:sldLayoutId id="2147483663" r:id="rId5"/>
    <p:sldLayoutId id="2147483667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rmorel/gramm/raw/master/gramm%20cheat%20sheet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athworks.com/images/pick/Sean/maingramm/grammexample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3: Signal processing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other specifiers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MarkerSize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LineWidth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MarkerEdgeColor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MarkerFaceColor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‘Color’, 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(potential to make a MATLAB plotting cookbook in future)</a:t>
            </a:r>
          </a:p>
        </p:txBody>
      </p:sp>
    </p:spTree>
    <p:extLst>
      <p:ext uri="{BB962C8B-B14F-4D97-AF65-F5344CB8AC3E}">
        <p14:creationId xmlns:p14="http://schemas.microsoft.com/office/powerpoint/2010/main" val="230918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 and close all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I always recommend you begin a new graph by running </a:t>
            </a:r>
            <a:r>
              <a:rPr lang="en-US" sz="2400" b="1" dirty="0">
                <a:solidFill>
                  <a:schemeClr val="accent3"/>
                </a:solidFill>
              </a:rPr>
              <a:t>figure </a:t>
            </a:r>
            <a:r>
              <a:rPr lang="en-US" sz="2400" dirty="0">
                <a:solidFill>
                  <a:schemeClr val="accent3"/>
                </a:solidFill>
              </a:rPr>
              <a:t>this ensures that you are not overwriting any previous information you’ve plotted before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Reminder that close can be used to </a:t>
            </a:r>
            <a:r>
              <a:rPr lang="en-US" sz="2400" b="1" dirty="0">
                <a:solidFill>
                  <a:schemeClr val="accent3"/>
                </a:solidFill>
              </a:rPr>
              <a:t>close</a:t>
            </a:r>
            <a:r>
              <a:rPr lang="en-US" sz="2400" dirty="0">
                <a:solidFill>
                  <a:schemeClr val="accent3"/>
                </a:solidFill>
              </a:rPr>
              <a:t> currently opened figures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4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Hold on / off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The command hold on allows one to </a:t>
            </a:r>
            <a:r>
              <a:rPr lang="en-US" sz="2400" b="1" dirty="0">
                <a:solidFill>
                  <a:schemeClr val="accent3"/>
                </a:solidFill>
              </a:rPr>
              <a:t>add to the existing axes </a:t>
            </a:r>
            <a:r>
              <a:rPr lang="en-US" sz="2400" dirty="0">
                <a:solidFill>
                  <a:schemeClr val="accent3"/>
                </a:solidFill>
              </a:rPr>
              <a:t>of a plot you just made. It is like adding another layer. 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This does </a:t>
            </a:r>
            <a:r>
              <a:rPr lang="en-US" sz="2400" b="1" dirty="0">
                <a:solidFill>
                  <a:schemeClr val="accent3"/>
                </a:solidFill>
              </a:rPr>
              <a:t>not</a:t>
            </a:r>
            <a:r>
              <a:rPr lang="en-US" sz="2400" dirty="0">
                <a:solidFill>
                  <a:schemeClr val="accent3"/>
                </a:solidFill>
              </a:rPr>
              <a:t> need to be the </a:t>
            </a:r>
            <a:r>
              <a:rPr lang="en-US" sz="2400" b="1" dirty="0">
                <a:solidFill>
                  <a:schemeClr val="accent3"/>
                </a:solidFill>
              </a:rPr>
              <a:t>same type </a:t>
            </a:r>
            <a:r>
              <a:rPr lang="en-US" sz="2400" dirty="0">
                <a:solidFill>
                  <a:schemeClr val="accent3"/>
                </a:solidFill>
              </a:rPr>
              <a:t>of plot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b="1" dirty="0">
                <a:solidFill>
                  <a:schemeClr val="accent3"/>
                </a:solidFill>
              </a:rPr>
              <a:t>Hold off </a:t>
            </a:r>
            <a:r>
              <a:rPr lang="en-US" sz="2400" dirty="0">
                <a:solidFill>
                  <a:schemeClr val="accent3"/>
                </a:solidFill>
              </a:rPr>
              <a:t>removes this hold on the figure and allows you to overwrite them </a:t>
            </a:r>
          </a:p>
        </p:txBody>
      </p:sp>
    </p:spTree>
    <p:extLst>
      <p:ext uri="{BB962C8B-B14F-4D97-AF65-F5344CB8AC3E}">
        <p14:creationId xmlns:p14="http://schemas.microsoft.com/office/powerpoint/2010/main" val="185455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Line plots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If you would like to plot your data in log-log space you can use the function </a:t>
            </a:r>
            <a:r>
              <a:rPr lang="en-US" sz="2400" b="1" dirty="0"/>
              <a:t>loglog()</a:t>
            </a:r>
            <a:r>
              <a:rPr lang="en-US" sz="2400" dirty="0"/>
              <a:t> which works essentially the same way that plot does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Useful when data is decaying or exponentially growing </a:t>
            </a:r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always important to give the reader a sense of how uncertain a measure is, whether that be std, std error, or CI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plot error bars in MATLAB use the function </a:t>
            </a: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67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 </a:t>
            </a:r>
            <a:r>
              <a:rPr lang="en-US" sz="2400" dirty="0">
                <a:solidFill>
                  <a:schemeClr val="accent3"/>
                </a:solidFill>
              </a:rPr>
              <a:t>takes the x, y, and error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All specifiers are like plot() except for ‘</a:t>
            </a:r>
            <a:r>
              <a:rPr lang="en-US" sz="2400" dirty="0" err="1">
                <a:solidFill>
                  <a:schemeClr val="accent3"/>
                </a:solidFill>
              </a:rPr>
              <a:t>CapSize</a:t>
            </a:r>
            <a:r>
              <a:rPr lang="en-US" sz="2400" dirty="0">
                <a:solidFill>
                  <a:schemeClr val="accent3"/>
                </a:solidFill>
              </a:rPr>
              <a:t>’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 </a:t>
            </a:r>
            <a:r>
              <a:rPr lang="en-US" sz="2400" b="1" i="1" dirty="0">
                <a:solidFill>
                  <a:schemeClr val="accent3"/>
                </a:solidFill>
              </a:rPr>
              <a:t>‘</a:t>
            </a:r>
            <a:r>
              <a:rPr lang="en-US" sz="2400" b="1" i="1" dirty="0" err="1">
                <a:solidFill>
                  <a:schemeClr val="accent3"/>
                </a:solidFill>
              </a:rPr>
              <a:t>LineStyle</a:t>
            </a:r>
            <a:r>
              <a:rPr lang="en-US" sz="2400" b="1" i="1" dirty="0">
                <a:solidFill>
                  <a:schemeClr val="accent3"/>
                </a:solidFill>
              </a:rPr>
              <a:t>’  </a:t>
            </a:r>
            <a:r>
              <a:rPr lang="en-US" sz="2400" dirty="0">
                <a:solidFill>
                  <a:schemeClr val="accent3"/>
                </a:solidFill>
              </a:rPr>
              <a:t>to remove line between x values such that you only plot the error bars </a:t>
            </a:r>
            <a:r>
              <a:rPr lang="en-US" sz="2400" b="1" dirty="0">
                <a:solidFill>
                  <a:schemeClr val="accent3"/>
                </a:solidFill>
              </a:rPr>
              <a:t>separately</a:t>
            </a:r>
            <a:r>
              <a:rPr lang="en-US" sz="2400" dirty="0">
                <a:solidFill>
                  <a:schemeClr val="accent3"/>
                </a:solidFill>
              </a:rPr>
              <a:t> from the underlying graph </a:t>
            </a:r>
          </a:p>
        </p:txBody>
      </p:sp>
    </p:spTree>
    <p:extLst>
      <p:ext uri="{BB962C8B-B14F-4D97-AF65-F5344CB8AC3E}">
        <p14:creationId xmlns:p14="http://schemas.microsoft.com/office/powerpoint/2010/main" val="94018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graphs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Creates bar plots, see examples in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Special specifier ‘stacked’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Can use </a:t>
            </a:r>
            <a:r>
              <a:rPr lang="en-US" sz="2400" b="1" dirty="0" err="1">
                <a:solidFill>
                  <a:schemeClr val="accent3"/>
                </a:solidFill>
              </a:rPr>
              <a:t>xticks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 err="1">
                <a:solidFill>
                  <a:schemeClr val="accent3"/>
                </a:solidFill>
              </a:rPr>
              <a:t>xlabels</a:t>
            </a:r>
            <a:r>
              <a:rPr lang="en-US" sz="2400" dirty="0">
                <a:solidFill>
                  <a:schemeClr val="accent3"/>
                </a:solidFill>
              </a:rPr>
              <a:t> to relabel the x-</a:t>
            </a:r>
            <a:r>
              <a:rPr lang="en-US" sz="2400" dirty="0" err="1">
                <a:solidFill>
                  <a:schemeClr val="accent3"/>
                </a:solidFill>
              </a:rPr>
              <a:t>axsis</a:t>
            </a:r>
            <a:r>
              <a:rPr lang="en-US" sz="2400" dirty="0">
                <a:solidFill>
                  <a:schemeClr val="accent3"/>
                </a:solidFill>
              </a:rPr>
              <a:t> or change the number of ticks (same for </a:t>
            </a:r>
            <a:r>
              <a:rPr lang="en-US" sz="2400" dirty="0" err="1">
                <a:solidFill>
                  <a:schemeClr val="accent3"/>
                </a:solidFill>
              </a:rPr>
              <a:t>yticks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21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Pie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There are many toolboxes in addition to the basic functions of MATLAB, some are developed my MATLAB and others are </a:t>
            </a:r>
            <a:r>
              <a:rPr lang="en-US" sz="2400" b="1" dirty="0"/>
              <a:t>external</a:t>
            </a:r>
            <a:r>
              <a:rPr lang="en-US" sz="2400" dirty="0"/>
              <a:t> and need downloading</a:t>
            </a:r>
          </a:p>
        </p:txBody>
      </p:sp>
    </p:spTree>
    <p:extLst>
      <p:ext uri="{BB962C8B-B14F-4D97-AF65-F5344CB8AC3E}">
        <p14:creationId xmlns:p14="http://schemas.microsoft.com/office/powerpoint/2010/main" val="367863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151857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Allows you to visualize distributions of data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b="1" dirty="0"/>
              <a:t>histogram(X, </a:t>
            </a:r>
            <a:r>
              <a:rPr lang="en-US" sz="2400" b="1" dirty="0" err="1"/>
              <a:t>nbins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BarWidth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FaceColor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FaceAlpha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9138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Scatter plot of data inputs take x and y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Same </a:t>
            </a:r>
            <a:r>
              <a:rPr lang="en-US" sz="2400" dirty="0" err="1"/>
              <a:t>colour</a:t>
            </a:r>
            <a:r>
              <a:rPr lang="en-US" sz="2400" dirty="0"/>
              <a:t> and marker specifiers as plot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‘filled’ to </a:t>
            </a:r>
            <a:r>
              <a:rPr lang="en-US" sz="2400" dirty="0" err="1"/>
              <a:t>colour</a:t>
            </a:r>
            <a:r>
              <a:rPr lang="en-US" sz="2400" dirty="0"/>
              <a:t> in marker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95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Try plotting information with the </a:t>
            </a:r>
            <a:r>
              <a:rPr lang="en-US" sz="2400" b="1" dirty="0">
                <a:solidFill>
                  <a:schemeClr val="accent3"/>
                </a:solidFill>
              </a:rPr>
              <a:t>least</a:t>
            </a:r>
            <a:r>
              <a:rPr lang="en-US" sz="2400" dirty="0">
                <a:solidFill>
                  <a:schemeClr val="accent3"/>
                </a:solidFill>
              </a:rPr>
              <a:t> amount of </a:t>
            </a:r>
            <a:r>
              <a:rPr lang="en-US" sz="2400" b="1" dirty="0">
                <a:solidFill>
                  <a:schemeClr val="accent3"/>
                </a:solidFill>
              </a:rPr>
              <a:t>ink</a:t>
            </a:r>
            <a:r>
              <a:rPr lang="en-US" sz="2400" dirty="0">
                <a:solidFill>
                  <a:schemeClr val="accent3"/>
                </a:solidFill>
              </a:rPr>
              <a:t> as possible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overcrowd graphs, give each one room to breath 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choice is important and can make figures misleading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8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plots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Loglog, </a:t>
            </a:r>
            <a:r>
              <a:rPr lang="en-US" sz="2400" dirty="0" err="1">
                <a:solidFill>
                  <a:schemeClr val="accent3"/>
                </a:solidFill>
              </a:rPr>
              <a:t>semilogx</a:t>
            </a:r>
            <a:r>
              <a:rPr lang="en-US" sz="2400" dirty="0">
                <a:solidFill>
                  <a:schemeClr val="accent3"/>
                </a:solidFill>
              </a:rPr>
              <a:t>, </a:t>
            </a:r>
            <a:r>
              <a:rPr lang="en-US" sz="2400" dirty="0" err="1">
                <a:solidFill>
                  <a:schemeClr val="accent3"/>
                </a:solidFill>
              </a:rPr>
              <a:t>semilogy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Boxchart</a:t>
            </a:r>
            <a:r>
              <a:rPr lang="en-US" sz="2400" dirty="0">
                <a:solidFill>
                  <a:schemeClr val="accent3"/>
                </a:solidFill>
              </a:rPr>
              <a:t>, </a:t>
            </a:r>
            <a:r>
              <a:rPr lang="en-US" sz="2400" dirty="0" err="1">
                <a:solidFill>
                  <a:schemeClr val="accent3"/>
                </a:solidFill>
              </a:rPr>
              <a:t>barh</a:t>
            </a:r>
            <a:r>
              <a:rPr lang="en-US" sz="2400" dirty="0">
                <a:solidFill>
                  <a:schemeClr val="accent3"/>
                </a:solidFill>
              </a:rPr>
              <a:t>, stairs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Imagesc</a:t>
            </a:r>
            <a:r>
              <a:rPr lang="en-US" sz="2400" dirty="0">
                <a:solidFill>
                  <a:schemeClr val="accent3"/>
                </a:solidFill>
              </a:rPr>
              <a:t>, </a:t>
            </a:r>
            <a:r>
              <a:rPr lang="en-US" sz="2400" dirty="0" err="1">
                <a:solidFill>
                  <a:schemeClr val="accent3"/>
                </a:solidFill>
              </a:rPr>
              <a:t>polarhistogram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7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1810110" y="966900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I’m not a regular graph, I’m a cool graph</a:t>
            </a:r>
          </a:p>
        </p:txBody>
      </p:sp>
      <p:pic>
        <p:nvPicPr>
          <p:cNvPr id="3" name="Picture 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438E2877-281E-374B-AF5A-B4E6B96D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15" y="1617635"/>
            <a:ext cx="5552729" cy="31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9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Toolbox developed to extend MATLAB’s graphing capacities. The code runs much like </a:t>
            </a:r>
            <a:r>
              <a:rPr lang="en-US" sz="2400" dirty="0" err="1">
                <a:solidFill>
                  <a:schemeClr val="accent3"/>
                </a:solidFill>
              </a:rPr>
              <a:t>ggplot</a:t>
            </a:r>
            <a:r>
              <a:rPr lang="en-US" sz="2400" dirty="0">
                <a:solidFill>
                  <a:schemeClr val="accent3"/>
                </a:solidFill>
              </a:rPr>
              <a:t> in R, whereby data is fed into the </a:t>
            </a:r>
            <a:r>
              <a:rPr lang="en-US" sz="2400" dirty="0" err="1">
                <a:solidFill>
                  <a:schemeClr val="accent3"/>
                </a:solidFill>
              </a:rPr>
              <a:t>gramm</a:t>
            </a:r>
            <a:r>
              <a:rPr lang="en-US" sz="2400" dirty="0">
                <a:solidFill>
                  <a:schemeClr val="accent3"/>
                </a:solidFill>
              </a:rPr>
              <a:t> function and each layer of the graph is added on top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3"/>
                </a:solidFill>
              </a:rPr>
              <a:t>See below for a cheat sheet summarizing </a:t>
            </a:r>
            <a:r>
              <a:rPr lang="en-US" sz="2000" dirty="0" err="1">
                <a:solidFill>
                  <a:schemeClr val="accent3"/>
                </a:solidFill>
              </a:rPr>
              <a:t>gramm’s</a:t>
            </a:r>
            <a:r>
              <a:rPr lang="en-US" sz="2000" dirty="0">
                <a:solidFill>
                  <a:schemeClr val="accent3"/>
                </a:solidFill>
              </a:rPr>
              <a:t> capacities</a:t>
            </a:r>
          </a:p>
          <a:p>
            <a:pPr algn="l">
              <a:lnSpc>
                <a:spcPct val="150000"/>
              </a:lnSpc>
            </a:pPr>
            <a:r>
              <a:rPr lang="en-CA" dirty="0">
                <a:hlinkClick r:id="rId3"/>
              </a:rPr>
              <a:t>https://github.com/piermorel/gramm/raw/master/gramm%20cheat%20sheet.pdf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07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Gramm example script: 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g=</a:t>
            </a:r>
            <a:r>
              <a:rPr lang="en-CA" sz="1200" dirty="0" err="1"/>
              <a:t>gramm</a:t>
            </a:r>
            <a:r>
              <a:rPr lang="en-CA" sz="1200" dirty="0"/>
              <a:t>('x',cars.Model_Year,'y',cars.MPG,'color',cars.Cylinders,'subset',cars.Cylinders~=3 &amp; </a:t>
            </a:r>
            <a:r>
              <a:rPr lang="en-CA" sz="1200" dirty="0" err="1"/>
              <a:t>cars.Cylinders</a:t>
            </a:r>
            <a:r>
              <a:rPr lang="en-CA" sz="1200" dirty="0"/>
              <a:t>~=5);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g.facet_grid</a:t>
            </a:r>
            <a:r>
              <a:rPr lang="en-CA" sz="1200" dirty="0"/>
              <a:t>([],</a:t>
            </a:r>
            <a:r>
              <a:rPr lang="en-CA" sz="1200" dirty="0" err="1"/>
              <a:t>cars.Origin_Region</a:t>
            </a:r>
            <a:r>
              <a:rPr lang="en-CA" sz="1200" dirty="0"/>
              <a:t>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g.geom_point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g.stat_glm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g.set_names</a:t>
            </a:r>
            <a:r>
              <a:rPr lang="en-CA" sz="1200" dirty="0"/>
              <a:t>('</a:t>
            </a:r>
            <a:r>
              <a:rPr lang="en-CA" sz="1200" dirty="0" err="1"/>
              <a:t>column','Origin','x','Year</a:t>
            </a:r>
            <a:r>
              <a:rPr lang="en-CA" sz="1200" dirty="0"/>
              <a:t> of </a:t>
            </a:r>
            <a:r>
              <a:rPr lang="en-CA" sz="1200" dirty="0" err="1"/>
              <a:t>production','y','Fuel</a:t>
            </a:r>
            <a:r>
              <a:rPr lang="en-CA" sz="1200" dirty="0"/>
              <a:t> economy (MPG)','color','# Cylinders’);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g.set_title</a:t>
            </a:r>
            <a:r>
              <a:rPr lang="en-CA" sz="1200" dirty="0"/>
              <a:t>('Fuel economy of new cars between 1970 and 1982’);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Figure('Position',[100 100 800 400]);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g.draw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See example on their </a:t>
            </a:r>
            <a:r>
              <a:rPr lang="en-CA" sz="1200" dirty="0">
                <a:hlinkClick r:id="rId3"/>
              </a:rPr>
              <a:t>website</a:t>
            </a:r>
            <a:endParaRPr lang="en-CA" sz="12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0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mislead readers, be careful about adjusting axes to exaggerate effects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Label everything clearly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Always plot confidence intervals or a measure of data spread </a:t>
            </a:r>
          </a:p>
        </p:txBody>
      </p:sp>
    </p:spTree>
    <p:extLst>
      <p:ext uri="{BB962C8B-B14F-4D97-AF65-F5344CB8AC3E}">
        <p14:creationId xmlns:p14="http://schemas.microsoft.com/office/powerpoint/2010/main" val="229978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function in MATLAB takes in x, y values and returns a line plot. Each element of the plot can be manipulated using different specifiers 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After running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you can manually manipulate aspects of the resulting figure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Xlabel</a:t>
            </a:r>
            <a:r>
              <a:rPr lang="en-US" sz="2400" dirty="0">
                <a:solidFill>
                  <a:schemeClr val="accent3"/>
                </a:solidFill>
              </a:rPr>
              <a:t>(‘time’)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Ylabel</a:t>
            </a:r>
            <a:r>
              <a:rPr lang="en-US" sz="2400" dirty="0">
                <a:solidFill>
                  <a:schemeClr val="accent3"/>
                </a:solidFill>
              </a:rPr>
              <a:t>(‘money’)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Title(‘Time is money’)</a:t>
            </a:r>
          </a:p>
        </p:txBody>
      </p:sp>
    </p:spTree>
    <p:extLst>
      <p:ext uri="{BB962C8B-B14F-4D97-AF65-F5344CB8AC3E}">
        <p14:creationId xmlns:p14="http://schemas.microsoft.com/office/powerpoint/2010/main" val="231020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If you have provided multiple sets of information to the plot function or a matrix, you can use the </a:t>
            </a:r>
            <a:r>
              <a:rPr lang="en-US" sz="2400" b="1" dirty="0">
                <a:solidFill>
                  <a:schemeClr val="accent3"/>
                </a:solidFill>
              </a:rPr>
              <a:t>legend() </a:t>
            </a:r>
            <a:r>
              <a:rPr lang="en-US" sz="2400" dirty="0">
                <a:solidFill>
                  <a:schemeClr val="accent3"/>
                </a:solidFill>
              </a:rPr>
              <a:t>function to label each element you’ve plotted</a:t>
            </a:r>
          </a:p>
        </p:txBody>
      </p:sp>
    </p:spTree>
    <p:extLst>
      <p:ext uri="{BB962C8B-B14F-4D97-AF65-F5344CB8AC3E}">
        <p14:creationId xmlns:p14="http://schemas.microsoft.com/office/powerpoint/2010/main" val="99551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</a:t>
            </a:r>
            <a:r>
              <a:rPr lang="en" dirty="0" err="1"/>
              <a:t>Colours</a:t>
            </a:r>
            <a:r>
              <a:rPr lang="en" dirty="0"/>
              <a:t>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16D807-DC28-FD4D-BB24-1104E190B59A}"/>
              </a:ext>
            </a:extLst>
          </p:cNvPr>
          <p:cNvSpPr/>
          <p:nvPr/>
        </p:nvSpPr>
        <p:spPr>
          <a:xfrm>
            <a:off x="1226678" y="1067726"/>
            <a:ext cx="1649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A020F0"/>
                </a:solidFill>
                <a:latin typeface="Apple Braille" pitchFamily="2" charset="0"/>
              </a:rPr>
              <a:t>'color'</a:t>
            </a:r>
            <a:r>
              <a:rPr lang="en-CA" dirty="0">
                <a:latin typeface="Apple Braille" pitchFamily="2" charset="0"/>
              </a:rPr>
              <a:t>,[.5 .4 .7 0.2]</a:t>
            </a:r>
            <a:endParaRPr lang="en-CA" dirty="0">
              <a:effectLst/>
              <a:latin typeface="Apple Braille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0C6F9-87EA-D246-974C-82D83B859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6433"/>
              </p:ext>
            </p:extLst>
          </p:nvPr>
        </p:nvGraphicFramePr>
        <p:xfrm>
          <a:off x="4225430" y="1869384"/>
          <a:ext cx="3905292" cy="2203320"/>
        </p:xfrm>
        <a:graphic>
          <a:graphicData uri="http://schemas.openxmlformats.org/drawingml/2006/table">
            <a:tbl>
              <a:tblPr/>
              <a:tblGrid>
                <a:gridCol w="1952646">
                  <a:extLst>
                    <a:ext uri="{9D8B030D-6E8A-4147-A177-3AD203B41FA5}">
                      <a16:colId xmlns:a16="http://schemas.microsoft.com/office/drawing/2014/main" val="1153622433"/>
                    </a:ext>
                  </a:extLst>
                </a:gridCol>
                <a:gridCol w="1952646">
                  <a:extLst>
                    <a:ext uri="{9D8B030D-6E8A-4147-A177-3AD203B41FA5}">
                      <a16:colId xmlns:a16="http://schemas.microsoft.com/office/drawing/2014/main" val="2445488790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y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yellow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855724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m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magenta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157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c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cyan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5998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r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red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61946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g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green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513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b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blue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89157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w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white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8325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k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 dirty="0">
                          <a:effectLst/>
                        </a:rPr>
                        <a:t>black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751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70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-2201186" y="60306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Markers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04A3E1-78CB-D942-B476-C8BE4659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72247"/>
              </p:ext>
            </p:extLst>
          </p:nvPr>
        </p:nvGraphicFramePr>
        <p:xfrm>
          <a:off x="5363935" y="593076"/>
          <a:ext cx="3306114" cy="4281885"/>
        </p:xfrm>
        <a:graphic>
          <a:graphicData uri="http://schemas.openxmlformats.org/drawingml/2006/table">
            <a:tbl>
              <a:tblPr/>
              <a:tblGrid>
                <a:gridCol w="1653057">
                  <a:extLst>
                    <a:ext uri="{9D8B030D-6E8A-4147-A177-3AD203B41FA5}">
                      <a16:colId xmlns:a16="http://schemas.microsoft.com/office/drawing/2014/main" val="2029141528"/>
                    </a:ext>
                  </a:extLst>
                </a:gridCol>
                <a:gridCol w="1653057">
                  <a:extLst>
                    <a:ext uri="{9D8B030D-6E8A-4147-A177-3AD203B41FA5}">
                      <a16:colId xmlns:a16="http://schemas.microsoft.com/office/drawing/2014/main" val="3403171859"/>
                    </a:ext>
                  </a:extLst>
                </a:gridCol>
              </a:tblGrid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'o'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Circle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596195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'+'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Plus sign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038370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'*'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Asterisk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00434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'.'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Point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241663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'x'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Cross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45588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'_'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Horizontal line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07744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'|'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Vertical line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416635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's'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Square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661255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'd'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Diamond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303389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'^'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Upward-pointing triangle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707718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'v'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Downward-pointing triangle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85785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'&gt;'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Right-pointing triangle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087570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'&lt;'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Left-pointing triangle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690565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'p'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Pentagram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235245"/>
                  </a:ext>
                </a:extLst>
              </a:tr>
              <a:tr h="285459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'h'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 dirty="0">
                          <a:effectLst/>
                        </a:rPr>
                        <a:t>Hexagram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5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5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Lines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Lines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E83B73-1AB0-5E42-AD06-7244971F3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22481"/>
              </p:ext>
            </p:extLst>
          </p:nvPr>
        </p:nvGraphicFramePr>
        <p:xfrm>
          <a:off x="2927350" y="1675088"/>
          <a:ext cx="3289300" cy="1519800"/>
        </p:xfrm>
        <a:graphic>
          <a:graphicData uri="http://schemas.openxmlformats.org/drawingml/2006/table">
            <a:tbl>
              <a:tblPr/>
              <a:tblGrid>
                <a:gridCol w="1644650">
                  <a:extLst>
                    <a:ext uri="{9D8B030D-6E8A-4147-A177-3AD203B41FA5}">
                      <a16:colId xmlns:a16="http://schemas.microsoft.com/office/drawing/2014/main" val="3471979098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421264553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-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Solid line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504549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--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Dashed line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17436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: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Dotted line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53430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l" fontAlgn="t"/>
                      <a:r>
                        <a:rPr lang="en-CA" sz="900">
                          <a:effectLst/>
                        </a:rPr>
                        <a:t>-.</a:t>
                      </a:r>
                    </a:p>
                  </a:txBody>
                  <a:tcPr marL="31609" marR="31609" marT="18965" marB="18965">
                    <a:lnL>
                      <a:noFill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900" dirty="0">
                          <a:effectLst/>
                        </a:rPr>
                        <a:t>Dash-dot line</a:t>
                      </a:r>
                    </a:p>
                  </a:txBody>
                  <a:tcPr marL="31609" marR="31609" marT="18965" marB="1896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00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76481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11758</TotalTime>
  <Words>886</Words>
  <Application>Microsoft Macintosh PowerPoint</Application>
  <PresentationFormat>On-screen Show (16:9)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Apple Braille</vt:lpstr>
      <vt:lpstr>Concert One</vt:lpstr>
      <vt:lpstr>Baloo 2</vt:lpstr>
      <vt:lpstr>Teko</vt:lpstr>
      <vt:lpstr>Virtual Campaign by Slidesgo</vt:lpstr>
      <vt:lpstr>MATLAB </vt:lpstr>
      <vt:lpstr>Plotting Tips</vt:lpstr>
      <vt:lpstr>Plotting Tips</vt:lpstr>
      <vt:lpstr>Plot function </vt:lpstr>
      <vt:lpstr>Plot function </vt:lpstr>
      <vt:lpstr>Plot function </vt:lpstr>
      <vt:lpstr>Plot Colours </vt:lpstr>
      <vt:lpstr>Plot Markers </vt:lpstr>
      <vt:lpstr>Plot Lines </vt:lpstr>
      <vt:lpstr>Plot other specifiers </vt:lpstr>
      <vt:lpstr>Figure and close all</vt:lpstr>
      <vt:lpstr>Hold on / off</vt:lpstr>
      <vt:lpstr>Other Line plots</vt:lpstr>
      <vt:lpstr>Error Bars</vt:lpstr>
      <vt:lpstr>Error Bars</vt:lpstr>
      <vt:lpstr>Bar graphs</vt:lpstr>
      <vt:lpstr>Pie</vt:lpstr>
      <vt:lpstr>Histograms</vt:lpstr>
      <vt:lpstr>Scatter</vt:lpstr>
      <vt:lpstr>Other plots</vt:lpstr>
      <vt:lpstr>Gramm</vt:lpstr>
      <vt:lpstr>Gramm</vt:lpstr>
      <vt:lpstr>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41</cp:revision>
  <dcterms:modified xsi:type="dcterms:W3CDTF">2021-03-04T15:40:50Z</dcterms:modified>
</cp:coreProperties>
</file>