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32"/>
  </p:notesMasterIdLst>
  <p:sldIdLst>
    <p:sldId id="256" r:id="rId2"/>
    <p:sldId id="272" r:id="rId3"/>
    <p:sldId id="380" r:id="rId4"/>
    <p:sldId id="381" r:id="rId5"/>
    <p:sldId id="379" r:id="rId6"/>
    <p:sldId id="362" r:id="rId7"/>
    <p:sldId id="382" r:id="rId8"/>
    <p:sldId id="386" r:id="rId9"/>
    <p:sldId id="385" r:id="rId10"/>
    <p:sldId id="340" r:id="rId11"/>
    <p:sldId id="363" r:id="rId12"/>
    <p:sldId id="367" r:id="rId13"/>
    <p:sldId id="366" r:id="rId14"/>
    <p:sldId id="368" r:id="rId15"/>
    <p:sldId id="369" r:id="rId16"/>
    <p:sldId id="370" r:id="rId17"/>
    <p:sldId id="364" r:id="rId18"/>
    <p:sldId id="371" r:id="rId19"/>
    <p:sldId id="337" r:id="rId20"/>
    <p:sldId id="377" r:id="rId21"/>
    <p:sldId id="378" r:id="rId22"/>
    <p:sldId id="372" r:id="rId23"/>
    <p:sldId id="349" r:id="rId24"/>
    <p:sldId id="345" r:id="rId25"/>
    <p:sldId id="350" r:id="rId26"/>
    <p:sldId id="373" r:id="rId27"/>
    <p:sldId id="374" r:id="rId28"/>
    <p:sldId id="375" r:id="rId29"/>
    <p:sldId id="376" r:id="rId30"/>
    <p:sldId id="384" r:id="rId31"/>
  </p:sldIdLst>
  <p:sldSz cx="9144000" cy="5143500" type="screen16x9"/>
  <p:notesSz cx="6858000" cy="9144000"/>
  <p:embeddedFontLst>
    <p:embeddedFont>
      <p:font typeface="Baloo 2" panose="03080502040302020200" pitchFamily="66" charset="77"/>
      <p:regular r:id="rId33"/>
      <p:bold r:id="rId34"/>
    </p:embeddedFont>
    <p:embeddedFont>
      <p:font typeface="Concert One" pitchFamily="2" charset="77"/>
      <p:regular r:id="rId35"/>
    </p:embeddedFont>
    <p:embeddedFont>
      <p:font typeface="Teko" panose="02000000000000000000" pitchFamily="2" charset="77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CFCCEC-FA5B-4BD6-9C29-9905A8ED209A}">
  <a:tblStyle styleId="{D0CFCCEC-FA5B-4BD6-9C29-9905A8ED20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18"/>
    <p:restoredTop sz="94709"/>
  </p:normalViewPr>
  <p:slideViewPr>
    <p:cSldViewPr snapToGrid="0" snapToObjects="1">
      <p:cViewPr varScale="1">
        <p:scale>
          <a:sx n="185" d="100"/>
          <a:sy n="185" d="100"/>
        </p:scale>
        <p:origin x="1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6598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1252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0153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1095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1207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5193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1447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86fc84f77b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86fc84f77b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031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86fc84f77b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86fc84f77b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6289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6fc84f77b_0_16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86fc84f77b_0_16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252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journals.plos.org</a:t>
            </a:r>
            <a:r>
              <a:rPr lang="en-CA" dirty="0"/>
              <a:t>/</a:t>
            </a:r>
            <a:r>
              <a:rPr lang="en-CA" dirty="0" err="1"/>
              <a:t>ploscompbiol</a:t>
            </a:r>
            <a:r>
              <a:rPr lang="en-CA" dirty="0"/>
              <a:t>/</a:t>
            </a:r>
            <a:r>
              <a:rPr lang="en-CA" dirty="0" err="1"/>
              <a:t>article?id</a:t>
            </a:r>
            <a:r>
              <a:rPr lang="en-CA" dirty="0"/>
              <a:t>=10.1371/journal.pcbi.1003833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20832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25390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58685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38184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6fc84f77b_0_16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86fc84f77b_0_16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15865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6fc84f77b_0_16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86fc84f77b_0_16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23637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6fc84f77b_0_16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86fc84f77b_0_16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71108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54518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58369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46313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6740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journals.plos.org</a:t>
            </a:r>
            <a:r>
              <a:rPr lang="en-CA" dirty="0"/>
              <a:t>/</a:t>
            </a:r>
            <a:r>
              <a:rPr lang="en-CA" dirty="0" err="1"/>
              <a:t>ploscompbiol</a:t>
            </a:r>
            <a:r>
              <a:rPr lang="en-CA" dirty="0"/>
              <a:t>/</a:t>
            </a:r>
            <a:r>
              <a:rPr lang="en-CA" dirty="0" err="1"/>
              <a:t>article?id</a:t>
            </a:r>
            <a:r>
              <a:rPr lang="en-CA" dirty="0"/>
              <a:t>=10.1371/journal.pcbi.1003833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12639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8977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journals.plos.org</a:t>
            </a:r>
            <a:r>
              <a:rPr lang="en-CA" dirty="0"/>
              <a:t>/</a:t>
            </a:r>
            <a:r>
              <a:rPr lang="en-CA" dirty="0" err="1"/>
              <a:t>ploscompbiol</a:t>
            </a:r>
            <a:r>
              <a:rPr lang="en-CA" dirty="0"/>
              <a:t>/</a:t>
            </a:r>
            <a:r>
              <a:rPr lang="en-CA" dirty="0" err="1"/>
              <a:t>article?id</a:t>
            </a:r>
            <a:r>
              <a:rPr lang="en-CA" dirty="0"/>
              <a:t>=10.1371/journal.pcbi.1003833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165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journals.plos.org</a:t>
            </a:r>
            <a:r>
              <a:rPr lang="en-CA" dirty="0"/>
              <a:t>/</a:t>
            </a:r>
            <a:r>
              <a:rPr lang="en-CA" dirty="0" err="1"/>
              <a:t>ploscompbiol</a:t>
            </a:r>
            <a:r>
              <a:rPr lang="en-CA" dirty="0"/>
              <a:t>/</a:t>
            </a:r>
            <a:r>
              <a:rPr lang="en-CA" dirty="0" err="1"/>
              <a:t>article?id</a:t>
            </a:r>
            <a:r>
              <a:rPr lang="en-CA" dirty="0"/>
              <a:t>=10.1371/journal.pcbi.1003833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0276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journals.plos.org</a:t>
            </a:r>
            <a:r>
              <a:rPr lang="en-CA" dirty="0"/>
              <a:t>/</a:t>
            </a:r>
            <a:r>
              <a:rPr lang="en-CA" dirty="0" err="1"/>
              <a:t>ploscompbiol</a:t>
            </a:r>
            <a:r>
              <a:rPr lang="en-CA" dirty="0"/>
              <a:t>/</a:t>
            </a:r>
            <a:r>
              <a:rPr lang="en-CA" dirty="0" err="1"/>
              <a:t>article?id</a:t>
            </a:r>
            <a:r>
              <a:rPr lang="en-CA" dirty="0"/>
              <a:t>=10.1371/journal.pcbi.1003833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7947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journals.plos.org</a:t>
            </a:r>
            <a:r>
              <a:rPr lang="en-CA" dirty="0"/>
              <a:t>/</a:t>
            </a:r>
            <a:r>
              <a:rPr lang="en-CA" dirty="0" err="1"/>
              <a:t>ploscompbiol</a:t>
            </a:r>
            <a:r>
              <a:rPr lang="en-CA" dirty="0"/>
              <a:t>/</a:t>
            </a:r>
            <a:r>
              <a:rPr lang="en-CA" dirty="0" err="1"/>
              <a:t>article?id</a:t>
            </a:r>
            <a:r>
              <a:rPr lang="en-CA" dirty="0"/>
              <a:t>=10.1371/journal.pcbi.1003833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9541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journals.plos.org</a:t>
            </a:r>
            <a:r>
              <a:rPr lang="en-CA" dirty="0"/>
              <a:t>/</a:t>
            </a:r>
            <a:r>
              <a:rPr lang="en-CA" dirty="0" err="1"/>
              <a:t>ploscompbiol</a:t>
            </a:r>
            <a:r>
              <a:rPr lang="en-CA" dirty="0"/>
              <a:t>/</a:t>
            </a:r>
            <a:r>
              <a:rPr lang="en-CA" dirty="0" err="1"/>
              <a:t>article?id</a:t>
            </a:r>
            <a:r>
              <a:rPr lang="en-CA" dirty="0"/>
              <a:t>=10.1371/journal.pcbi.1003833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3490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journals.plos.org</a:t>
            </a:r>
            <a:r>
              <a:rPr lang="en-CA" dirty="0"/>
              <a:t>/</a:t>
            </a:r>
            <a:r>
              <a:rPr lang="en-CA" dirty="0" err="1"/>
              <a:t>ploscompbiol</a:t>
            </a:r>
            <a:r>
              <a:rPr lang="en-CA" dirty="0"/>
              <a:t>/</a:t>
            </a:r>
            <a:r>
              <a:rPr lang="en-CA" dirty="0" err="1"/>
              <a:t>article?id</a:t>
            </a:r>
            <a:r>
              <a:rPr lang="en-CA" dirty="0"/>
              <a:t>=10.1371/journal.pcbi.1003833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907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53050" y="518444"/>
            <a:ext cx="7757688" cy="4439866"/>
            <a:chOff x="329117" y="143471"/>
            <a:chExt cx="8485767" cy="485655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6610115" y="410493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614487" y="4028602"/>
            <a:ext cx="339830" cy="36654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565151" y="3342101"/>
            <a:ext cx="1928325" cy="2247935"/>
            <a:chOff x="-717551" y="3189701"/>
            <a:chExt cx="1928325" cy="2247935"/>
          </a:xfrm>
        </p:grpSpPr>
        <p:sp>
          <p:nvSpPr>
            <p:cNvPr id="23" name="Google Shape;23;p2"/>
            <p:cNvSpPr/>
            <p:nvPr/>
          </p:nvSpPr>
          <p:spPr>
            <a:xfrm>
              <a:off x="-712863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17551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17551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698911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639811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507546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327510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570051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567372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332811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40324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429805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395260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308870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82798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23698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49608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8356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6489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61878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45247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43964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49281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45263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84169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13045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2033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03095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00074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8031549" y="3342101"/>
            <a:ext cx="1928325" cy="2247935"/>
            <a:chOff x="7879149" y="3189701"/>
            <a:chExt cx="1928325" cy="2247935"/>
          </a:xfrm>
        </p:grpSpPr>
        <p:sp>
          <p:nvSpPr>
            <p:cNvPr id="53" name="Google Shape;53;p2"/>
            <p:cNvSpPr/>
            <p:nvPr/>
          </p:nvSpPr>
          <p:spPr>
            <a:xfrm flipH="1">
              <a:off x="8622011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8618049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8750927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9621356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9456556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9176848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8977502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8513688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8509726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8691098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928182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9167528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9029348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8911035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8394756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8390794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flipH="1">
              <a:off x="8509719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flipH="1">
              <a:off x="8665198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8599402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flipH="1">
              <a:off x="8536953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flipH="1">
              <a:off x="8483155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flipH="1">
              <a:off x="8445262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flipH="1">
              <a:off x="7911015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flipH="1">
              <a:off x="7879149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flipH="1">
              <a:off x="8008063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flipH="1">
              <a:off x="7967489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flipH="1">
              <a:off x="7954207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flipH="1">
              <a:off x="7962188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flipH="1">
              <a:off x="8013365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2822648" y="1410591"/>
            <a:ext cx="10916" cy="6717"/>
          </a:xfrm>
          <a:custGeom>
            <a:avLst/>
            <a:gdLst/>
            <a:ahLst/>
            <a:cxnLst/>
            <a:rect l="l" t="t" r="r" b="b"/>
            <a:pathLst>
              <a:path w="273" h="168" extrusionOk="0">
                <a:moveTo>
                  <a:pt x="213" y="0"/>
                </a:moveTo>
                <a:cubicBezTo>
                  <a:pt x="203" y="0"/>
                  <a:pt x="194" y="3"/>
                  <a:pt x="185" y="8"/>
                </a:cubicBezTo>
                <a:cubicBezTo>
                  <a:pt x="166" y="20"/>
                  <a:pt x="177" y="46"/>
                  <a:pt x="194" y="46"/>
                </a:cubicBezTo>
                <a:cubicBezTo>
                  <a:pt x="197" y="46"/>
                  <a:pt x="201" y="45"/>
                  <a:pt x="205" y="43"/>
                </a:cubicBezTo>
                <a:lnTo>
                  <a:pt x="205" y="43"/>
                </a:lnTo>
                <a:cubicBezTo>
                  <a:pt x="168" y="65"/>
                  <a:pt x="175" y="78"/>
                  <a:pt x="133" y="87"/>
                </a:cubicBezTo>
                <a:cubicBezTo>
                  <a:pt x="129" y="88"/>
                  <a:pt x="125" y="88"/>
                  <a:pt x="122" y="88"/>
                </a:cubicBezTo>
                <a:cubicBezTo>
                  <a:pt x="110" y="88"/>
                  <a:pt x="98" y="85"/>
                  <a:pt x="86" y="85"/>
                </a:cubicBezTo>
                <a:cubicBezTo>
                  <a:pt x="81" y="85"/>
                  <a:pt x="76" y="85"/>
                  <a:pt x="70" y="87"/>
                </a:cubicBezTo>
                <a:cubicBezTo>
                  <a:pt x="47" y="93"/>
                  <a:pt x="27" y="104"/>
                  <a:pt x="13" y="121"/>
                </a:cubicBezTo>
                <a:cubicBezTo>
                  <a:pt x="1" y="135"/>
                  <a:pt x="13" y="152"/>
                  <a:pt x="27" y="152"/>
                </a:cubicBezTo>
                <a:cubicBezTo>
                  <a:pt x="31" y="152"/>
                  <a:pt x="35" y="151"/>
                  <a:pt x="39" y="147"/>
                </a:cubicBezTo>
                <a:cubicBezTo>
                  <a:pt x="88" y="100"/>
                  <a:pt x="261" y="167"/>
                  <a:pt x="270" y="62"/>
                </a:cubicBezTo>
                <a:cubicBezTo>
                  <a:pt x="273" y="27"/>
                  <a:pt x="244" y="0"/>
                  <a:pt x="213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1836429" y="3587752"/>
            <a:ext cx="8077" cy="12115"/>
          </a:xfrm>
          <a:custGeom>
            <a:avLst/>
            <a:gdLst/>
            <a:ahLst/>
            <a:cxnLst/>
            <a:rect l="l" t="t" r="r" b="b"/>
            <a:pathLst>
              <a:path w="202" h="303" extrusionOk="0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3489951" y="2822527"/>
            <a:ext cx="5398" cy="15714"/>
          </a:xfrm>
          <a:custGeom>
            <a:avLst/>
            <a:gdLst/>
            <a:ahLst/>
            <a:cxnLst/>
            <a:rect l="l" t="t" r="r" b="b"/>
            <a:pathLst>
              <a:path w="135" h="393" extrusionOk="0">
                <a:moveTo>
                  <a:pt x="3" y="1"/>
                </a:moveTo>
                <a:cubicBezTo>
                  <a:pt x="1" y="1"/>
                  <a:pt x="3" y="17"/>
                  <a:pt x="10" y="43"/>
                </a:cubicBezTo>
                <a:cubicBezTo>
                  <a:pt x="53" y="157"/>
                  <a:pt x="95" y="270"/>
                  <a:pt x="132" y="386"/>
                </a:cubicBezTo>
                <a:cubicBezTo>
                  <a:pt x="132" y="388"/>
                  <a:pt x="133" y="389"/>
                  <a:pt x="135" y="392"/>
                </a:cubicBezTo>
                <a:cubicBezTo>
                  <a:pt x="45" y="100"/>
                  <a:pt x="8" y="1"/>
                  <a:pt x="3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5904698" y="-181955"/>
            <a:ext cx="9037" cy="9996"/>
          </a:xfrm>
          <a:custGeom>
            <a:avLst/>
            <a:gdLst/>
            <a:ahLst/>
            <a:cxnLst/>
            <a:rect l="l" t="t" r="r" b="b"/>
            <a:pathLst>
              <a:path w="226" h="250" extrusionOk="0">
                <a:moveTo>
                  <a:pt x="6" y="0"/>
                </a:moveTo>
                <a:cubicBezTo>
                  <a:pt x="0" y="0"/>
                  <a:pt x="54" y="66"/>
                  <a:pt x="225" y="249"/>
                </a:cubicBezTo>
                <a:lnTo>
                  <a:pt x="212" y="232"/>
                </a:lnTo>
                <a:cubicBezTo>
                  <a:pt x="145" y="156"/>
                  <a:pt x="77" y="80"/>
                  <a:pt x="12" y="4"/>
                </a:cubicBezTo>
                <a:cubicBezTo>
                  <a:pt x="9" y="2"/>
                  <a:pt x="7" y="0"/>
                  <a:pt x="6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68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7169342" y="1095366"/>
            <a:ext cx="398352" cy="427012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2155044" y="12140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1338102" y="2357862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2206519" y="20129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1658244" y="29307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6752399" y="1920823"/>
            <a:ext cx="553882" cy="59742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5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1404152" y="134998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7420014" y="2930768"/>
            <a:ext cx="147682" cy="158298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2968719" y="1578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6166095" y="224979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1801920" y="47841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"/>
          <p:cNvSpPr txBox="1">
            <a:spLocks noGrp="1"/>
          </p:cNvSpPr>
          <p:nvPr>
            <p:ph type="title"/>
          </p:nvPr>
        </p:nvSpPr>
        <p:spPr>
          <a:xfrm>
            <a:off x="797325" y="671225"/>
            <a:ext cx="34893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SECTION_TITLE_AND_DESCRIPTION_1_1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506;p16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07" name="Google Shape;507;p16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08" name="Google Shape;508;p16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6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6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6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2" name="Google Shape;512;p16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5" name="Google Shape;515;p16"/>
          <p:cNvSpPr txBox="1">
            <a:spLocks noGrp="1"/>
          </p:cNvSpPr>
          <p:nvPr>
            <p:ph type="title"/>
          </p:nvPr>
        </p:nvSpPr>
        <p:spPr>
          <a:xfrm>
            <a:off x="713225" y="58807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16"/>
          <p:cNvSpPr txBox="1">
            <a:spLocks noGrp="1"/>
          </p:cNvSpPr>
          <p:nvPr>
            <p:ph type="title" idx="2"/>
          </p:nvPr>
        </p:nvSpPr>
        <p:spPr>
          <a:xfrm>
            <a:off x="1005350" y="18525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7" name="Google Shape;517;p16"/>
          <p:cNvSpPr txBox="1">
            <a:spLocks noGrp="1"/>
          </p:cNvSpPr>
          <p:nvPr>
            <p:ph type="subTitle" idx="1"/>
          </p:nvPr>
        </p:nvSpPr>
        <p:spPr>
          <a:xfrm>
            <a:off x="1005350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8" name="Google Shape;518;p16"/>
          <p:cNvSpPr txBox="1">
            <a:spLocks noGrp="1"/>
          </p:cNvSpPr>
          <p:nvPr>
            <p:ph type="title" idx="3"/>
          </p:nvPr>
        </p:nvSpPr>
        <p:spPr>
          <a:xfrm>
            <a:off x="3445494" y="18525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9" name="Google Shape;519;p16"/>
          <p:cNvSpPr txBox="1">
            <a:spLocks noGrp="1"/>
          </p:cNvSpPr>
          <p:nvPr>
            <p:ph type="subTitle" idx="4"/>
          </p:nvPr>
        </p:nvSpPr>
        <p:spPr>
          <a:xfrm>
            <a:off x="3445494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0" name="Google Shape;520;p16"/>
          <p:cNvSpPr txBox="1">
            <a:spLocks noGrp="1"/>
          </p:cNvSpPr>
          <p:nvPr>
            <p:ph type="title" idx="5"/>
          </p:nvPr>
        </p:nvSpPr>
        <p:spPr>
          <a:xfrm>
            <a:off x="5885639" y="18525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1" name="Google Shape;521;p16"/>
          <p:cNvSpPr txBox="1">
            <a:spLocks noGrp="1"/>
          </p:cNvSpPr>
          <p:nvPr>
            <p:ph type="subTitle" idx="6"/>
          </p:nvPr>
        </p:nvSpPr>
        <p:spPr>
          <a:xfrm>
            <a:off x="5885639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2" name="Google Shape;522;p16"/>
          <p:cNvSpPr txBox="1">
            <a:spLocks noGrp="1"/>
          </p:cNvSpPr>
          <p:nvPr>
            <p:ph type="title" idx="7"/>
          </p:nvPr>
        </p:nvSpPr>
        <p:spPr>
          <a:xfrm>
            <a:off x="1005350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3" name="Google Shape;523;p16"/>
          <p:cNvSpPr txBox="1">
            <a:spLocks noGrp="1"/>
          </p:cNvSpPr>
          <p:nvPr>
            <p:ph type="subTitle" idx="8"/>
          </p:nvPr>
        </p:nvSpPr>
        <p:spPr>
          <a:xfrm>
            <a:off x="1005350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4" name="Google Shape;524;p16"/>
          <p:cNvSpPr txBox="1">
            <a:spLocks noGrp="1"/>
          </p:cNvSpPr>
          <p:nvPr>
            <p:ph type="title" idx="9"/>
          </p:nvPr>
        </p:nvSpPr>
        <p:spPr>
          <a:xfrm>
            <a:off x="3445494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5" name="Google Shape;525;p16"/>
          <p:cNvSpPr txBox="1">
            <a:spLocks noGrp="1"/>
          </p:cNvSpPr>
          <p:nvPr>
            <p:ph type="subTitle" idx="13"/>
          </p:nvPr>
        </p:nvSpPr>
        <p:spPr>
          <a:xfrm>
            <a:off x="3445494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6" name="Google Shape;526;p16"/>
          <p:cNvSpPr txBox="1">
            <a:spLocks noGrp="1"/>
          </p:cNvSpPr>
          <p:nvPr>
            <p:ph type="title" idx="14"/>
          </p:nvPr>
        </p:nvSpPr>
        <p:spPr>
          <a:xfrm>
            <a:off x="5885639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7" name="Google Shape;527;p16"/>
          <p:cNvSpPr txBox="1">
            <a:spLocks noGrp="1"/>
          </p:cNvSpPr>
          <p:nvPr>
            <p:ph type="subTitle" idx="15"/>
          </p:nvPr>
        </p:nvSpPr>
        <p:spPr>
          <a:xfrm>
            <a:off x="5885639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SECTION_TITLE_AND_DESCRIPTION_1_1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17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30" name="Google Shape;530;p17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31" name="Google Shape;531;p17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7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7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7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5" name="Google Shape;535;p17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8" name="Google Shape;538;p17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17"/>
          <p:cNvSpPr txBox="1">
            <a:spLocks noGrp="1"/>
          </p:cNvSpPr>
          <p:nvPr>
            <p:ph type="subTitle" idx="1"/>
          </p:nvPr>
        </p:nvSpPr>
        <p:spPr>
          <a:xfrm>
            <a:off x="1005350" y="3382402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0" name="Google Shape;540;p17"/>
          <p:cNvSpPr txBox="1">
            <a:spLocks noGrp="1"/>
          </p:cNvSpPr>
          <p:nvPr>
            <p:ph type="subTitle" idx="2"/>
          </p:nvPr>
        </p:nvSpPr>
        <p:spPr>
          <a:xfrm>
            <a:off x="3445494" y="3382402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1" name="Google Shape;541;p17"/>
          <p:cNvSpPr txBox="1">
            <a:spLocks noGrp="1"/>
          </p:cNvSpPr>
          <p:nvPr>
            <p:ph type="subTitle" idx="3"/>
          </p:nvPr>
        </p:nvSpPr>
        <p:spPr>
          <a:xfrm>
            <a:off x="5885639" y="3382402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2" name="Google Shape;542;p17"/>
          <p:cNvSpPr txBox="1">
            <a:spLocks noGrp="1"/>
          </p:cNvSpPr>
          <p:nvPr>
            <p:ph type="title" idx="4" hasCustomPrompt="1"/>
          </p:nvPr>
        </p:nvSpPr>
        <p:spPr>
          <a:xfrm>
            <a:off x="1423100" y="2827700"/>
            <a:ext cx="14175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3" name="Google Shape;543;p17"/>
          <p:cNvSpPr txBox="1">
            <a:spLocks noGrp="1"/>
          </p:cNvSpPr>
          <p:nvPr>
            <p:ph type="title" idx="5" hasCustomPrompt="1"/>
          </p:nvPr>
        </p:nvSpPr>
        <p:spPr>
          <a:xfrm>
            <a:off x="3863250" y="2827700"/>
            <a:ext cx="14175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4" name="Google Shape;544;p17"/>
          <p:cNvSpPr txBox="1">
            <a:spLocks noGrp="1"/>
          </p:cNvSpPr>
          <p:nvPr>
            <p:ph type="title" idx="6" hasCustomPrompt="1"/>
          </p:nvPr>
        </p:nvSpPr>
        <p:spPr>
          <a:xfrm>
            <a:off x="6303400" y="2824225"/>
            <a:ext cx="14175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_AND_TWO_COLUMNS_1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7" name="Google Shape;587;p21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88" name="Google Shape;588;p21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89" name="Google Shape;589;p21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1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1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1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3" name="Google Shape;593;p21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6" name="Google Shape;59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7" name="Google Shape;597;p21"/>
          <p:cNvSpPr txBox="1">
            <a:spLocks noGrp="1"/>
          </p:cNvSpPr>
          <p:nvPr>
            <p:ph type="title"/>
          </p:nvPr>
        </p:nvSpPr>
        <p:spPr>
          <a:xfrm>
            <a:off x="697475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6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236" name="Google Shape;236;p6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237" name="Google Shape;237;p6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1" name="Google Shape;241;p6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842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1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62" r:id="rId4"/>
    <p:sldLayoutId id="2147483663" r:id="rId5"/>
    <p:sldLayoutId id="2147483667" r:id="rId6"/>
    <p:sldLayoutId id="214748367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iermorel/gramm/raw/master/gramm%20cheat%20sheet.pdf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athworks.com/images/pick/Sean/maingramm/grammexamples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8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MATLAB </a:t>
            </a:r>
            <a:endParaRPr dirty="0"/>
          </a:p>
        </p:txBody>
      </p:sp>
      <p:sp>
        <p:nvSpPr>
          <p:cNvPr id="737" name="Google Shape;737;p28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 4</a:t>
            </a:r>
            <a:r>
              <a:rPr lang="en"/>
              <a:t>: plotting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function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The </a:t>
            </a:r>
            <a:r>
              <a:rPr lang="en-US" sz="2400" b="1" dirty="0">
                <a:solidFill>
                  <a:schemeClr val="accent3"/>
                </a:solidFill>
              </a:rPr>
              <a:t>plot() </a:t>
            </a:r>
            <a:r>
              <a:rPr lang="en-US" sz="2400" dirty="0">
                <a:solidFill>
                  <a:schemeClr val="accent3"/>
                </a:solidFill>
              </a:rPr>
              <a:t>function in MATLAB takes in x, y values and returns a line plot. Each element of the plot can be manipulated using different specifiers </a:t>
            </a:r>
            <a:endParaRPr lang="en-US" sz="2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107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function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After running </a:t>
            </a:r>
            <a:r>
              <a:rPr lang="en-US" sz="2400" b="1" dirty="0">
                <a:solidFill>
                  <a:schemeClr val="accent3"/>
                </a:solidFill>
              </a:rPr>
              <a:t>plot() </a:t>
            </a:r>
            <a:r>
              <a:rPr lang="en-US" sz="2400" dirty="0">
                <a:solidFill>
                  <a:schemeClr val="accent3"/>
                </a:solidFill>
              </a:rPr>
              <a:t>you can manually alter aspects of the resulting figure</a:t>
            </a:r>
          </a:p>
          <a:p>
            <a:pPr algn="l">
              <a:lnSpc>
                <a:spcPct val="150000"/>
              </a:lnSpc>
            </a:pPr>
            <a:r>
              <a:rPr lang="en-US" sz="2400" dirty="0" err="1">
                <a:solidFill>
                  <a:schemeClr val="accent3"/>
                </a:solidFill>
              </a:rPr>
              <a:t>Xlabel</a:t>
            </a:r>
            <a:r>
              <a:rPr lang="en-US" sz="2400" dirty="0">
                <a:solidFill>
                  <a:schemeClr val="accent3"/>
                </a:solidFill>
              </a:rPr>
              <a:t>(‘time’)</a:t>
            </a:r>
          </a:p>
          <a:p>
            <a:pPr algn="l">
              <a:lnSpc>
                <a:spcPct val="150000"/>
              </a:lnSpc>
            </a:pPr>
            <a:r>
              <a:rPr lang="en-US" sz="2400" dirty="0" err="1">
                <a:solidFill>
                  <a:schemeClr val="accent3"/>
                </a:solidFill>
              </a:rPr>
              <a:t>Ylabel</a:t>
            </a:r>
            <a:r>
              <a:rPr lang="en-US" sz="2400" dirty="0">
                <a:solidFill>
                  <a:schemeClr val="accent3"/>
                </a:solidFill>
              </a:rPr>
              <a:t>(‘money’)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Title(‘Time is money’)</a:t>
            </a:r>
          </a:p>
        </p:txBody>
      </p:sp>
    </p:spTree>
    <p:extLst>
      <p:ext uri="{BB962C8B-B14F-4D97-AF65-F5344CB8AC3E}">
        <p14:creationId xmlns:p14="http://schemas.microsoft.com/office/powerpoint/2010/main" val="2310209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function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If you have provided multiple sets of information to the plot function or a matrix, you can use the </a:t>
            </a:r>
            <a:r>
              <a:rPr lang="en-US" sz="2400" b="1" dirty="0">
                <a:solidFill>
                  <a:schemeClr val="accent3"/>
                </a:solidFill>
              </a:rPr>
              <a:t>legend() </a:t>
            </a:r>
            <a:r>
              <a:rPr lang="en-US" sz="2400" dirty="0">
                <a:solidFill>
                  <a:schemeClr val="accent3"/>
                </a:solidFill>
              </a:rPr>
              <a:t>function to label each element you’ve plotted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Plot() assumes the rows are observations and the columns are the different conditions for the legend</a:t>
            </a:r>
          </a:p>
        </p:txBody>
      </p:sp>
    </p:spTree>
    <p:extLst>
      <p:ext uri="{BB962C8B-B14F-4D97-AF65-F5344CB8AC3E}">
        <p14:creationId xmlns:p14="http://schemas.microsoft.com/office/powerpoint/2010/main" val="995518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</a:t>
            </a:r>
            <a:r>
              <a:rPr lang="en" dirty="0" err="1"/>
              <a:t>Colours</a:t>
            </a:r>
            <a:r>
              <a:rPr lang="en" dirty="0"/>
              <a:t>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10C6F9-87EA-D246-974C-82D83B859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821550"/>
              </p:ext>
            </p:extLst>
          </p:nvPr>
        </p:nvGraphicFramePr>
        <p:xfrm>
          <a:off x="6399663" y="1626550"/>
          <a:ext cx="1844222" cy="24980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95993">
                  <a:extLst>
                    <a:ext uri="{9D8B030D-6E8A-4147-A177-3AD203B41FA5}">
                      <a16:colId xmlns:a16="http://schemas.microsoft.com/office/drawing/2014/main" val="1153622433"/>
                    </a:ext>
                  </a:extLst>
                </a:gridCol>
                <a:gridCol w="1248229">
                  <a:extLst>
                    <a:ext uri="{9D8B030D-6E8A-4147-A177-3AD203B41FA5}">
                      <a16:colId xmlns:a16="http://schemas.microsoft.com/office/drawing/2014/main" val="2445488790"/>
                    </a:ext>
                  </a:extLst>
                </a:gridCol>
              </a:tblGrid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dirty="0">
                          <a:effectLst/>
                        </a:rPr>
                        <a:t>y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yellow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204855724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m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magenta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4241315705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c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cyan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1095859989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r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red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4219361946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g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green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4220695139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b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blue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2769689157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w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white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311832505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k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dirty="0">
                          <a:effectLst/>
                        </a:rPr>
                        <a:t>black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395751900"/>
                  </a:ext>
                </a:extLst>
              </a:tr>
            </a:tbl>
          </a:graphicData>
        </a:graphic>
      </p:graphicFrame>
      <p:sp>
        <p:nvSpPr>
          <p:cNvPr id="25" name="Google Shape;743;p29">
            <a:extLst>
              <a:ext uri="{FF2B5EF4-FFF2-40B4-BE49-F238E27FC236}">
                <a16:creationId xmlns:a16="http://schemas.microsoft.com/office/drawing/2014/main" id="{87A44ED2-5A90-C446-BAF8-34C7F0FFCF82}"/>
              </a:ext>
            </a:extLst>
          </p:cNvPr>
          <p:cNvSpPr txBox="1">
            <a:spLocks/>
          </p:cNvSpPr>
          <p:nvPr/>
        </p:nvSpPr>
        <p:spPr>
          <a:xfrm>
            <a:off x="625776" y="1246613"/>
            <a:ext cx="5382749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You can change the </a:t>
            </a:r>
            <a:r>
              <a:rPr lang="en-US" sz="2400" dirty="0" err="1">
                <a:solidFill>
                  <a:schemeClr val="accent3"/>
                </a:solidFill>
              </a:rPr>
              <a:t>colour</a:t>
            </a:r>
            <a:r>
              <a:rPr lang="en-US" sz="2400" dirty="0">
                <a:solidFill>
                  <a:schemeClr val="accent3"/>
                </a:solidFill>
              </a:rPr>
              <a:t> of your lines by specifying one of the following </a:t>
            </a:r>
            <a:r>
              <a:rPr lang="en-US" sz="2400" dirty="0" err="1">
                <a:solidFill>
                  <a:schemeClr val="accent3"/>
                </a:solidFill>
              </a:rPr>
              <a:t>colours</a:t>
            </a:r>
            <a:r>
              <a:rPr lang="en-US" sz="2400" dirty="0">
                <a:solidFill>
                  <a:schemeClr val="accent3"/>
                </a:solidFill>
              </a:rPr>
              <a:t> from the table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e.g., plot(x, y, ‘r’)</a:t>
            </a: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	</a:t>
            </a:r>
            <a:r>
              <a:rPr lang="en-US" sz="1400" dirty="0">
                <a:solidFill>
                  <a:schemeClr val="accent3"/>
                </a:solidFill>
              </a:rPr>
              <a:t>you can also specify RGB values using a specifier, see below</a:t>
            </a:r>
          </a:p>
        </p:txBody>
      </p:sp>
    </p:spTree>
    <p:extLst>
      <p:ext uri="{BB962C8B-B14F-4D97-AF65-F5344CB8AC3E}">
        <p14:creationId xmlns:p14="http://schemas.microsoft.com/office/powerpoint/2010/main" val="3559700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-2201186" y="603065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Markers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625776" y="1246613"/>
            <a:ext cx="401970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You can change the markers of your data by specifying one of these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e.g.,  plot(x, y, ‘x’)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F04A3E1-78CB-D942-B476-C8BE46599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924015"/>
              </p:ext>
            </p:extLst>
          </p:nvPr>
        </p:nvGraphicFramePr>
        <p:xfrm>
          <a:off x="5056392" y="620059"/>
          <a:ext cx="3649436" cy="429586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31715">
                  <a:extLst>
                    <a:ext uri="{9D8B030D-6E8A-4147-A177-3AD203B41FA5}">
                      <a16:colId xmlns:a16="http://schemas.microsoft.com/office/drawing/2014/main" val="2029141528"/>
                    </a:ext>
                  </a:extLst>
                </a:gridCol>
                <a:gridCol w="3117721">
                  <a:extLst>
                    <a:ext uri="{9D8B030D-6E8A-4147-A177-3AD203B41FA5}">
                      <a16:colId xmlns:a16="http://schemas.microsoft.com/office/drawing/2014/main" val="34031718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'o'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Circle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958596195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'+'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Plus sign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2973038370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'*'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Asterisk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1098000434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'.'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Point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2792241663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'x'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Cross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42845588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 dirty="0">
                          <a:effectLst/>
                        </a:rPr>
                        <a:t>'_'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Horizontal line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769007744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'|'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Vertical line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788416635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's'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 dirty="0">
                          <a:effectLst/>
                        </a:rPr>
                        <a:t>Square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4051661255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'd'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Diamond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4027303389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'^'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Upward-pointing triangle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519707718"/>
                  </a:ext>
                </a:extLst>
              </a:tr>
              <a:tr h="292388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'v'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 dirty="0">
                          <a:effectLst/>
                        </a:rPr>
                        <a:t>Downward-pointing triangle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2624285785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'&gt;'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Right-pointing triangle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164087570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'&lt;'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Left-pointing triangle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1453690565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'p'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Pentagram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2583235245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'h'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 dirty="0">
                          <a:effectLst/>
                        </a:rPr>
                        <a:t>Hexagram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290538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259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Lines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You can change the appearance of the lines of a plot() by specifying one of these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e.g., plot(x, y,  ‘-.’ ) these can be combined with markers and </a:t>
            </a:r>
            <a:r>
              <a:rPr lang="en-US" sz="2400" dirty="0" err="1">
                <a:solidFill>
                  <a:schemeClr val="accent3"/>
                </a:solidFill>
              </a:rPr>
              <a:t>colours</a:t>
            </a:r>
            <a:endParaRPr lang="en-US" sz="2400" dirty="0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Plot(x, y, ‘x-.r’)</a:t>
            </a: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 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7E83B73-1AB0-5E42-AD06-7244971F3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147660"/>
              </p:ext>
            </p:extLst>
          </p:nvPr>
        </p:nvGraphicFramePr>
        <p:xfrm>
          <a:off x="5220959" y="3229444"/>
          <a:ext cx="3289300" cy="15198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644650">
                  <a:extLst>
                    <a:ext uri="{9D8B030D-6E8A-4147-A177-3AD203B41FA5}">
                      <a16:colId xmlns:a16="http://schemas.microsoft.com/office/drawing/2014/main" val="3471979098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421264553"/>
                    </a:ext>
                  </a:extLst>
                </a:gridCol>
              </a:tblGrid>
              <a:tr h="379950"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dirty="0">
                          <a:effectLst/>
                        </a:rPr>
                        <a:t>-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>
                          <a:effectLst/>
                        </a:rPr>
                        <a:t>Solid line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565504549"/>
                  </a:ext>
                </a:extLst>
              </a:tr>
              <a:tr h="379950"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>
                          <a:effectLst/>
                        </a:rPr>
                        <a:t>--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>
                          <a:effectLst/>
                        </a:rPr>
                        <a:t>Dashed line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1079174361"/>
                  </a:ext>
                </a:extLst>
              </a:tr>
              <a:tr h="379950"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dirty="0">
                          <a:effectLst/>
                        </a:rPr>
                        <a:t>: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>
                          <a:effectLst/>
                        </a:rPr>
                        <a:t>Dotted line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1836853430"/>
                  </a:ext>
                </a:extLst>
              </a:tr>
              <a:tr h="379950"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>
                          <a:effectLst/>
                        </a:rPr>
                        <a:t>-.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dirty="0">
                          <a:effectLst/>
                        </a:rPr>
                        <a:t>Dash-dot line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1057005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476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other specifiers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‘</a:t>
            </a:r>
            <a:r>
              <a:rPr lang="en-US" sz="2400" dirty="0" err="1">
                <a:solidFill>
                  <a:schemeClr val="accent3"/>
                </a:solidFill>
              </a:rPr>
              <a:t>MarkerSize</a:t>
            </a:r>
            <a:r>
              <a:rPr lang="en-US" sz="2400" dirty="0">
                <a:solidFill>
                  <a:schemeClr val="accent3"/>
                </a:solidFill>
              </a:rPr>
              <a:t>’, size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‘</a:t>
            </a:r>
            <a:r>
              <a:rPr lang="en-US" sz="2400" dirty="0" err="1">
                <a:solidFill>
                  <a:schemeClr val="accent3"/>
                </a:solidFill>
              </a:rPr>
              <a:t>LineWidth</a:t>
            </a:r>
            <a:r>
              <a:rPr lang="en-US" sz="2400" dirty="0">
                <a:solidFill>
                  <a:schemeClr val="accent3"/>
                </a:solidFill>
              </a:rPr>
              <a:t>’, size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‘</a:t>
            </a:r>
            <a:r>
              <a:rPr lang="en-US" sz="2400" dirty="0" err="1">
                <a:solidFill>
                  <a:schemeClr val="accent3"/>
                </a:solidFill>
              </a:rPr>
              <a:t>MarkerEdgeColor</a:t>
            </a:r>
            <a:r>
              <a:rPr lang="en-US" sz="2400" dirty="0">
                <a:solidFill>
                  <a:schemeClr val="accent3"/>
                </a:solidFill>
              </a:rPr>
              <a:t>’, [ R G B alpha]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‘</a:t>
            </a:r>
            <a:r>
              <a:rPr lang="en-US" sz="2400" dirty="0" err="1">
                <a:solidFill>
                  <a:schemeClr val="accent3"/>
                </a:solidFill>
              </a:rPr>
              <a:t>MarkerFaceColor</a:t>
            </a:r>
            <a:r>
              <a:rPr lang="en-US" sz="2400" dirty="0">
                <a:solidFill>
                  <a:schemeClr val="accent3"/>
                </a:solidFill>
              </a:rPr>
              <a:t>’, [ R G B alpha]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‘Color’,  [ R G B alpha]</a:t>
            </a:r>
          </a:p>
          <a:p>
            <a:pPr algn="l">
              <a:lnSpc>
                <a:spcPct val="150000"/>
              </a:lnSpc>
            </a:pPr>
            <a:r>
              <a:rPr lang="en-US" sz="2400" dirty="0" err="1">
                <a:solidFill>
                  <a:schemeClr val="accent3"/>
                </a:solidFill>
              </a:rPr>
              <a:t>Etc</a:t>
            </a:r>
            <a:r>
              <a:rPr lang="en-US" sz="2400" dirty="0">
                <a:solidFill>
                  <a:schemeClr val="accent3"/>
                </a:solidFill>
              </a:rPr>
              <a:t>…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(potential to make a MATLAB plotting cookbook in future)</a:t>
            </a:r>
          </a:p>
        </p:txBody>
      </p:sp>
    </p:spTree>
    <p:extLst>
      <p:ext uri="{BB962C8B-B14F-4D97-AF65-F5344CB8AC3E}">
        <p14:creationId xmlns:p14="http://schemas.microsoft.com/office/powerpoint/2010/main" val="2309183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5"/>
          <p:cNvSpPr txBox="1">
            <a:spLocks noGrp="1"/>
          </p:cNvSpPr>
          <p:nvPr>
            <p:ph type="title"/>
          </p:nvPr>
        </p:nvSpPr>
        <p:spPr>
          <a:xfrm>
            <a:off x="713225" y="58807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Figure and close all</a:t>
            </a:r>
            <a:endParaRPr dirty="0"/>
          </a:p>
        </p:txBody>
      </p:sp>
      <p:sp>
        <p:nvSpPr>
          <p:cNvPr id="47" name="Google Shape;743;p29">
            <a:extLst>
              <a:ext uri="{FF2B5EF4-FFF2-40B4-BE49-F238E27FC236}">
                <a16:creationId xmlns:a16="http://schemas.microsoft.com/office/drawing/2014/main" id="{3131C033-402F-424A-85BB-458F02C8FAD0}"/>
              </a:ext>
            </a:extLst>
          </p:cNvPr>
          <p:cNvSpPr txBox="1">
            <a:spLocks/>
          </p:cNvSpPr>
          <p:nvPr/>
        </p:nvSpPr>
        <p:spPr>
          <a:xfrm>
            <a:off x="868950" y="1074836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l"/>
            <a:r>
              <a:rPr lang="en-US" sz="2400" dirty="0">
                <a:solidFill>
                  <a:schemeClr val="accent3"/>
                </a:solidFill>
              </a:rPr>
              <a:t>I always recommend you begin a new graph by running </a:t>
            </a:r>
            <a:r>
              <a:rPr lang="en-US" sz="2400" b="1" dirty="0">
                <a:solidFill>
                  <a:schemeClr val="accent3"/>
                </a:solidFill>
              </a:rPr>
              <a:t>figure </a:t>
            </a:r>
            <a:r>
              <a:rPr lang="en-US" sz="2400" dirty="0">
                <a:solidFill>
                  <a:schemeClr val="accent3"/>
                </a:solidFill>
              </a:rPr>
              <a:t>this ensures that you are not overwriting any previous information you’ve plotted before</a:t>
            </a:r>
          </a:p>
          <a:p>
            <a:pPr marL="0" indent="0" algn="l"/>
            <a:endParaRPr lang="en-US" sz="2400" dirty="0">
              <a:solidFill>
                <a:schemeClr val="accent3"/>
              </a:solidFill>
            </a:endParaRPr>
          </a:p>
          <a:p>
            <a:pPr marL="0" indent="0" algn="l"/>
            <a:r>
              <a:rPr lang="en-US" sz="2400" dirty="0">
                <a:solidFill>
                  <a:schemeClr val="accent3"/>
                </a:solidFill>
              </a:rPr>
              <a:t>Reminder that close can be used to </a:t>
            </a:r>
            <a:r>
              <a:rPr lang="en-US" sz="2400" b="1" dirty="0">
                <a:solidFill>
                  <a:schemeClr val="accent3"/>
                </a:solidFill>
              </a:rPr>
              <a:t>close</a:t>
            </a:r>
            <a:r>
              <a:rPr lang="en-US" sz="2400" dirty="0">
                <a:solidFill>
                  <a:schemeClr val="accent3"/>
                </a:solidFill>
              </a:rPr>
              <a:t> currently opened figures</a:t>
            </a:r>
          </a:p>
          <a:p>
            <a:pPr marL="0" indent="0" algn="l"/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546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5"/>
          <p:cNvSpPr txBox="1">
            <a:spLocks noGrp="1"/>
          </p:cNvSpPr>
          <p:nvPr>
            <p:ph type="title"/>
          </p:nvPr>
        </p:nvSpPr>
        <p:spPr>
          <a:xfrm>
            <a:off x="713225" y="58807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Hold on / off</a:t>
            </a:r>
            <a:endParaRPr dirty="0"/>
          </a:p>
        </p:txBody>
      </p:sp>
      <p:sp>
        <p:nvSpPr>
          <p:cNvPr id="47" name="Google Shape;743;p29">
            <a:extLst>
              <a:ext uri="{FF2B5EF4-FFF2-40B4-BE49-F238E27FC236}">
                <a16:creationId xmlns:a16="http://schemas.microsoft.com/office/drawing/2014/main" id="{3131C033-402F-424A-85BB-458F02C8FAD0}"/>
              </a:ext>
            </a:extLst>
          </p:cNvPr>
          <p:cNvSpPr txBox="1">
            <a:spLocks/>
          </p:cNvSpPr>
          <p:nvPr/>
        </p:nvSpPr>
        <p:spPr>
          <a:xfrm>
            <a:off x="868950" y="1074836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l"/>
            <a:r>
              <a:rPr lang="en-US" sz="2400" dirty="0">
                <a:solidFill>
                  <a:schemeClr val="accent3"/>
                </a:solidFill>
              </a:rPr>
              <a:t>The command hold on allows one to </a:t>
            </a:r>
            <a:r>
              <a:rPr lang="en-US" sz="2400" b="1" dirty="0">
                <a:solidFill>
                  <a:schemeClr val="accent3"/>
                </a:solidFill>
              </a:rPr>
              <a:t>add to the existing axes </a:t>
            </a:r>
            <a:r>
              <a:rPr lang="en-US" sz="2400" dirty="0">
                <a:solidFill>
                  <a:schemeClr val="accent3"/>
                </a:solidFill>
              </a:rPr>
              <a:t>of a plot you just made. It is like adding another layer. </a:t>
            </a:r>
          </a:p>
          <a:p>
            <a:pPr marL="0" indent="0" algn="l"/>
            <a:endParaRPr lang="en-US" sz="2400" dirty="0">
              <a:solidFill>
                <a:schemeClr val="accent3"/>
              </a:solidFill>
            </a:endParaRPr>
          </a:p>
          <a:p>
            <a:pPr marL="0" indent="0" algn="l"/>
            <a:r>
              <a:rPr lang="en-US" sz="2400" dirty="0">
                <a:solidFill>
                  <a:schemeClr val="accent3"/>
                </a:solidFill>
              </a:rPr>
              <a:t>This does </a:t>
            </a:r>
            <a:r>
              <a:rPr lang="en-US" sz="2400" b="1" dirty="0">
                <a:solidFill>
                  <a:schemeClr val="accent3"/>
                </a:solidFill>
              </a:rPr>
              <a:t>not</a:t>
            </a:r>
            <a:r>
              <a:rPr lang="en-US" sz="2400" dirty="0">
                <a:solidFill>
                  <a:schemeClr val="accent3"/>
                </a:solidFill>
              </a:rPr>
              <a:t> need to be the </a:t>
            </a:r>
            <a:r>
              <a:rPr lang="en-US" sz="2400" b="1" dirty="0">
                <a:solidFill>
                  <a:schemeClr val="accent3"/>
                </a:solidFill>
              </a:rPr>
              <a:t>same type </a:t>
            </a:r>
            <a:r>
              <a:rPr lang="en-US" sz="2400" dirty="0">
                <a:solidFill>
                  <a:schemeClr val="accent3"/>
                </a:solidFill>
              </a:rPr>
              <a:t>of plot</a:t>
            </a:r>
          </a:p>
          <a:p>
            <a:pPr marL="0" indent="0" algn="l"/>
            <a:endParaRPr lang="en-US" sz="2400" dirty="0">
              <a:solidFill>
                <a:schemeClr val="accent3"/>
              </a:solidFill>
            </a:endParaRPr>
          </a:p>
          <a:p>
            <a:pPr marL="0" indent="0" algn="l"/>
            <a:r>
              <a:rPr lang="en-US" sz="2400" b="1" dirty="0">
                <a:solidFill>
                  <a:schemeClr val="accent3"/>
                </a:solidFill>
              </a:rPr>
              <a:t>Hold off </a:t>
            </a:r>
            <a:r>
              <a:rPr lang="en-US" sz="2400" dirty="0">
                <a:solidFill>
                  <a:schemeClr val="accent3"/>
                </a:solidFill>
              </a:rPr>
              <a:t>removes this hold on the figure’s </a:t>
            </a:r>
            <a:r>
              <a:rPr lang="en-US" sz="2400" dirty="0" err="1">
                <a:solidFill>
                  <a:schemeClr val="accent3"/>
                </a:solidFill>
              </a:rPr>
              <a:t>axsis</a:t>
            </a:r>
            <a:r>
              <a:rPr lang="en-US" sz="2400" dirty="0">
                <a:solidFill>
                  <a:schemeClr val="accent3"/>
                </a:solidFill>
              </a:rPr>
              <a:t> and allows you to overwrite them </a:t>
            </a:r>
          </a:p>
        </p:txBody>
      </p:sp>
    </p:spTree>
    <p:extLst>
      <p:ext uri="{BB962C8B-B14F-4D97-AF65-F5344CB8AC3E}">
        <p14:creationId xmlns:p14="http://schemas.microsoft.com/office/powerpoint/2010/main" val="1854556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0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Other Line plots</a:t>
            </a:r>
            <a:endParaRPr dirty="0"/>
          </a:p>
        </p:txBody>
      </p:sp>
      <p:sp>
        <p:nvSpPr>
          <p:cNvPr id="1017" name="Google Shape;1017;p40"/>
          <p:cNvSpPr/>
          <p:nvPr/>
        </p:nvSpPr>
        <p:spPr>
          <a:xfrm>
            <a:off x="7904030" y="11765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8510127" y="18279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7635724" y="165652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8510120" y="7259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40"/>
          <p:cNvGrpSpPr/>
          <p:nvPr/>
        </p:nvGrpSpPr>
        <p:grpSpPr>
          <a:xfrm>
            <a:off x="106204" y="4196623"/>
            <a:ext cx="2348965" cy="1047005"/>
            <a:chOff x="207675" y="4196607"/>
            <a:chExt cx="2114090" cy="942314"/>
          </a:xfrm>
        </p:grpSpPr>
        <p:sp>
          <p:nvSpPr>
            <p:cNvPr id="1022" name="Google Shape;1022;p40"/>
            <p:cNvSpPr/>
            <p:nvPr/>
          </p:nvSpPr>
          <p:spPr>
            <a:xfrm>
              <a:off x="252785" y="4693315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34"/>
                  </a:cubicBezTo>
                  <a:lnTo>
                    <a:pt x="0" y="3406"/>
                  </a:lnTo>
                  <a:cubicBezTo>
                    <a:pt x="0" y="5239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48714" y="4689301"/>
              <a:ext cx="2041378" cy="389022"/>
            </a:xfrm>
            <a:custGeom>
              <a:avLst/>
              <a:gdLst/>
              <a:ahLst/>
              <a:cxnLst/>
              <a:rect l="l" t="t" r="r" b="b"/>
              <a:pathLst>
                <a:path w="36113" h="6882" extrusionOk="0">
                  <a:moveTo>
                    <a:pt x="35958" y="143"/>
                  </a:moveTo>
                  <a:lnTo>
                    <a:pt x="35958" y="6727"/>
                  </a:lnTo>
                  <a:lnTo>
                    <a:pt x="3406" y="6727"/>
                  </a:lnTo>
                  <a:cubicBezTo>
                    <a:pt x="1608" y="6727"/>
                    <a:pt x="144" y="5263"/>
                    <a:pt x="144" y="3477"/>
                  </a:cubicBezTo>
                  <a:lnTo>
                    <a:pt x="144" y="3405"/>
                  </a:lnTo>
                  <a:cubicBezTo>
                    <a:pt x="144" y="1607"/>
                    <a:pt x="1608" y="143"/>
                    <a:pt x="3406" y="143"/>
                  </a:cubicBezTo>
                  <a:close/>
                  <a:moveTo>
                    <a:pt x="3406" y="0"/>
                  </a:moveTo>
                  <a:cubicBezTo>
                    <a:pt x="1525" y="0"/>
                    <a:pt x="1" y="1524"/>
                    <a:pt x="1" y="3405"/>
                  </a:cubicBezTo>
                  <a:lnTo>
                    <a:pt x="1" y="3477"/>
                  </a:lnTo>
                  <a:cubicBezTo>
                    <a:pt x="1" y="5346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6"/>
                    <a:pt x="36113" y="6799"/>
                  </a:cubicBezTo>
                  <a:lnTo>
                    <a:pt x="36113" y="72"/>
                  </a:lnTo>
                  <a:cubicBezTo>
                    <a:pt x="36113" y="36"/>
                    <a:pt x="36077" y="0"/>
                    <a:pt x="360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11745" y="4656289"/>
              <a:ext cx="2105932" cy="454368"/>
            </a:xfrm>
            <a:custGeom>
              <a:avLst/>
              <a:gdLst/>
              <a:ahLst/>
              <a:cxnLst/>
              <a:rect l="l" t="t" r="r" b="b"/>
              <a:pathLst>
                <a:path w="37255" h="8038" extrusionOk="0">
                  <a:moveTo>
                    <a:pt x="4024" y="1"/>
                  </a:moveTo>
                  <a:cubicBezTo>
                    <a:pt x="1798" y="1"/>
                    <a:pt x="0" y="1799"/>
                    <a:pt x="0" y="4025"/>
                  </a:cubicBezTo>
                  <a:cubicBezTo>
                    <a:pt x="0" y="6240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3"/>
                  </a:lnTo>
                  <a:lnTo>
                    <a:pt x="4060" y="7383"/>
                  </a:lnTo>
                  <a:cubicBezTo>
                    <a:pt x="2215" y="7383"/>
                    <a:pt x="726" y="5894"/>
                    <a:pt x="726" y="4049"/>
                  </a:cubicBezTo>
                  <a:lnTo>
                    <a:pt x="726" y="3989"/>
                  </a:lnTo>
                  <a:cubicBezTo>
                    <a:pt x="726" y="2144"/>
                    <a:pt x="2215" y="656"/>
                    <a:pt x="4060" y="656"/>
                  </a:cubicBezTo>
                  <a:lnTo>
                    <a:pt x="37255" y="656"/>
                  </a:lnTo>
                  <a:lnTo>
                    <a:pt x="372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07675" y="4652276"/>
              <a:ext cx="2114072" cy="462395"/>
            </a:xfrm>
            <a:custGeom>
              <a:avLst/>
              <a:gdLst/>
              <a:ahLst/>
              <a:cxnLst/>
              <a:rect l="l" t="t" r="r" b="b"/>
              <a:pathLst>
                <a:path w="37399" h="8180" extrusionOk="0">
                  <a:moveTo>
                    <a:pt x="37255" y="155"/>
                  </a:moveTo>
                  <a:lnTo>
                    <a:pt x="37255" y="655"/>
                  </a:lnTo>
                  <a:lnTo>
                    <a:pt x="4132" y="655"/>
                  </a:lnTo>
                  <a:cubicBezTo>
                    <a:pt x="2251" y="655"/>
                    <a:pt x="727" y="2179"/>
                    <a:pt x="727" y="4060"/>
                  </a:cubicBezTo>
                  <a:lnTo>
                    <a:pt x="727" y="4132"/>
                  </a:lnTo>
                  <a:cubicBezTo>
                    <a:pt x="727" y="6001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63"/>
                    <a:pt x="155" y="4096"/>
                  </a:cubicBezTo>
                  <a:cubicBezTo>
                    <a:pt x="155" y="1917"/>
                    <a:pt x="1918" y="155"/>
                    <a:pt x="4096" y="155"/>
                  </a:cubicBezTo>
                  <a:close/>
                  <a:moveTo>
                    <a:pt x="4096" y="0"/>
                  </a:moveTo>
                  <a:cubicBezTo>
                    <a:pt x="1834" y="0"/>
                    <a:pt x="1" y="1834"/>
                    <a:pt x="1" y="4096"/>
                  </a:cubicBezTo>
                  <a:cubicBezTo>
                    <a:pt x="1" y="6346"/>
                    <a:pt x="1834" y="8180"/>
                    <a:pt x="4096" y="8180"/>
                  </a:cubicBezTo>
                  <a:lnTo>
                    <a:pt x="37327" y="8180"/>
                  </a:lnTo>
                  <a:cubicBezTo>
                    <a:pt x="37362" y="8180"/>
                    <a:pt x="37398" y="8156"/>
                    <a:pt x="37398" y="8108"/>
                  </a:cubicBezTo>
                  <a:lnTo>
                    <a:pt x="37398" y="7454"/>
                  </a:lnTo>
                  <a:cubicBezTo>
                    <a:pt x="37398" y="7418"/>
                    <a:pt x="37362" y="7382"/>
                    <a:pt x="37327" y="7382"/>
                  </a:cubicBezTo>
                  <a:lnTo>
                    <a:pt x="4132" y="7382"/>
                  </a:lnTo>
                  <a:cubicBezTo>
                    <a:pt x="2334" y="7382"/>
                    <a:pt x="870" y="5918"/>
                    <a:pt x="870" y="4132"/>
                  </a:cubicBezTo>
                  <a:lnTo>
                    <a:pt x="870" y="4060"/>
                  </a:lnTo>
                  <a:cubicBezTo>
                    <a:pt x="870" y="2262"/>
                    <a:pt x="2334" y="798"/>
                    <a:pt x="4132" y="798"/>
                  </a:cubicBezTo>
                  <a:lnTo>
                    <a:pt x="37327" y="798"/>
                  </a:lnTo>
                  <a:cubicBezTo>
                    <a:pt x="37362" y="798"/>
                    <a:pt x="37398" y="774"/>
                    <a:pt x="37398" y="727"/>
                  </a:cubicBezTo>
                  <a:lnTo>
                    <a:pt x="37398" y="72"/>
                  </a:lnTo>
                  <a:cubicBezTo>
                    <a:pt x="37398" y="36"/>
                    <a:pt x="37362" y="0"/>
                    <a:pt x="373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1070522" y="5073576"/>
              <a:ext cx="1247166" cy="37082"/>
            </a:xfrm>
            <a:custGeom>
              <a:avLst/>
              <a:gdLst/>
              <a:ahLst/>
              <a:cxnLst/>
              <a:rect l="l" t="t" r="r" b="b"/>
              <a:pathLst>
                <a:path w="22063" h="656" extrusionOk="0">
                  <a:moveTo>
                    <a:pt x="405" y="1"/>
                  </a:moveTo>
                  <a:lnTo>
                    <a:pt x="0" y="655"/>
                  </a:lnTo>
                  <a:lnTo>
                    <a:pt x="22063" y="655"/>
                  </a:lnTo>
                  <a:lnTo>
                    <a:pt x="2206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066508" y="5069562"/>
              <a:ext cx="1255250" cy="45109"/>
            </a:xfrm>
            <a:custGeom>
              <a:avLst/>
              <a:gdLst/>
              <a:ahLst/>
              <a:cxnLst/>
              <a:rect l="l" t="t" r="r" b="b"/>
              <a:pathLst>
                <a:path w="22206" h="798" extrusionOk="0">
                  <a:moveTo>
                    <a:pt x="22062" y="155"/>
                  </a:moveTo>
                  <a:lnTo>
                    <a:pt x="22062" y="655"/>
                  </a:lnTo>
                  <a:lnTo>
                    <a:pt x="214" y="655"/>
                  </a:lnTo>
                  <a:lnTo>
                    <a:pt x="512" y="155"/>
                  </a:lnTo>
                  <a:close/>
                  <a:moveTo>
                    <a:pt x="476" y="0"/>
                  </a:moveTo>
                  <a:cubicBezTo>
                    <a:pt x="452" y="0"/>
                    <a:pt x="429" y="12"/>
                    <a:pt x="405" y="36"/>
                  </a:cubicBezTo>
                  <a:lnTo>
                    <a:pt x="12" y="691"/>
                  </a:lnTo>
                  <a:cubicBezTo>
                    <a:pt x="0" y="714"/>
                    <a:pt x="0" y="738"/>
                    <a:pt x="12" y="762"/>
                  </a:cubicBezTo>
                  <a:cubicBezTo>
                    <a:pt x="24" y="786"/>
                    <a:pt x="48" y="798"/>
                    <a:pt x="71" y="798"/>
                  </a:cubicBezTo>
                  <a:lnTo>
                    <a:pt x="22134" y="798"/>
                  </a:lnTo>
                  <a:cubicBezTo>
                    <a:pt x="22169" y="798"/>
                    <a:pt x="22205" y="774"/>
                    <a:pt x="22205" y="726"/>
                  </a:cubicBezTo>
                  <a:lnTo>
                    <a:pt x="22205" y="72"/>
                  </a:lnTo>
                  <a:cubicBezTo>
                    <a:pt x="22205" y="36"/>
                    <a:pt x="22169" y="0"/>
                    <a:pt x="22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1324955" y="4656289"/>
              <a:ext cx="992736" cy="37082"/>
            </a:xfrm>
            <a:custGeom>
              <a:avLst/>
              <a:gdLst/>
              <a:ahLst/>
              <a:cxnLst/>
              <a:rect l="l" t="t" r="r" b="b"/>
              <a:pathLst>
                <a:path w="17562" h="656" extrusionOk="0">
                  <a:moveTo>
                    <a:pt x="405" y="1"/>
                  </a:moveTo>
                  <a:lnTo>
                    <a:pt x="0" y="656"/>
                  </a:lnTo>
                  <a:lnTo>
                    <a:pt x="17562" y="656"/>
                  </a:lnTo>
                  <a:lnTo>
                    <a:pt x="175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1320207" y="4652276"/>
              <a:ext cx="1001554" cy="45109"/>
            </a:xfrm>
            <a:custGeom>
              <a:avLst/>
              <a:gdLst/>
              <a:ahLst/>
              <a:cxnLst/>
              <a:rect l="l" t="t" r="r" b="b"/>
              <a:pathLst>
                <a:path w="17718" h="798" extrusionOk="0">
                  <a:moveTo>
                    <a:pt x="17574" y="155"/>
                  </a:moveTo>
                  <a:lnTo>
                    <a:pt x="17574" y="655"/>
                  </a:lnTo>
                  <a:lnTo>
                    <a:pt x="215" y="655"/>
                  </a:lnTo>
                  <a:lnTo>
                    <a:pt x="525" y="155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25" y="691"/>
                  </a:lnTo>
                  <a:cubicBezTo>
                    <a:pt x="13" y="715"/>
                    <a:pt x="1" y="738"/>
                    <a:pt x="25" y="762"/>
                  </a:cubicBezTo>
                  <a:cubicBezTo>
                    <a:pt x="36" y="786"/>
                    <a:pt x="60" y="798"/>
                    <a:pt x="84" y="798"/>
                  </a:cubicBezTo>
                  <a:lnTo>
                    <a:pt x="17646" y="798"/>
                  </a:lnTo>
                  <a:cubicBezTo>
                    <a:pt x="17681" y="798"/>
                    <a:pt x="17717" y="774"/>
                    <a:pt x="17717" y="727"/>
                  </a:cubicBezTo>
                  <a:lnTo>
                    <a:pt x="17717" y="72"/>
                  </a:lnTo>
                  <a:cubicBezTo>
                    <a:pt x="17717" y="36"/>
                    <a:pt x="17681" y="0"/>
                    <a:pt x="176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746785" y="4879743"/>
              <a:ext cx="1207484" cy="8140"/>
            </a:xfrm>
            <a:custGeom>
              <a:avLst/>
              <a:gdLst/>
              <a:ahLst/>
              <a:cxnLst/>
              <a:rect l="l" t="t" r="r" b="b"/>
              <a:pathLst>
                <a:path w="21361" h="144" extrusionOk="0">
                  <a:moveTo>
                    <a:pt x="72" y="1"/>
                  </a:moveTo>
                  <a:cubicBezTo>
                    <a:pt x="36" y="1"/>
                    <a:pt x="1" y="24"/>
                    <a:pt x="1" y="72"/>
                  </a:cubicBezTo>
                  <a:cubicBezTo>
                    <a:pt x="1" y="108"/>
                    <a:pt x="36" y="143"/>
                    <a:pt x="72" y="143"/>
                  </a:cubicBezTo>
                  <a:lnTo>
                    <a:pt x="21289" y="143"/>
                  </a:lnTo>
                  <a:cubicBezTo>
                    <a:pt x="21325" y="143"/>
                    <a:pt x="21360" y="108"/>
                    <a:pt x="21360" y="72"/>
                  </a:cubicBezTo>
                  <a:cubicBezTo>
                    <a:pt x="21360" y="24"/>
                    <a:pt x="21325" y="1"/>
                    <a:pt x="212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467479" y="4879743"/>
              <a:ext cx="182471" cy="8140"/>
            </a:xfrm>
            <a:custGeom>
              <a:avLst/>
              <a:gdLst/>
              <a:ahLst/>
              <a:cxnLst/>
              <a:rect l="l" t="t" r="r" b="b"/>
              <a:pathLst>
                <a:path w="3228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3"/>
                    <a:pt x="72" y="143"/>
                  </a:cubicBezTo>
                  <a:lnTo>
                    <a:pt x="3144" y="143"/>
                  </a:lnTo>
                  <a:cubicBezTo>
                    <a:pt x="3191" y="143"/>
                    <a:pt x="3227" y="108"/>
                    <a:pt x="3227" y="72"/>
                  </a:cubicBezTo>
                  <a:cubicBezTo>
                    <a:pt x="3227" y="24"/>
                    <a:pt x="3191" y="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732653" y="4996868"/>
              <a:ext cx="873633" cy="8762"/>
            </a:xfrm>
            <a:custGeom>
              <a:avLst/>
              <a:gdLst/>
              <a:ahLst/>
              <a:cxnLst/>
              <a:rect l="l" t="t" r="r" b="b"/>
              <a:pathLst>
                <a:path w="15455" h="155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5372" y="155"/>
                  </a:lnTo>
                  <a:cubicBezTo>
                    <a:pt x="15419" y="155"/>
                    <a:pt x="15455" y="119"/>
                    <a:pt x="15455" y="84"/>
                  </a:cubicBezTo>
                  <a:cubicBezTo>
                    <a:pt x="15455" y="36"/>
                    <a:pt x="15419" y="0"/>
                    <a:pt x="15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66508" y="4735710"/>
              <a:ext cx="370877" cy="8140"/>
            </a:xfrm>
            <a:custGeom>
              <a:avLst/>
              <a:gdLst/>
              <a:ahLst/>
              <a:cxnLst/>
              <a:rect l="l" t="t" r="r" b="b"/>
              <a:pathLst>
                <a:path w="6561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6489" y="143"/>
                  </a:lnTo>
                  <a:cubicBezTo>
                    <a:pt x="6525" y="143"/>
                    <a:pt x="6560" y="120"/>
                    <a:pt x="6560" y="72"/>
                  </a:cubicBezTo>
                  <a:cubicBezTo>
                    <a:pt x="6560" y="36"/>
                    <a:pt x="6525" y="1"/>
                    <a:pt x="64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838982" y="4789581"/>
              <a:ext cx="173031" cy="345270"/>
            </a:xfrm>
            <a:custGeom>
              <a:avLst/>
              <a:gdLst/>
              <a:ahLst/>
              <a:cxnLst/>
              <a:rect l="l" t="t" r="r" b="b"/>
              <a:pathLst>
                <a:path w="3061" h="6108" extrusionOk="0">
                  <a:moveTo>
                    <a:pt x="1" y="0"/>
                  </a:moveTo>
                  <a:lnTo>
                    <a:pt x="1" y="6108"/>
                  </a:lnTo>
                  <a:lnTo>
                    <a:pt x="1525" y="4263"/>
                  </a:lnTo>
                  <a:lnTo>
                    <a:pt x="3061" y="6108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34969" y="4785511"/>
              <a:ext cx="181114" cy="353410"/>
            </a:xfrm>
            <a:custGeom>
              <a:avLst/>
              <a:gdLst/>
              <a:ahLst/>
              <a:cxnLst/>
              <a:rect l="l" t="t" r="r" b="b"/>
              <a:pathLst>
                <a:path w="3204" h="6252" extrusionOk="0">
                  <a:moveTo>
                    <a:pt x="3048" y="144"/>
                  </a:moveTo>
                  <a:lnTo>
                    <a:pt x="3048" y="5966"/>
                  </a:lnTo>
                  <a:lnTo>
                    <a:pt x="1655" y="4287"/>
                  </a:lnTo>
                  <a:cubicBezTo>
                    <a:pt x="1643" y="4275"/>
                    <a:pt x="1620" y="4263"/>
                    <a:pt x="1596" y="4263"/>
                  </a:cubicBezTo>
                  <a:cubicBezTo>
                    <a:pt x="1572" y="4263"/>
                    <a:pt x="1560" y="4275"/>
                    <a:pt x="1536" y="4287"/>
                  </a:cubicBezTo>
                  <a:lnTo>
                    <a:pt x="143" y="5966"/>
                  </a:lnTo>
                  <a:lnTo>
                    <a:pt x="143" y="144"/>
                  </a:lnTo>
                  <a:close/>
                  <a:moveTo>
                    <a:pt x="72" y="1"/>
                  </a:moveTo>
                  <a:cubicBezTo>
                    <a:pt x="24" y="1"/>
                    <a:pt x="0" y="36"/>
                    <a:pt x="0" y="72"/>
                  </a:cubicBezTo>
                  <a:lnTo>
                    <a:pt x="0" y="6180"/>
                  </a:lnTo>
                  <a:cubicBezTo>
                    <a:pt x="0" y="6204"/>
                    <a:pt x="12" y="6240"/>
                    <a:pt x="48" y="6240"/>
                  </a:cubicBezTo>
                  <a:cubicBezTo>
                    <a:pt x="58" y="6244"/>
                    <a:pt x="70" y="6247"/>
                    <a:pt x="82" y="6247"/>
                  </a:cubicBezTo>
                  <a:cubicBezTo>
                    <a:pt x="99" y="6247"/>
                    <a:pt x="117" y="6242"/>
                    <a:pt x="131" y="6228"/>
                  </a:cubicBezTo>
                  <a:lnTo>
                    <a:pt x="1596" y="4454"/>
                  </a:lnTo>
                  <a:lnTo>
                    <a:pt x="3072" y="6228"/>
                  </a:lnTo>
                  <a:cubicBezTo>
                    <a:pt x="3084" y="6240"/>
                    <a:pt x="3108" y="6251"/>
                    <a:pt x="3132" y="6251"/>
                  </a:cubicBezTo>
                  <a:cubicBezTo>
                    <a:pt x="3132" y="6251"/>
                    <a:pt x="3144" y="6251"/>
                    <a:pt x="3155" y="6240"/>
                  </a:cubicBezTo>
                  <a:cubicBezTo>
                    <a:pt x="3179" y="6240"/>
                    <a:pt x="3203" y="6204"/>
                    <a:pt x="3203" y="6180"/>
                  </a:cubicBezTo>
                  <a:lnTo>
                    <a:pt x="3203" y="72"/>
                  </a:lnTo>
                  <a:cubicBezTo>
                    <a:pt x="3203" y="36"/>
                    <a:pt x="3167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862554" y="4879064"/>
              <a:ext cx="8140" cy="169017"/>
            </a:xfrm>
            <a:custGeom>
              <a:avLst/>
              <a:gdLst/>
              <a:ahLst/>
              <a:cxnLst/>
              <a:rect l="l" t="t" r="r" b="b"/>
              <a:pathLst>
                <a:path w="144" h="2990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2918"/>
                  </a:lnTo>
                  <a:cubicBezTo>
                    <a:pt x="0" y="2965"/>
                    <a:pt x="24" y="2989"/>
                    <a:pt x="72" y="2989"/>
                  </a:cubicBezTo>
                  <a:cubicBezTo>
                    <a:pt x="108" y="2989"/>
                    <a:pt x="143" y="2965"/>
                    <a:pt x="143" y="2918"/>
                  </a:cubicBezTo>
                  <a:lnTo>
                    <a:pt x="143" y="84"/>
                  </a:lnTo>
                  <a:cubicBezTo>
                    <a:pt x="143" y="36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862554" y="4801000"/>
              <a:ext cx="92253" cy="56584"/>
            </a:xfrm>
            <a:custGeom>
              <a:avLst/>
              <a:gdLst/>
              <a:ahLst/>
              <a:cxnLst/>
              <a:rect l="l" t="t" r="r" b="b"/>
              <a:pathLst>
                <a:path w="1632" h="1001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917"/>
                  </a:lnTo>
                  <a:cubicBezTo>
                    <a:pt x="0" y="965"/>
                    <a:pt x="24" y="1001"/>
                    <a:pt x="72" y="1001"/>
                  </a:cubicBezTo>
                  <a:cubicBezTo>
                    <a:pt x="108" y="1001"/>
                    <a:pt x="143" y="965"/>
                    <a:pt x="143" y="917"/>
                  </a:cubicBezTo>
                  <a:lnTo>
                    <a:pt x="143" y="155"/>
                  </a:lnTo>
                  <a:lnTo>
                    <a:pt x="1560" y="155"/>
                  </a:lnTo>
                  <a:cubicBezTo>
                    <a:pt x="1596" y="155"/>
                    <a:pt x="1632" y="120"/>
                    <a:pt x="1632" y="84"/>
                  </a:cubicBezTo>
                  <a:cubicBezTo>
                    <a:pt x="1632" y="36"/>
                    <a:pt x="1596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52785" y="4238324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23"/>
                  </a:cubicBezTo>
                  <a:lnTo>
                    <a:pt x="0" y="3394"/>
                  </a:lnTo>
                  <a:cubicBezTo>
                    <a:pt x="0" y="5240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48714" y="4233632"/>
              <a:ext cx="2041378" cy="389079"/>
            </a:xfrm>
            <a:custGeom>
              <a:avLst/>
              <a:gdLst/>
              <a:ahLst/>
              <a:cxnLst/>
              <a:rect l="l" t="t" r="r" b="b"/>
              <a:pathLst>
                <a:path w="36113" h="6883" extrusionOk="0">
                  <a:moveTo>
                    <a:pt x="35958" y="155"/>
                  </a:moveTo>
                  <a:lnTo>
                    <a:pt x="35958" y="6739"/>
                  </a:lnTo>
                  <a:lnTo>
                    <a:pt x="3406" y="6739"/>
                  </a:lnTo>
                  <a:cubicBezTo>
                    <a:pt x="1608" y="6739"/>
                    <a:pt x="144" y="5275"/>
                    <a:pt x="144" y="3477"/>
                  </a:cubicBezTo>
                  <a:lnTo>
                    <a:pt x="144" y="3406"/>
                  </a:lnTo>
                  <a:cubicBezTo>
                    <a:pt x="144" y="1620"/>
                    <a:pt x="1608" y="155"/>
                    <a:pt x="3406" y="155"/>
                  </a:cubicBezTo>
                  <a:close/>
                  <a:moveTo>
                    <a:pt x="3406" y="1"/>
                  </a:moveTo>
                  <a:cubicBezTo>
                    <a:pt x="1525" y="1"/>
                    <a:pt x="1" y="1536"/>
                    <a:pt x="1" y="3406"/>
                  </a:cubicBezTo>
                  <a:lnTo>
                    <a:pt x="1" y="3477"/>
                  </a:lnTo>
                  <a:cubicBezTo>
                    <a:pt x="1" y="5358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7"/>
                    <a:pt x="36113" y="6811"/>
                  </a:cubicBezTo>
                  <a:lnTo>
                    <a:pt x="36113" y="84"/>
                  </a:lnTo>
                  <a:cubicBezTo>
                    <a:pt x="36113" y="36"/>
                    <a:pt x="36077" y="1"/>
                    <a:pt x="360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11745" y="4201355"/>
              <a:ext cx="2105932" cy="454312"/>
            </a:xfrm>
            <a:custGeom>
              <a:avLst/>
              <a:gdLst/>
              <a:ahLst/>
              <a:cxnLst/>
              <a:rect l="l" t="t" r="r" b="b"/>
              <a:pathLst>
                <a:path w="37255" h="8037" extrusionOk="0">
                  <a:moveTo>
                    <a:pt x="4024" y="0"/>
                  </a:moveTo>
                  <a:cubicBezTo>
                    <a:pt x="1798" y="0"/>
                    <a:pt x="0" y="1798"/>
                    <a:pt x="0" y="4012"/>
                  </a:cubicBezTo>
                  <a:cubicBezTo>
                    <a:pt x="0" y="6239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2"/>
                  </a:lnTo>
                  <a:lnTo>
                    <a:pt x="4060" y="7382"/>
                  </a:lnTo>
                  <a:cubicBezTo>
                    <a:pt x="2215" y="7382"/>
                    <a:pt x="726" y="5882"/>
                    <a:pt x="726" y="4048"/>
                  </a:cubicBezTo>
                  <a:lnTo>
                    <a:pt x="726" y="3977"/>
                  </a:lnTo>
                  <a:cubicBezTo>
                    <a:pt x="726" y="2143"/>
                    <a:pt x="2215" y="655"/>
                    <a:pt x="4060" y="655"/>
                  </a:cubicBezTo>
                  <a:lnTo>
                    <a:pt x="37255" y="655"/>
                  </a:lnTo>
                  <a:lnTo>
                    <a:pt x="3725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07675" y="4196607"/>
              <a:ext cx="2114072" cy="463130"/>
            </a:xfrm>
            <a:custGeom>
              <a:avLst/>
              <a:gdLst/>
              <a:ahLst/>
              <a:cxnLst/>
              <a:rect l="l" t="t" r="r" b="b"/>
              <a:pathLst>
                <a:path w="37399" h="8193" extrusionOk="0">
                  <a:moveTo>
                    <a:pt x="37255" y="156"/>
                  </a:moveTo>
                  <a:lnTo>
                    <a:pt x="37255" y="656"/>
                  </a:lnTo>
                  <a:lnTo>
                    <a:pt x="4132" y="656"/>
                  </a:lnTo>
                  <a:cubicBezTo>
                    <a:pt x="2251" y="656"/>
                    <a:pt x="727" y="2191"/>
                    <a:pt x="727" y="4061"/>
                  </a:cubicBezTo>
                  <a:lnTo>
                    <a:pt x="727" y="4132"/>
                  </a:lnTo>
                  <a:cubicBezTo>
                    <a:pt x="727" y="6013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75"/>
                    <a:pt x="155" y="4096"/>
                  </a:cubicBezTo>
                  <a:cubicBezTo>
                    <a:pt x="155" y="1930"/>
                    <a:pt x="1918" y="156"/>
                    <a:pt x="4096" y="156"/>
                  </a:cubicBezTo>
                  <a:close/>
                  <a:moveTo>
                    <a:pt x="4096" y="1"/>
                  </a:moveTo>
                  <a:cubicBezTo>
                    <a:pt x="1834" y="1"/>
                    <a:pt x="1" y="1846"/>
                    <a:pt x="1" y="4096"/>
                  </a:cubicBezTo>
                  <a:cubicBezTo>
                    <a:pt x="1" y="6359"/>
                    <a:pt x="1834" y="8192"/>
                    <a:pt x="4096" y="8192"/>
                  </a:cubicBezTo>
                  <a:lnTo>
                    <a:pt x="37327" y="8192"/>
                  </a:lnTo>
                  <a:cubicBezTo>
                    <a:pt x="37362" y="8192"/>
                    <a:pt x="37398" y="8156"/>
                    <a:pt x="37398" y="8121"/>
                  </a:cubicBezTo>
                  <a:lnTo>
                    <a:pt x="37398" y="7466"/>
                  </a:lnTo>
                  <a:cubicBezTo>
                    <a:pt x="37398" y="7418"/>
                    <a:pt x="37362" y="7383"/>
                    <a:pt x="37327" y="7383"/>
                  </a:cubicBezTo>
                  <a:lnTo>
                    <a:pt x="4132" y="7383"/>
                  </a:lnTo>
                  <a:cubicBezTo>
                    <a:pt x="2334" y="7383"/>
                    <a:pt x="870" y="5930"/>
                    <a:pt x="870" y="4132"/>
                  </a:cubicBezTo>
                  <a:lnTo>
                    <a:pt x="870" y="4061"/>
                  </a:lnTo>
                  <a:cubicBezTo>
                    <a:pt x="870" y="2275"/>
                    <a:pt x="2334" y="810"/>
                    <a:pt x="4132" y="810"/>
                  </a:cubicBezTo>
                  <a:lnTo>
                    <a:pt x="37327" y="810"/>
                  </a:lnTo>
                  <a:cubicBezTo>
                    <a:pt x="37362" y="810"/>
                    <a:pt x="37398" y="775"/>
                    <a:pt x="37398" y="739"/>
                  </a:cubicBezTo>
                  <a:lnTo>
                    <a:pt x="37398" y="84"/>
                  </a:lnTo>
                  <a:cubicBezTo>
                    <a:pt x="37398" y="36"/>
                    <a:pt x="37362" y="1"/>
                    <a:pt x="373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1348471" y="4618585"/>
              <a:ext cx="969221" cy="37082"/>
            </a:xfrm>
            <a:custGeom>
              <a:avLst/>
              <a:gdLst/>
              <a:ahLst/>
              <a:cxnLst/>
              <a:rect l="l" t="t" r="r" b="b"/>
              <a:pathLst>
                <a:path w="17146" h="656" extrusionOk="0">
                  <a:moveTo>
                    <a:pt x="394" y="1"/>
                  </a:moveTo>
                  <a:lnTo>
                    <a:pt x="1" y="656"/>
                  </a:lnTo>
                  <a:lnTo>
                    <a:pt x="17146" y="656"/>
                  </a:lnTo>
                  <a:lnTo>
                    <a:pt x="171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343779" y="4614572"/>
              <a:ext cx="977982" cy="45165"/>
            </a:xfrm>
            <a:custGeom>
              <a:avLst/>
              <a:gdLst/>
              <a:ahLst/>
              <a:cxnLst/>
              <a:rect l="l" t="t" r="r" b="b"/>
              <a:pathLst>
                <a:path w="17301" h="799" extrusionOk="0">
                  <a:moveTo>
                    <a:pt x="17157" y="143"/>
                  </a:moveTo>
                  <a:lnTo>
                    <a:pt x="17157" y="643"/>
                  </a:lnTo>
                  <a:lnTo>
                    <a:pt x="215" y="643"/>
                  </a:lnTo>
                  <a:lnTo>
                    <a:pt x="524" y="143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12" y="679"/>
                  </a:lnTo>
                  <a:cubicBezTo>
                    <a:pt x="0" y="703"/>
                    <a:pt x="0" y="739"/>
                    <a:pt x="12" y="762"/>
                  </a:cubicBezTo>
                  <a:cubicBezTo>
                    <a:pt x="24" y="786"/>
                    <a:pt x="48" y="798"/>
                    <a:pt x="84" y="798"/>
                  </a:cubicBezTo>
                  <a:lnTo>
                    <a:pt x="17229" y="798"/>
                  </a:lnTo>
                  <a:cubicBezTo>
                    <a:pt x="17264" y="798"/>
                    <a:pt x="17300" y="762"/>
                    <a:pt x="17300" y="727"/>
                  </a:cubicBezTo>
                  <a:lnTo>
                    <a:pt x="17300" y="72"/>
                  </a:lnTo>
                  <a:cubicBezTo>
                    <a:pt x="17300" y="24"/>
                    <a:pt x="17264" y="0"/>
                    <a:pt x="172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602226" y="4201355"/>
              <a:ext cx="715469" cy="37026"/>
            </a:xfrm>
            <a:custGeom>
              <a:avLst/>
              <a:gdLst/>
              <a:ahLst/>
              <a:cxnLst/>
              <a:rect l="l" t="t" r="r" b="b"/>
              <a:pathLst>
                <a:path w="12657" h="655" extrusionOk="0">
                  <a:moveTo>
                    <a:pt x="405" y="0"/>
                  </a:moveTo>
                  <a:lnTo>
                    <a:pt x="0" y="655"/>
                  </a:lnTo>
                  <a:lnTo>
                    <a:pt x="12657" y="655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598156" y="4197285"/>
              <a:ext cx="723609" cy="45165"/>
            </a:xfrm>
            <a:custGeom>
              <a:avLst/>
              <a:gdLst/>
              <a:ahLst/>
              <a:cxnLst/>
              <a:rect l="l" t="t" r="r" b="b"/>
              <a:pathLst>
                <a:path w="12801" h="799" extrusionOk="0">
                  <a:moveTo>
                    <a:pt x="12657" y="144"/>
                  </a:moveTo>
                  <a:lnTo>
                    <a:pt x="12657" y="644"/>
                  </a:lnTo>
                  <a:lnTo>
                    <a:pt x="215" y="644"/>
                  </a:lnTo>
                  <a:lnTo>
                    <a:pt x="513" y="144"/>
                  </a:lnTo>
                  <a:close/>
                  <a:moveTo>
                    <a:pt x="477" y="1"/>
                  </a:moveTo>
                  <a:cubicBezTo>
                    <a:pt x="442" y="1"/>
                    <a:pt x="418" y="13"/>
                    <a:pt x="406" y="36"/>
                  </a:cubicBezTo>
                  <a:lnTo>
                    <a:pt x="13" y="691"/>
                  </a:lnTo>
                  <a:cubicBezTo>
                    <a:pt x="1" y="703"/>
                    <a:pt x="1" y="739"/>
                    <a:pt x="13" y="763"/>
                  </a:cubicBezTo>
                  <a:cubicBezTo>
                    <a:pt x="25" y="786"/>
                    <a:pt x="49" y="798"/>
                    <a:pt x="72" y="798"/>
                  </a:cubicBezTo>
                  <a:lnTo>
                    <a:pt x="12729" y="798"/>
                  </a:lnTo>
                  <a:cubicBezTo>
                    <a:pt x="12764" y="798"/>
                    <a:pt x="12800" y="763"/>
                    <a:pt x="12800" y="727"/>
                  </a:cubicBezTo>
                  <a:lnTo>
                    <a:pt x="12800" y="72"/>
                  </a:lnTo>
                  <a:cubicBezTo>
                    <a:pt x="12800" y="24"/>
                    <a:pt x="12764" y="1"/>
                    <a:pt x="127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366673" y="4315089"/>
              <a:ext cx="465787" cy="8762"/>
            </a:xfrm>
            <a:custGeom>
              <a:avLst/>
              <a:gdLst/>
              <a:ahLst/>
              <a:cxnLst/>
              <a:rect l="l" t="t" r="r" b="b"/>
              <a:pathLst>
                <a:path w="8240" h="155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8168" y="155"/>
                  </a:lnTo>
                  <a:cubicBezTo>
                    <a:pt x="8204" y="155"/>
                    <a:pt x="8239" y="119"/>
                    <a:pt x="8239" y="72"/>
                  </a:cubicBezTo>
                  <a:cubicBezTo>
                    <a:pt x="8239" y="36"/>
                    <a:pt x="8204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81495" y="4315089"/>
              <a:ext cx="566745" cy="8762"/>
            </a:xfrm>
            <a:custGeom>
              <a:avLst/>
              <a:gdLst/>
              <a:ahLst/>
              <a:cxnLst/>
              <a:rect l="l" t="t" r="r" b="b"/>
              <a:pathLst>
                <a:path w="10026" h="155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9942" y="155"/>
                  </a:lnTo>
                  <a:cubicBezTo>
                    <a:pt x="9990" y="155"/>
                    <a:pt x="10026" y="119"/>
                    <a:pt x="10026" y="72"/>
                  </a:cubicBezTo>
                  <a:cubicBezTo>
                    <a:pt x="10026" y="36"/>
                    <a:pt x="9990" y="0"/>
                    <a:pt x="99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101499" y="4453694"/>
              <a:ext cx="712755" cy="8818"/>
            </a:xfrm>
            <a:custGeom>
              <a:avLst/>
              <a:gdLst/>
              <a:ahLst/>
              <a:cxnLst/>
              <a:rect l="l" t="t" r="r" b="b"/>
              <a:pathLst>
                <a:path w="12609" h="156" extrusionOk="0">
                  <a:moveTo>
                    <a:pt x="72" y="1"/>
                  </a:moveTo>
                  <a:cubicBezTo>
                    <a:pt x="24" y="1"/>
                    <a:pt x="0" y="37"/>
                    <a:pt x="0" y="84"/>
                  </a:cubicBezTo>
                  <a:cubicBezTo>
                    <a:pt x="0" y="120"/>
                    <a:pt x="24" y="156"/>
                    <a:pt x="72" y="156"/>
                  </a:cubicBezTo>
                  <a:lnTo>
                    <a:pt x="12537" y="156"/>
                  </a:lnTo>
                  <a:cubicBezTo>
                    <a:pt x="12573" y="156"/>
                    <a:pt x="12609" y="120"/>
                    <a:pt x="12609" y="84"/>
                  </a:cubicBezTo>
                  <a:cubicBezTo>
                    <a:pt x="12609" y="37"/>
                    <a:pt x="12573" y="1"/>
                    <a:pt x="125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427796" y="4453694"/>
              <a:ext cx="565388" cy="8818"/>
            </a:xfrm>
            <a:custGeom>
              <a:avLst/>
              <a:gdLst/>
              <a:ahLst/>
              <a:cxnLst/>
              <a:rect l="l" t="t" r="r" b="b"/>
              <a:pathLst>
                <a:path w="10002" h="156" extrusionOk="0">
                  <a:moveTo>
                    <a:pt x="83" y="1"/>
                  </a:moveTo>
                  <a:cubicBezTo>
                    <a:pt x="36" y="1"/>
                    <a:pt x="0" y="37"/>
                    <a:pt x="0" y="84"/>
                  </a:cubicBezTo>
                  <a:cubicBezTo>
                    <a:pt x="0" y="120"/>
                    <a:pt x="36" y="156"/>
                    <a:pt x="83" y="156"/>
                  </a:cubicBezTo>
                  <a:lnTo>
                    <a:pt x="9918" y="156"/>
                  </a:lnTo>
                  <a:cubicBezTo>
                    <a:pt x="9966" y="156"/>
                    <a:pt x="10001" y="120"/>
                    <a:pt x="10001" y="84"/>
                  </a:cubicBezTo>
                  <a:cubicBezTo>
                    <a:pt x="10001" y="37"/>
                    <a:pt x="9966" y="1"/>
                    <a:pt x="99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038866" y="4531137"/>
              <a:ext cx="706085" cy="8762"/>
            </a:xfrm>
            <a:custGeom>
              <a:avLst/>
              <a:gdLst/>
              <a:ahLst/>
              <a:cxnLst/>
              <a:rect l="l" t="t" r="r" b="b"/>
              <a:pathLst>
                <a:path w="12491" h="155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2419" y="155"/>
                  </a:lnTo>
                  <a:cubicBezTo>
                    <a:pt x="12455" y="155"/>
                    <a:pt x="12491" y="119"/>
                    <a:pt x="12491" y="72"/>
                  </a:cubicBezTo>
                  <a:cubicBezTo>
                    <a:pt x="12491" y="36"/>
                    <a:pt x="12467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68438" y="4387783"/>
              <a:ext cx="168282" cy="444928"/>
            </a:xfrm>
            <a:custGeom>
              <a:avLst/>
              <a:gdLst/>
              <a:ahLst/>
              <a:cxnLst/>
              <a:rect l="l" t="t" r="r" b="b"/>
              <a:pathLst>
                <a:path w="2977" h="7871" extrusionOk="0">
                  <a:moveTo>
                    <a:pt x="0" y="0"/>
                  </a:moveTo>
                  <a:lnTo>
                    <a:pt x="0" y="7870"/>
                  </a:lnTo>
                  <a:lnTo>
                    <a:pt x="1489" y="6025"/>
                  </a:lnTo>
                  <a:lnTo>
                    <a:pt x="2977" y="787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564368" y="4383713"/>
              <a:ext cx="176422" cy="453011"/>
            </a:xfrm>
            <a:custGeom>
              <a:avLst/>
              <a:gdLst/>
              <a:ahLst/>
              <a:cxnLst/>
              <a:rect l="l" t="t" r="r" b="b"/>
              <a:pathLst>
                <a:path w="3121" h="8014" extrusionOk="0">
                  <a:moveTo>
                    <a:pt x="2978" y="144"/>
                  </a:moveTo>
                  <a:lnTo>
                    <a:pt x="2978" y="7728"/>
                  </a:lnTo>
                  <a:lnTo>
                    <a:pt x="1620" y="6049"/>
                  </a:lnTo>
                  <a:cubicBezTo>
                    <a:pt x="1608" y="6037"/>
                    <a:pt x="1585" y="6025"/>
                    <a:pt x="1561" y="6025"/>
                  </a:cubicBezTo>
                  <a:cubicBezTo>
                    <a:pt x="1537" y="6025"/>
                    <a:pt x="1513" y="6037"/>
                    <a:pt x="1501" y="6049"/>
                  </a:cubicBezTo>
                  <a:lnTo>
                    <a:pt x="144" y="7728"/>
                  </a:lnTo>
                  <a:lnTo>
                    <a:pt x="144" y="144"/>
                  </a:lnTo>
                  <a:close/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lnTo>
                    <a:pt x="1" y="7942"/>
                  </a:lnTo>
                  <a:cubicBezTo>
                    <a:pt x="1" y="7966"/>
                    <a:pt x="13" y="8002"/>
                    <a:pt x="49" y="8014"/>
                  </a:cubicBezTo>
                  <a:cubicBezTo>
                    <a:pt x="72" y="8014"/>
                    <a:pt x="108" y="8014"/>
                    <a:pt x="132" y="7990"/>
                  </a:cubicBezTo>
                  <a:lnTo>
                    <a:pt x="1561" y="6216"/>
                  </a:lnTo>
                  <a:lnTo>
                    <a:pt x="2989" y="7990"/>
                  </a:lnTo>
                  <a:cubicBezTo>
                    <a:pt x="3013" y="8002"/>
                    <a:pt x="3025" y="8014"/>
                    <a:pt x="3049" y="8014"/>
                  </a:cubicBezTo>
                  <a:lnTo>
                    <a:pt x="3073" y="8014"/>
                  </a:lnTo>
                  <a:cubicBezTo>
                    <a:pt x="3109" y="8002"/>
                    <a:pt x="3120" y="7966"/>
                    <a:pt x="3120" y="7942"/>
                  </a:cubicBezTo>
                  <a:lnTo>
                    <a:pt x="3120" y="72"/>
                  </a:lnTo>
                  <a:cubicBezTo>
                    <a:pt x="3120" y="36"/>
                    <a:pt x="3097" y="1"/>
                    <a:pt x="3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706423" y="4636109"/>
              <a:ext cx="8140" cy="61276"/>
            </a:xfrm>
            <a:custGeom>
              <a:avLst/>
              <a:gdLst/>
              <a:ahLst/>
              <a:cxnLst/>
              <a:rect l="l" t="t" r="r" b="b"/>
              <a:pathLst>
                <a:path w="144" h="1084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lnTo>
                    <a:pt x="0" y="1013"/>
                  </a:lnTo>
                  <a:cubicBezTo>
                    <a:pt x="0" y="1060"/>
                    <a:pt x="36" y="1084"/>
                    <a:pt x="72" y="1084"/>
                  </a:cubicBezTo>
                  <a:cubicBezTo>
                    <a:pt x="119" y="1084"/>
                    <a:pt x="143" y="1060"/>
                    <a:pt x="143" y="1013"/>
                  </a:cubicBezTo>
                  <a:lnTo>
                    <a:pt x="143" y="84"/>
                  </a:lnTo>
                  <a:cubicBezTo>
                    <a:pt x="143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633728" y="4402593"/>
              <a:ext cx="80834" cy="212035"/>
            </a:xfrm>
            <a:custGeom>
              <a:avLst/>
              <a:gdLst/>
              <a:ahLst/>
              <a:cxnLst/>
              <a:rect l="l" t="t" r="r" b="b"/>
              <a:pathLst>
                <a:path w="1430" h="3751" extrusionOk="0">
                  <a:moveTo>
                    <a:pt x="72" y="0"/>
                  </a:moveTo>
                  <a:cubicBezTo>
                    <a:pt x="24" y="0"/>
                    <a:pt x="0" y="36"/>
                    <a:pt x="0" y="83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1286" y="155"/>
                  </a:lnTo>
                  <a:lnTo>
                    <a:pt x="1286" y="3667"/>
                  </a:lnTo>
                  <a:cubicBezTo>
                    <a:pt x="1286" y="3715"/>
                    <a:pt x="1322" y="3750"/>
                    <a:pt x="1358" y="3750"/>
                  </a:cubicBezTo>
                  <a:cubicBezTo>
                    <a:pt x="1405" y="3750"/>
                    <a:pt x="1429" y="3715"/>
                    <a:pt x="1429" y="3667"/>
                  </a:cubicBezTo>
                  <a:lnTo>
                    <a:pt x="1429" y="83"/>
                  </a:lnTo>
                  <a:cubicBezTo>
                    <a:pt x="1429" y="36"/>
                    <a:pt x="1405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743;p29">
            <a:extLst>
              <a:ext uri="{FF2B5EF4-FFF2-40B4-BE49-F238E27FC236}">
                <a16:creationId xmlns:a16="http://schemas.microsoft.com/office/drawing/2014/main" id="{05AA4FBC-935A-2C41-9458-6C0970A5F74B}"/>
              </a:ext>
            </a:extLst>
          </p:cNvPr>
          <p:cNvSpPr txBox="1">
            <a:spLocks/>
          </p:cNvSpPr>
          <p:nvPr/>
        </p:nvSpPr>
        <p:spPr>
          <a:xfrm>
            <a:off x="705209" y="1317134"/>
            <a:ext cx="814818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/>
              <a:t>If you would like to plot your data in log-log space you can use the function </a:t>
            </a:r>
            <a:r>
              <a:rPr lang="en-US" sz="2400" b="1" dirty="0"/>
              <a:t>loglog()</a:t>
            </a:r>
            <a:r>
              <a:rPr lang="en-US" sz="2400" dirty="0"/>
              <a:t> which works essentially the same way that plot does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Useful when data is decaying or exponentially growing </a:t>
            </a:r>
          </a:p>
        </p:txBody>
      </p:sp>
    </p:spTree>
    <p:extLst>
      <p:ext uri="{BB962C8B-B14F-4D97-AF65-F5344CB8AC3E}">
        <p14:creationId xmlns:p14="http://schemas.microsoft.com/office/powerpoint/2010/main" val="1836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Plotting Tips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1149777" y="125300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The first thing you need to consider when plotting is your </a:t>
            </a:r>
            <a:r>
              <a:rPr lang="en-US" sz="2400" b="1" dirty="0">
                <a:solidFill>
                  <a:schemeClr val="accent3"/>
                </a:solidFill>
              </a:rPr>
              <a:t>message</a:t>
            </a:r>
            <a:r>
              <a:rPr lang="en-US" sz="2400" dirty="0">
                <a:solidFill>
                  <a:schemeClr val="accent3"/>
                </a:solidFill>
              </a:rPr>
              <a:t>, the </a:t>
            </a:r>
            <a:r>
              <a:rPr lang="en-US" sz="2400" b="1" dirty="0">
                <a:solidFill>
                  <a:schemeClr val="accent3"/>
                </a:solidFill>
              </a:rPr>
              <a:t>audience</a:t>
            </a:r>
            <a:r>
              <a:rPr lang="en-US" sz="2400" dirty="0">
                <a:solidFill>
                  <a:schemeClr val="accent3"/>
                </a:solidFill>
              </a:rPr>
              <a:t>, and type of </a:t>
            </a:r>
            <a:r>
              <a:rPr lang="en-US" sz="2400" b="1" dirty="0">
                <a:solidFill>
                  <a:schemeClr val="accent3"/>
                </a:solidFill>
              </a:rPr>
              <a:t>plot</a:t>
            </a: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Making a graphic is always helpful for a reader but not always necessary. Can you say this image in words?</a:t>
            </a:r>
          </a:p>
        </p:txBody>
      </p:sp>
    </p:spTree>
    <p:extLst>
      <p:ext uri="{BB962C8B-B14F-4D97-AF65-F5344CB8AC3E}">
        <p14:creationId xmlns:p14="http://schemas.microsoft.com/office/powerpoint/2010/main" val="976687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Error Bars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It is always important to give the reader a sense of how uncertain a measure is, whether that be std,   std error, or CI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To plot error bars in MATLAB use the function </a:t>
            </a:r>
            <a:r>
              <a:rPr lang="en-US" sz="2400" b="1" dirty="0" err="1">
                <a:solidFill>
                  <a:schemeClr val="accent3"/>
                </a:solidFill>
              </a:rPr>
              <a:t>errorbar</a:t>
            </a:r>
            <a:r>
              <a:rPr lang="en-US" sz="2400" b="1" dirty="0">
                <a:solidFill>
                  <a:schemeClr val="accent3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0674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Error Bars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b="1" dirty="0" err="1">
                <a:solidFill>
                  <a:schemeClr val="accent3"/>
                </a:solidFill>
              </a:rPr>
              <a:t>errorbar</a:t>
            </a:r>
            <a:r>
              <a:rPr lang="en-US" sz="2400" b="1" dirty="0">
                <a:solidFill>
                  <a:schemeClr val="accent3"/>
                </a:solidFill>
              </a:rPr>
              <a:t>() </a:t>
            </a:r>
            <a:r>
              <a:rPr lang="en-US" sz="2400" dirty="0">
                <a:solidFill>
                  <a:schemeClr val="accent3"/>
                </a:solidFill>
              </a:rPr>
              <a:t>takes the x, y, and error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All specifiers are like plot() except for ‘</a:t>
            </a:r>
            <a:r>
              <a:rPr lang="en-US" sz="2400" dirty="0" err="1">
                <a:solidFill>
                  <a:schemeClr val="accent3"/>
                </a:solidFill>
              </a:rPr>
              <a:t>CapSize</a:t>
            </a:r>
            <a:r>
              <a:rPr lang="en-US" sz="2400" dirty="0">
                <a:solidFill>
                  <a:schemeClr val="accent3"/>
                </a:solidFill>
              </a:rPr>
              <a:t>’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Use </a:t>
            </a:r>
            <a:r>
              <a:rPr lang="en-US" sz="2400" b="1" i="1" dirty="0">
                <a:solidFill>
                  <a:schemeClr val="accent3"/>
                </a:solidFill>
              </a:rPr>
              <a:t>‘</a:t>
            </a:r>
            <a:r>
              <a:rPr lang="en-US" sz="2400" b="1" i="1" dirty="0" err="1">
                <a:solidFill>
                  <a:schemeClr val="accent3"/>
                </a:solidFill>
              </a:rPr>
              <a:t>LineStyle</a:t>
            </a:r>
            <a:r>
              <a:rPr lang="en-US" sz="2400" b="1" i="1" dirty="0">
                <a:solidFill>
                  <a:schemeClr val="accent3"/>
                </a:solidFill>
              </a:rPr>
              <a:t>’  </a:t>
            </a:r>
            <a:r>
              <a:rPr lang="en-US" sz="2400" dirty="0">
                <a:solidFill>
                  <a:schemeClr val="accent3"/>
                </a:solidFill>
              </a:rPr>
              <a:t>to remove line between x values this allows you to plot the error bars </a:t>
            </a:r>
            <a:r>
              <a:rPr lang="en-US" sz="2400" b="1" dirty="0">
                <a:solidFill>
                  <a:schemeClr val="accent3"/>
                </a:solidFill>
              </a:rPr>
              <a:t>separately</a:t>
            </a:r>
            <a:r>
              <a:rPr lang="en-US" sz="2400" dirty="0">
                <a:solidFill>
                  <a:schemeClr val="accent3"/>
                </a:solidFill>
              </a:rPr>
              <a:t> from the underlying graph </a:t>
            </a:r>
          </a:p>
        </p:txBody>
      </p:sp>
    </p:spTree>
    <p:extLst>
      <p:ext uri="{BB962C8B-B14F-4D97-AF65-F5344CB8AC3E}">
        <p14:creationId xmlns:p14="http://schemas.microsoft.com/office/powerpoint/2010/main" val="940189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Bar graphs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Creates bar plots, see examples in code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Special specifier ‘stacked’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Can use </a:t>
            </a:r>
            <a:r>
              <a:rPr lang="en-US" sz="2400" b="1" dirty="0" err="1">
                <a:solidFill>
                  <a:schemeClr val="accent3"/>
                </a:solidFill>
              </a:rPr>
              <a:t>xticks</a:t>
            </a:r>
            <a:r>
              <a:rPr lang="en-US" sz="2400" dirty="0">
                <a:solidFill>
                  <a:schemeClr val="accent3"/>
                </a:solidFill>
              </a:rPr>
              <a:t> and </a:t>
            </a:r>
            <a:r>
              <a:rPr lang="en-US" sz="2400" b="1" dirty="0" err="1">
                <a:solidFill>
                  <a:schemeClr val="accent3"/>
                </a:solidFill>
              </a:rPr>
              <a:t>xlabels</a:t>
            </a:r>
            <a:r>
              <a:rPr lang="en-US" sz="2400" dirty="0">
                <a:solidFill>
                  <a:schemeClr val="accent3"/>
                </a:solidFill>
              </a:rPr>
              <a:t> to relabel the x-</a:t>
            </a:r>
            <a:r>
              <a:rPr lang="en-US" sz="2400" dirty="0" err="1">
                <a:solidFill>
                  <a:schemeClr val="accent3"/>
                </a:solidFill>
              </a:rPr>
              <a:t>axsis</a:t>
            </a:r>
            <a:r>
              <a:rPr lang="en-US" sz="2400" dirty="0">
                <a:solidFill>
                  <a:schemeClr val="accent3"/>
                </a:solidFill>
              </a:rPr>
              <a:t> or change the number of ticks (same for </a:t>
            </a:r>
            <a:r>
              <a:rPr lang="en-US" sz="2400" dirty="0" err="1">
                <a:solidFill>
                  <a:schemeClr val="accent3"/>
                </a:solidFill>
              </a:rPr>
              <a:t>yticks</a:t>
            </a:r>
            <a:r>
              <a:rPr lang="en-US" sz="2400" dirty="0">
                <a:solidFill>
                  <a:schemeClr val="accent3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6216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0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but make it fashion</a:t>
            </a:r>
            <a:endParaRPr dirty="0"/>
          </a:p>
        </p:txBody>
      </p:sp>
      <p:sp>
        <p:nvSpPr>
          <p:cNvPr id="1017" name="Google Shape;1017;p40"/>
          <p:cNvSpPr/>
          <p:nvPr/>
        </p:nvSpPr>
        <p:spPr>
          <a:xfrm>
            <a:off x="7904030" y="11765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8510127" y="18279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7635724" y="165652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8510120" y="7259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40"/>
          <p:cNvGrpSpPr/>
          <p:nvPr/>
        </p:nvGrpSpPr>
        <p:grpSpPr>
          <a:xfrm>
            <a:off x="106204" y="4196623"/>
            <a:ext cx="2348965" cy="1047005"/>
            <a:chOff x="207675" y="4196607"/>
            <a:chExt cx="2114090" cy="942314"/>
          </a:xfrm>
        </p:grpSpPr>
        <p:sp>
          <p:nvSpPr>
            <p:cNvPr id="1022" name="Google Shape;1022;p40"/>
            <p:cNvSpPr/>
            <p:nvPr/>
          </p:nvSpPr>
          <p:spPr>
            <a:xfrm>
              <a:off x="252785" y="4693315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34"/>
                  </a:cubicBezTo>
                  <a:lnTo>
                    <a:pt x="0" y="3406"/>
                  </a:lnTo>
                  <a:cubicBezTo>
                    <a:pt x="0" y="5239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48714" y="4689301"/>
              <a:ext cx="2041378" cy="389022"/>
            </a:xfrm>
            <a:custGeom>
              <a:avLst/>
              <a:gdLst/>
              <a:ahLst/>
              <a:cxnLst/>
              <a:rect l="l" t="t" r="r" b="b"/>
              <a:pathLst>
                <a:path w="36113" h="6882" extrusionOk="0">
                  <a:moveTo>
                    <a:pt x="35958" y="143"/>
                  </a:moveTo>
                  <a:lnTo>
                    <a:pt x="35958" y="6727"/>
                  </a:lnTo>
                  <a:lnTo>
                    <a:pt x="3406" y="6727"/>
                  </a:lnTo>
                  <a:cubicBezTo>
                    <a:pt x="1608" y="6727"/>
                    <a:pt x="144" y="5263"/>
                    <a:pt x="144" y="3477"/>
                  </a:cubicBezTo>
                  <a:lnTo>
                    <a:pt x="144" y="3405"/>
                  </a:lnTo>
                  <a:cubicBezTo>
                    <a:pt x="144" y="1607"/>
                    <a:pt x="1608" y="143"/>
                    <a:pt x="3406" y="143"/>
                  </a:cubicBezTo>
                  <a:close/>
                  <a:moveTo>
                    <a:pt x="3406" y="0"/>
                  </a:moveTo>
                  <a:cubicBezTo>
                    <a:pt x="1525" y="0"/>
                    <a:pt x="1" y="1524"/>
                    <a:pt x="1" y="3405"/>
                  </a:cubicBezTo>
                  <a:lnTo>
                    <a:pt x="1" y="3477"/>
                  </a:lnTo>
                  <a:cubicBezTo>
                    <a:pt x="1" y="5346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6"/>
                    <a:pt x="36113" y="6799"/>
                  </a:cubicBezTo>
                  <a:lnTo>
                    <a:pt x="36113" y="72"/>
                  </a:lnTo>
                  <a:cubicBezTo>
                    <a:pt x="36113" y="36"/>
                    <a:pt x="36077" y="0"/>
                    <a:pt x="360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11745" y="4656289"/>
              <a:ext cx="2105932" cy="454368"/>
            </a:xfrm>
            <a:custGeom>
              <a:avLst/>
              <a:gdLst/>
              <a:ahLst/>
              <a:cxnLst/>
              <a:rect l="l" t="t" r="r" b="b"/>
              <a:pathLst>
                <a:path w="37255" h="8038" extrusionOk="0">
                  <a:moveTo>
                    <a:pt x="4024" y="1"/>
                  </a:moveTo>
                  <a:cubicBezTo>
                    <a:pt x="1798" y="1"/>
                    <a:pt x="0" y="1799"/>
                    <a:pt x="0" y="4025"/>
                  </a:cubicBezTo>
                  <a:cubicBezTo>
                    <a:pt x="0" y="6240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3"/>
                  </a:lnTo>
                  <a:lnTo>
                    <a:pt x="4060" y="7383"/>
                  </a:lnTo>
                  <a:cubicBezTo>
                    <a:pt x="2215" y="7383"/>
                    <a:pt x="726" y="5894"/>
                    <a:pt x="726" y="4049"/>
                  </a:cubicBezTo>
                  <a:lnTo>
                    <a:pt x="726" y="3989"/>
                  </a:lnTo>
                  <a:cubicBezTo>
                    <a:pt x="726" y="2144"/>
                    <a:pt x="2215" y="656"/>
                    <a:pt x="4060" y="656"/>
                  </a:cubicBezTo>
                  <a:lnTo>
                    <a:pt x="37255" y="656"/>
                  </a:lnTo>
                  <a:lnTo>
                    <a:pt x="372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07675" y="4652276"/>
              <a:ext cx="2114072" cy="462395"/>
            </a:xfrm>
            <a:custGeom>
              <a:avLst/>
              <a:gdLst/>
              <a:ahLst/>
              <a:cxnLst/>
              <a:rect l="l" t="t" r="r" b="b"/>
              <a:pathLst>
                <a:path w="37399" h="8180" extrusionOk="0">
                  <a:moveTo>
                    <a:pt x="37255" y="155"/>
                  </a:moveTo>
                  <a:lnTo>
                    <a:pt x="37255" y="655"/>
                  </a:lnTo>
                  <a:lnTo>
                    <a:pt x="4132" y="655"/>
                  </a:lnTo>
                  <a:cubicBezTo>
                    <a:pt x="2251" y="655"/>
                    <a:pt x="727" y="2179"/>
                    <a:pt x="727" y="4060"/>
                  </a:cubicBezTo>
                  <a:lnTo>
                    <a:pt x="727" y="4132"/>
                  </a:lnTo>
                  <a:cubicBezTo>
                    <a:pt x="727" y="6001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63"/>
                    <a:pt x="155" y="4096"/>
                  </a:cubicBezTo>
                  <a:cubicBezTo>
                    <a:pt x="155" y="1917"/>
                    <a:pt x="1918" y="155"/>
                    <a:pt x="4096" y="155"/>
                  </a:cubicBezTo>
                  <a:close/>
                  <a:moveTo>
                    <a:pt x="4096" y="0"/>
                  </a:moveTo>
                  <a:cubicBezTo>
                    <a:pt x="1834" y="0"/>
                    <a:pt x="1" y="1834"/>
                    <a:pt x="1" y="4096"/>
                  </a:cubicBezTo>
                  <a:cubicBezTo>
                    <a:pt x="1" y="6346"/>
                    <a:pt x="1834" y="8180"/>
                    <a:pt x="4096" y="8180"/>
                  </a:cubicBezTo>
                  <a:lnTo>
                    <a:pt x="37327" y="8180"/>
                  </a:lnTo>
                  <a:cubicBezTo>
                    <a:pt x="37362" y="8180"/>
                    <a:pt x="37398" y="8156"/>
                    <a:pt x="37398" y="8108"/>
                  </a:cubicBezTo>
                  <a:lnTo>
                    <a:pt x="37398" y="7454"/>
                  </a:lnTo>
                  <a:cubicBezTo>
                    <a:pt x="37398" y="7418"/>
                    <a:pt x="37362" y="7382"/>
                    <a:pt x="37327" y="7382"/>
                  </a:cubicBezTo>
                  <a:lnTo>
                    <a:pt x="4132" y="7382"/>
                  </a:lnTo>
                  <a:cubicBezTo>
                    <a:pt x="2334" y="7382"/>
                    <a:pt x="870" y="5918"/>
                    <a:pt x="870" y="4132"/>
                  </a:cubicBezTo>
                  <a:lnTo>
                    <a:pt x="870" y="4060"/>
                  </a:lnTo>
                  <a:cubicBezTo>
                    <a:pt x="870" y="2262"/>
                    <a:pt x="2334" y="798"/>
                    <a:pt x="4132" y="798"/>
                  </a:cubicBezTo>
                  <a:lnTo>
                    <a:pt x="37327" y="798"/>
                  </a:lnTo>
                  <a:cubicBezTo>
                    <a:pt x="37362" y="798"/>
                    <a:pt x="37398" y="774"/>
                    <a:pt x="37398" y="727"/>
                  </a:cubicBezTo>
                  <a:lnTo>
                    <a:pt x="37398" y="72"/>
                  </a:lnTo>
                  <a:cubicBezTo>
                    <a:pt x="37398" y="36"/>
                    <a:pt x="37362" y="0"/>
                    <a:pt x="373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1070522" y="5073576"/>
              <a:ext cx="1247166" cy="37082"/>
            </a:xfrm>
            <a:custGeom>
              <a:avLst/>
              <a:gdLst/>
              <a:ahLst/>
              <a:cxnLst/>
              <a:rect l="l" t="t" r="r" b="b"/>
              <a:pathLst>
                <a:path w="22063" h="656" extrusionOk="0">
                  <a:moveTo>
                    <a:pt x="405" y="1"/>
                  </a:moveTo>
                  <a:lnTo>
                    <a:pt x="0" y="655"/>
                  </a:lnTo>
                  <a:lnTo>
                    <a:pt x="22063" y="655"/>
                  </a:lnTo>
                  <a:lnTo>
                    <a:pt x="2206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066508" y="5069562"/>
              <a:ext cx="1255250" cy="45109"/>
            </a:xfrm>
            <a:custGeom>
              <a:avLst/>
              <a:gdLst/>
              <a:ahLst/>
              <a:cxnLst/>
              <a:rect l="l" t="t" r="r" b="b"/>
              <a:pathLst>
                <a:path w="22206" h="798" extrusionOk="0">
                  <a:moveTo>
                    <a:pt x="22062" y="155"/>
                  </a:moveTo>
                  <a:lnTo>
                    <a:pt x="22062" y="655"/>
                  </a:lnTo>
                  <a:lnTo>
                    <a:pt x="214" y="655"/>
                  </a:lnTo>
                  <a:lnTo>
                    <a:pt x="512" y="155"/>
                  </a:lnTo>
                  <a:close/>
                  <a:moveTo>
                    <a:pt x="476" y="0"/>
                  </a:moveTo>
                  <a:cubicBezTo>
                    <a:pt x="452" y="0"/>
                    <a:pt x="429" y="12"/>
                    <a:pt x="405" y="36"/>
                  </a:cubicBezTo>
                  <a:lnTo>
                    <a:pt x="12" y="691"/>
                  </a:lnTo>
                  <a:cubicBezTo>
                    <a:pt x="0" y="714"/>
                    <a:pt x="0" y="738"/>
                    <a:pt x="12" y="762"/>
                  </a:cubicBezTo>
                  <a:cubicBezTo>
                    <a:pt x="24" y="786"/>
                    <a:pt x="48" y="798"/>
                    <a:pt x="71" y="798"/>
                  </a:cubicBezTo>
                  <a:lnTo>
                    <a:pt x="22134" y="798"/>
                  </a:lnTo>
                  <a:cubicBezTo>
                    <a:pt x="22169" y="798"/>
                    <a:pt x="22205" y="774"/>
                    <a:pt x="22205" y="726"/>
                  </a:cubicBezTo>
                  <a:lnTo>
                    <a:pt x="22205" y="72"/>
                  </a:lnTo>
                  <a:cubicBezTo>
                    <a:pt x="22205" y="36"/>
                    <a:pt x="22169" y="0"/>
                    <a:pt x="22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1324955" y="4656289"/>
              <a:ext cx="992736" cy="37082"/>
            </a:xfrm>
            <a:custGeom>
              <a:avLst/>
              <a:gdLst/>
              <a:ahLst/>
              <a:cxnLst/>
              <a:rect l="l" t="t" r="r" b="b"/>
              <a:pathLst>
                <a:path w="17562" h="656" extrusionOk="0">
                  <a:moveTo>
                    <a:pt x="405" y="1"/>
                  </a:moveTo>
                  <a:lnTo>
                    <a:pt x="0" y="656"/>
                  </a:lnTo>
                  <a:lnTo>
                    <a:pt x="17562" y="656"/>
                  </a:lnTo>
                  <a:lnTo>
                    <a:pt x="175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1320207" y="4652276"/>
              <a:ext cx="1001554" cy="45109"/>
            </a:xfrm>
            <a:custGeom>
              <a:avLst/>
              <a:gdLst/>
              <a:ahLst/>
              <a:cxnLst/>
              <a:rect l="l" t="t" r="r" b="b"/>
              <a:pathLst>
                <a:path w="17718" h="798" extrusionOk="0">
                  <a:moveTo>
                    <a:pt x="17574" y="155"/>
                  </a:moveTo>
                  <a:lnTo>
                    <a:pt x="17574" y="655"/>
                  </a:lnTo>
                  <a:lnTo>
                    <a:pt x="215" y="655"/>
                  </a:lnTo>
                  <a:lnTo>
                    <a:pt x="525" y="155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25" y="691"/>
                  </a:lnTo>
                  <a:cubicBezTo>
                    <a:pt x="13" y="715"/>
                    <a:pt x="1" y="738"/>
                    <a:pt x="25" y="762"/>
                  </a:cubicBezTo>
                  <a:cubicBezTo>
                    <a:pt x="36" y="786"/>
                    <a:pt x="60" y="798"/>
                    <a:pt x="84" y="798"/>
                  </a:cubicBezTo>
                  <a:lnTo>
                    <a:pt x="17646" y="798"/>
                  </a:lnTo>
                  <a:cubicBezTo>
                    <a:pt x="17681" y="798"/>
                    <a:pt x="17717" y="774"/>
                    <a:pt x="17717" y="727"/>
                  </a:cubicBezTo>
                  <a:lnTo>
                    <a:pt x="17717" y="72"/>
                  </a:lnTo>
                  <a:cubicBezTo>
                    <a:pt x="17717" y="36"/>
                    <a:pt x="17681" y="0"/>
                    <a:pt x="176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746785" y="4879743"/>
              <a:ext cx="1207484" cy="8140"/>
            </a:xfrm>
            <a:custGeom>
              <a:avLst/>
              <a:gdLst/>
              <a:ahLst/>
              <a:cxnLst/>
              <a:rect l="l" t="t" r="r" b="b"/>
              <a:pathLst>
                <a:path w="21361" h="144" extrusionOk="0">
                  <a:moveTo>
                    <a:pt x="72" y="1"/>
                  </a:moveTo>
                  <a:cubicBezTo>
                    <a:pt x="36" y="1"/>
                    <a:pt x="1" y="24"/>
                    <a:pt x="1" y="72"/>
                  </a:cubicBezTo>
                  <a:cubicBezTo>
                    <a:pt x="1" y="108"/>
                    <a:pt x="36" y="143"/>
                    <a:pt x="72" y="143"/>
                  </a:cubicBezTo>
                  <a:lnTo>
                    <a:pt x="21289" y="143"/>
                  </a:lnTo>
                  <a:cubicBezTo>
                    <a:pt x="21325" y="143"/>
                    <a:pt x="21360" y="108"/>
                    <a:pt x="21360" y="72"/>
                  </a:cubicBezTo>
                  <a:cubicBezTo>
                    <a:pt x="21360" y="24"/>
                    <a:pt x="21325" y="1"/>
                    <a:pt x="212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467479" y="4879743"/>
              <a:ext cx="182471" cy="8140"/>
            </a:xfrm>
            <a:custGeom>
              <a:avLst/>
              <a:gdLst/>
              <a:ahLst/>
              <a:cxnLst/>
              <a:rect l="l" t="t" r="r" b="b"/>
              <a:pathLst>
                <a:path w="3228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3"/>
                    <a:pt x="72" y="143"/>
                  </a:cubicBezTo>
                  <a:lnTo>
                    <a:pt x="3144" y="143"/>
                  </a:lnTo>
                  <a:cubicBezTo>
                    <a:pt x="3191" y="143"/>
                    <a:pt x="3227" y="108"/>
                    <a:pt x="3227" y="72"/>
                  </a:cubicBezTo>
                  <a:cubicBezTo>
                    <a:pt x="3227" y="24"/>
                    <a:pt x="3191" y="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732653" y="4996868"/>
              <a:ext cx="873633" cy="8762"/>
            </a:xfrm>
            <a:custGeom>
              <a:avLst/>
              <a:gdLst/>
              <a:ahLst/>
              <a:cxnLst/>
              <a:rect l="l" t="t" r="r" b="b"/>
              <a:pathLst>
                <a:path w="15455" h="155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5372" y="155"/>
                  </a:lnTo>
                  <a:cubicBezTo>
                    <a:pt x="15419" y="155"/>
                    <a:pt x="15455" y="119"/>
                    <a:pt x="15455" y="84"/>
                  </a:cubicBezTo>
                  <a:cubicBezTo>
                    <a:pt x="15455" y="36"/>
                    <a:pt x="15419" y="0"/>
                    <a:pt x="15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66508" y="4735710"/>
              <a:ext cx="370877" cy="8140"/>
            </a:xfrm>
            <a:custGeom>
              <a:avLst/>
              <a:gdLst/>
              <a:ahLst/>
              <a:cxnLst/>
              <a:rect l="l" t="t" r="r" b="b"/>
              <a:pathLst>
                <a:path w="6561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6489" y="143"/>
                  </a:lnTo>
                  <a:cubicBezTo>
                    <a:pt x="6525" y="143"/>
                    <a:pt x="6560" y="120"/>
                    <a:pt x="6560" y="72"/>
                  </a:cubicBezTo>
                  <a:cubicBezTo>
                    <a:pt x="6560" y="36"/>
                    <a:pt x="6525" y="1"/>
                    <a:pt x="64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838982" y="4789581"/>
              <a:ext cx="173031" cy="345270"/>
            </a:xfrm>
            <a:custGeom>
              <a:avLst/>
              <a:gdLst/>
              <a:ahLst/>
              <a:cxnLst/>
              <a:rect l="l" t="t" r="r" b="b"/>
              <a:pathLst>
                <a:path w="3061" h="6108" extrusionOk="0">
                  <a:moveTo>
                    <a:pt x="1" y="0"/>
                  </a:moveTo>
                  <a:lnTo>
                    <a:pt x="1" y="6108"/>
                  </a:lnTo>
                  <a:lnTo>
                    <a:pt x="1525" y="4263"/>
                  </a:lnTo>
                  <a:lnTo>
                    <a:pt x="3061" y="6108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34969" y="4785511"/>
              <a:ext cx="181114" cy="353410"/>
            </a:xfrm>
            <a:custGeom>
              <a:avLst/>
              <a:gdLst/>
              <a:ahLst/>
              <a:cxnLst/>
              <a:rect l="l" t="t" r="r" b="b"/>
              <a:pathLst>
                <a:path w="3204" h="6252" extrusionOk="0">
                  <a:moveTo>
                    <a:pt x="3048" y="144"/>
                  </a:moveTo>
                  <a:lnTo>
                    <a:pt x="3048" y="5966"/>
                  </a:lnTo>
                  <a:lnTo>
                    <a:pt x="1655" y="4287"/>
                  </a:lnTo>
                  <a:cubicBezTo>
                    <a:pt x="1643" y="4275"/>
                    <a:pt x="1620" y="4263"/>
                    <a:pt x="1596" y="4263"/>
                  </a:cubicBezTo>
                  <a:cubicBezTo>
                    <a:pt x="1572" y="4263"/>
                    <a:pt x="1560" y="4275"/>
                    <a:pt x="1536" y="4287"/>
                  </a:cubicBezTo>
                  <a:lnTo>
                    <a:pt x="143" y="5966"/>
                  </a:lnTo>
                  <a:lnTo>
                    <a:pt x="143" y="144"/>
                  </a:lnTo>
                  <a:close/>
                  <a:moveTo>
                    <a:pt x="72" y="1"/>
                  </a:moveTo>
                  <a:cubicBezTo>
                    <a:pt x="24" y="1"/>
                    <a:pt x="0" y="36"/>
                    <a:pt x="0" y="72"/>
                  </a:cubicBezTo>
                  <a:lnTo>
                    <a:pt x="0" y="6180"/>
                  </a:lnTo>
                  <a:cubicBezTo>
                    <a:pt x="0" y="6204"/>
                    <a:pt x="12" y="6240"/>
                    <a:pt x="48" y="6240"/>
                  </a:cubicBezTo>
                  <a:cubicBezTo>
                    <a:pt x="58" y="6244"/>
                    <a:pt x="70" y="6247"/>
                    <a:pt x="82" y="6247"/>
                  </a:cubicBezTo>
                  <a:cubicBezTo>
                    <a:pt x="99" y="6247"/>
                    <a:pt x="117" y="6242"/>
                    <a:pt x="131" y="6228"/>
                  </a:cubicBezTo>
                  <a:lnTo>
                    <a:pt x="1596" y="4454"/>
                  </a:lnTo>
                  <a:lnTo>
                    <a:pt x="3072" y="6228"/>
                  </a:lnTo>
                  <a:cubicBezTo>
                    <a:pt x="3084" y="6240"/>
                    <a:pt x="3108" y="6251"/>
                    <a:pt x="3132" y="6251"/>
                  </a:cubicBezTo>
                  <a:cubicBezTo>
                    <a:pt x="3132" y="6251"/>
                    <a:pt x="3144" y="6251"/>
                    <a:pt x="3155" y="6240"/>
                  </a:cubicBezTo>
                  <a:cubicBezTo>
                    <a:pt x="3179" y="6240"/>
                    <a:pt x="3203" y="6204"/>
                    <a:pt x="3203" y="6180"/>
                  </a:cubicBezTo>
                  <a:lnTo>
                    <a:pt x="3203" y="72"/>
                  </a:lnTo>
                  <a:cubicBezTo>
                    <a:pt x="3203" y="36"/>
                    <a:pt x="3167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862554" y="4879064"/>
              <a:ext cx="8140" cy="169017"/>
            </a:xfrm>
            <a:custGeom>
              <a:avLst/>
              <a:gdLst/>
              <a:ahLst/>
              <a:cxnLst/>
              <a:rect l="l" t="t" r="r" b="b"/>
              <a:pathLst>
                <a:path w="144" h="2990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2918"/>
                  </a:lnTo>
                  <a:cubicBezTo>
                    <a:pt x="0" y="2965"/>
                    <a:pt x="24" y="2989"/>
                    <a:pt x="72" y="2989"/>
                  </a:cubicBezTo>
                  <a:cubicBezTo>
                    <a:pt x="108" y="2989"/>
                    <a:pt x="143" y="2965"/>
                    <a:pt x="143" y="2918"/>
                  </a:cubicBezTo>
                  <a:lnTo>
                    <a:pt x="143" y="84"/>
                  </a:lnTo>
                  <a:cubicBezTo>
                    <a:pt x="143" y="36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862554" y="4801000"/>
              <a:ext cx="92253" cy="56584"/>
            </a:xfrm>
            <a:custGeom>
              <a:avLst/>
              <a:gdLst/>
              <a:ahLst/>
              <a:cxnLst/>
              <a:rect l="l" t="t" r="r" b="b"/>
              <a:pathLst>
                <a:path w="1632" h="1001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917"/>
                  </a:lnTo>
                  <a:cubicBezTo>
                    <a:pt x="0" y="965"/>
                    <a:pt x="24" y="1001"/>
                    <a:pt x="72" y="1001"/>
                  </a:cubicBezTo>
                  <a:cubicBezTo>
                    <a:pt x="108" y="1001"/>
                    <a:pt x="143" y="965"/>
                    <a:pt x="143" y="917"/>
                  </a:cubicBezTo>
                  <a:lnTo>
                    <a:pt x="143" y="155"/>
                  </a:lnTo>
                  <a:lnTo>
                    <a:pt x="1560" y="155"/>
                  </a:lnTo>
                  <a:cubicBezTo>
                    <a:pt x="1596" y="155"/>
                    <a:pt x="1632" y="120"/>
                    <a:pt x="1632" y="84"/>
                  </a:cubicBezTo>
                  <a:cubicBezTo>
                    <a:pt x="1632" y="36"/>
                    <a:pt x="1596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52785" y="4238324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23"/>
                  </a:cubicBezTo>
                  <a:lnTo>
                    <a:pt x="0" y="3394"/>
                  </a:lnTo>
                  <a:cubicBezTo>
                    <a:pt x="0" y="5240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48714" y="4233632"/>
              <a:ext cx="2041378" cy="389079"/>
            </a:xfrm>
            <a:custGeom>
              <a:avLst/>
              <a:gdLst/>
              <a:ahLst/>
              <a:cxnLst/>
              <a:rect l="l" t="t" r="r" b="b"/>
              <a:pathLst>
                <a:path w="36113" h="6883" extrusionOk="0">
                  <a:moveTo>
                    <a:pt x="35958" y="155"/>
                  </a:moveTo>
                  <a:lnTo>
                    <a:pt x="35958" y="6739"/>
                  </a:lnTo>
                  <a:lnTo>
                    <a:pt x="3406" y="6739"/>
                  </a:lnTo>
                  <a:cubicBezTo>
                    <a:pt x="1608" y="6739"/>
                    <a:pt x="144" y="5275"/>
                    <a:pt x="144" y="3477"/>
                  </a:cubicBezTo>
                  <a:lnTo>
                    <a:pt x="144" y="3406"/>
                  </a:lnTo>
                  <a:cubicBezTo>
                    <a:pt x="144" y="1620"/>
                    <a:pt x="1608" y="155"/>
                    <a:pt x="3406" y="155"/>
                  </a:cubicBezTo>
                  <a:close/>
                  <a:moveTo>
                    <a:pt x="3406" y="1"/>
                  </a:moveTo>
                  <a:cubicBezTo>
                    <a:pt x="1525" y="1"/>
                    <a:pt x="1" y="1536"/>
                    <a:pt x="1" y="3406"/>
                  </a:cubicBezTo>
                  <a:lnTo>
                    <a:pt x="1" y="3477"/>
                  </a:lnTo>
                  <a:cubicBezTo>
                    <a:pt x="1" y="5358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7"/>
                    <a:pt x="36113" y="6811"/>
                  </a:cubicBezTo>
                  <a:lnTo>
                    <a:pt x="36113" y="84"/>
                  </a:lnTo>
                  <a:cubicBezTo>
                    <a:pt x="36113" y="36"/>
                    <a:pt x="36077" y="1"/>
                    <a:pt x="360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11745" y="4201355"/>
              <a:ext cx="2105932" cy="454312"/>
            </a:xfrm>
            <a:custGeom>
              <a:avLst/>
              <a:gdLst/>
              <a:ahLst/>
              <a:cxnLst/>
              <a:rect l="l" t="t" r="r" b="b"/>
              <a:pathLst>
                <a:path w="37255" h="8037" extrusionOk="0">
                  <a:moveTo>
                    <a:pt x="4024" y="0"/>
                  </a:moveTo>
                  <a:cubicBezTo>
                    <a:pt x="1798" y="0"/>
                    <a:pt x="0" y="1798"/>
                    <a:pt x="0" y="4012"/>
                  </a:cubicBezTo>
                  <a:cubicBezTo>
                    <a:pt x="0" y="6239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2"/>
                  </a:lnTo>
                  <a:lnTo>
                    <a:pt x="4060" y="7382"/>
                  </a:lnTo>
                  <a:cubicBezTo>
                    <a:pt x="2215" y="7382"/>
                    <a:pt x="726" y="5882"/>
                    <a:pt x="726" y="4048"/>
                  </a:cubicBezTo>
                  <a:lnTo>
                    <a:pt x="726" y="3977"/>
                  </a:lnTo>
                  <a:cubicBezTo>
                    <a:pt x="726" y="2143"/>
                    <a:pt x="2215" y="655"/>
                    <a:pt x="4060" y="655"/>
                  </a:cubicBezTo>
                  <a:lnTo>
                    <a:pt x="37255" y="655"/>
                  </a:lnTo>
                  <a:lnTo>
                    <a:pt x="3725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07675" y="4196607"/>
              <a:ext cx="2114072" cy="463130"/>
            </a:xfrm>
            <a:custGeom>
              <a:avLst/>
              <a:gdLst/>
              <a:ahLst/>
              <a:cxnLst/>
              <a:rect l="l" t="t" r="r" b="b"/>
              <a:pathLst>
                <a:path w="37399" h="8193" extrusionOk="0">
                  <a:moveTo>
                    <a:pt x="37255" y="156"/>
                  </a:moveTo>
                  <a:lnTo>
                    <a:pt x="37255" y="656"/>
                  </a:lnTo>
                  <a:lnTo>
                    <a:pt x="4132" y="656"/>
                  </a:lnTo>
                  <a:cubicBezTo>
                    <a:pt x="2251" y="656"/>
                    <a:pt x="727" y="2191"/>
                    <a:pt x="727" y="4061"/>
                  </a:cubicBezTo>
                  <a:lnTo>
                    <a:pt x="727" y="4132"/>
                  </a:lnTo>
                  <a:cubicBezTo>
                    <a:pt x="727" y="6013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75"/>
                    <a:pt x="155" y="4096"/>
                  </a:cubicBezTo>
                  <a:cubicBezTo>
                    <a:pt x="155" y="1930"/>
                    <a:pt x="1918" y="156"/>
                    <a:pt x="4096" y="156"/>
                  </a:cubicBezTo>
                  <a:close/>
                  <a:moveTo>
                    <a:pt x="4096" y="1"/>
                  </a:moveTo>
                  <a:cubicBezTo>
                    <a:pt x="1834" y="1"/>
                    <a:pt x="1" y="1846"/>
                    <a:pt x="1" y="4096"/>
                  </a:cubicBezTo>
                  <a:cubicBezTo>
                    <a:pt x="1" y="6359"/>
                    <a:pt x="1834" y="8192"/>
                    <a:pt x="4096" y="8192"/>
                  </a:cubicBezTo>
                  <a:lnTo>
                    <a:pt x="37327" y="8192"/>
                  </a:lnTo>
                  <a:cubicBezTo>
                    <a:pt x="37362" y="8192"/>
                    <a:pt x="37398" y="8156"/>
                    <a:pt x="37398" y="8121"/>
                  </a:cubicBezTo>
                  <a:lnTo>
                    <a:pt x="37398" y="7466"/>
                  </a:lnTo>
                  <a:cubicBezTo>
                    <a:pt x="37398" y="7418"/>
                    <a:pt x="37362" y="7383"/>
                    <a:pt x="37327" y="7383"/>
                  </a:cubicBezTo>
                  <a:lnTo>
                    <a:pt x="4132" y="7383"/>
                  </a:lnTo>
                  <a:cubicBezTo>
                    <a:pt x="2334" y="7383"/>
                    <a:pt x="870" y="5930"/>
                    <a:pt x="870" y="4132"/>
                  </a:cubicBezTo>
                  <a:lnTo>
                    <a:pt x="870" y="4061"/>
                  </a:lnTo>
                  <a:cubicBezTo>
                    <a:pt x="870" y="2275"/>
                    <a:pt x="2334" y="810"/>
                    <a:pt x="4132" y="810"/>
                  </a:cubicBezTo>
                  <a:lnTo>
                    <a:pt x="37327" y="810"/>
                  </a:lnTo>
                  <a:cubicBezTo>
                    <a:pt x="37362" y="810"/>
                    <a:pt x="37398" y="775"/>
                    <a:pt x="37398" y="739"/>
                  </a:cubicBezTo>
                  <a:lnTo>
                    <a:pt x="37398" y="84"/>
                  </a:lnTo>
                  <a:cubicBezTo>
                    <a:pt x="37398" y="36"/>
                    <a:pt x="37362" y="1"/>
                    <a:pt x="373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1348471" y="4618585"/>
              <a:ext cx="969221" cy="37082"/>
            </a:xfrm>
            <a:custGeom>
              <a:avLst/>
              <a:gdLst/>
              <a:ahLst/>
              <a:cxnLst/>
              <a:rect l="l" t="t" r="r" b="b"/>
              <a:pathLst>
                <a:path w="17146" h="656" extrusionOk="0">
                  <a:moveTo>
                    <a:pt x="394" y="1"/>
                  </a:moveTo>
                  <a:lnTo>
                    <a:pt x="1" y="656"/>
                  </a:lnTo>
                  <a:lnTo>
                    <a:pt x="17146" y="656"/>
                  </a:lnTo>
                  <a:lnTo>
                    <a:pt x="171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343779" y="4614572"/>
              <a:ext cx="977982" cy="45165"/>
            </a:xfrm>
            <a:custGeom>
              <a:avLst/>
              <a:gdLst/>
              <a:ahLst/>
              <a:cxnLst/>
              <a:rect l="l" t="t" r="r" b="b"/>
              <a:pathLst>
                <a:path w="17301" h="799" extrusionOk="0">
                  <a:moveTo>
                    <a:pt x="17157" y="143"/>
                  </a:moveTo>
                  <a:lnTo>
                    <a:pt x="17157" y="643"/>
                  </a:lnTo>
                  <a:lnTo>
                    <a:pt x="215" y="643"/>
                  </a:lnTo>
                  <a:lnTo>
                    <a:pt x="524" y="143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12" y="679"/>
                  </a:lnTo>
                  <a:cubicBezTo>
                    <a:pt x="0" y="703"/>
                    <a:pt x="0" y="739"/>
                    <a:pt x="12" y="762"/>
                  </a:cubicBezTo>
                  <a:cubicBezTo>
                    <a:pt x="24" y="786"/>
                    <a:pt x="48" y="798"/>
                    <a:pt x="84" y="798"/>
                  </a:cubicBezTo>
                  <a:lnTo>
                    <a:pt x="17229" y="798"/>
                  </a:lnTo>
                  <a:cubicBezTo>
                    <a:pt x="17264" y="798"/>
                    <a:pt x="17300" y="762"/>
                    <a:pt x="17300" y="727"/>
                  </a:cubicBezTo>
                  <a:lnTo>
                    <a:pt x="17300" y="72"/>
                  </a:lnTo>
                  <a:cubicBezTo>
                    <a:pt x="17300" y="24"/>
                    <a:pt x="17264" y="0"/>
                    <a:pt x="172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602226" y="4201355"/>
              <a:ext cx="715469" cy="37026"/>
            </a:xfrm>
            <a:custGeom>
              <a:avLst/>
              <a:gdLst/>
              <a:ahLst/>
              <a:cxnLst/>
              <a:rect l="l" t="t" r="r" b="b"/>
              <a:pathLst>
                <a:path w="12657" h="655" extrusionOk="0">
                  <a:moveTo>
                    <a:pt x="405" y="0"/>
                  </a:moveTo>
                  <a:lnTo>
                    <a:pt x="0" y="655"/>
                  </a:lnTo>
                  <a:lnTo>
                    <a:pt x="12657" y="655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598156" y="4197285"/>
              <a:ext cx="723609" cy="45165"/>
            </a:xfrm>
            <a:custGeom>
              <a:avLst/>
              <a:gdLst/>
              <a:ahLst/>
              <a:cxnLst/>
              <a:rect l="l" t="t" r="r" b="b"/>
              <a:pathLst>
                <a:path w="12801" h="799" extrusionOk="0">
                  <a:moveTo>
                    <a:pt x="12657" y="144"/>
                  </a:moveTo>
                  <a:lnTo>
                    <a:pt x="12657" y="644"/>
                  </a:lnTo>
                  <a:lnTo>
                    <a:pt x="215" y="644"/>
                  </a:lnTo>
                  <a:lnTo>
                    <a:pt x="513" y="144"/>
                  </a:lnTo>
                  <a:close/>
                  <a:moveTo>
                    <a:pt x="477" y="1"/>
                  </a:moveTo>
                  <a:cubicBezTo>
                    <a:pt x="442" y="1"/>
                    <a:pt x="418" y="13"/>
                    <a:pt x="406" y="36"/>
                  </a:cubicBezTo>
                  <a:lnTo>
                    <a:pt x="13" y="691"/>
                  </a:lnTo>
                  <a:cubicBezTo>
                    <a:pt x="1" y="703"/>
                    <a:pt x="1" y="739"/>
                    <a:pt x="13" y="763"/>
                  </a:cubicBezTo>
                  <a:cubicBezTo>
                    <a:pt x="25" y="786"/>
                    <a:pt x="49" y="798"/>
                    <a:pt x="72" y="798"/>
                  </a:cubicBezTo>
                  <a:lnTo>
                    <a:pt x="12729" y="798"/>
                  </a:lnTo>
                  <a:cubicBezTo>
                    <a:pt x="12764" y="798"/>
                    <a:pt x="12800" y="763"/>
                    <a:pt x="12800" y="727"/>
                  </a:cubicBezTo>
                  <a:lnTo>
                    <a:pt x="12800" y="72"/>
                  </a:lnTo>
                  <a:cubicBezTo>
                    <a:pt x="12800" y="24"/>
                    <a:pt x="12764" y="1"/>
                    <a:pt x="127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366673" y="4315089"/>
              <a:ext cx="465787" cy="8762"/>
            </a:xfrm>
            <a:custGeom>
              <a:avLst/>
              <a:gdLst/>
              <a:ahLst/>
              <a:cxnLst/>
              <a:rect l="l" t="t" r="r" b="b"/>
              <a:pathLst>
                <a:path w="8240" h="155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8168" y="155"/>
                  </a:lnTo>
                  <a:cubicBezTo>
                    <a:pt x="8204" y="155"/>
                    <a:pt x="8239" y="119"/>
                    <a:pt x="8239" y="72"/>
                  </a:cubicBezTo>
                  <a:cubicBezTo>
                    <a:pt x="8239" y="36"/>
                    <a:pt x="8204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81495" y="4315089"/>
              <a:ext cx="566745" cy="8762"/>
            </a:xfrm>
            <a:custGeom>
              <a:avLst/>
              <a:gdLst/>
              <a:ahLst/>
              <a:cxnLst/>
              <a:rect l="l" t="t" r="r" b="b"/>
              <a:pathLst>
                <a:path w="10026" h="155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9942" y="155"/>
                  </a:lnTo>
                  <a:cubicBezTo>
                    <a:pt x="9990" y="155"/>
                    <a:pt x="10026" y="119"/>
                    <a:pt x="10026" y="72"/>
                  </a:cubicBezTo>
                  <a:cubicBezTo>
                    <a:pt x="10026" y="36"/>
                    <a:pt x="9990" y="0"/>
                    <a:pt x="99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101499" y="4453694"/>
              <a:ext cx="712755" cy="8818"/>
            </a:xfrm>
            <a:custGeom>
              <a:avLst/>
              <a:gdLst/>
              <a:ahLst/>
              <a:cxnLst/>
              <a:rect l="l" t="t" r="r" b="b"/>
              <a:pathLst>
                <a:path w="12609" h="156" extrusionOk="0">
                  <a:moveTo>
                    <a:pt x="72" y="1"/>
                  </a:moveTo>
                  <a:cubicBezTo>
                    <a:pt x="24" y="1"/>
                    <a:pt x="0" y="37"/>
                    <a:pt x="0" y="84"/>
                  </a:cubicBezTo>
                  <a:cubicBezTo>
                    <a:pt x="0" y="120"/>
                    <a:pt x="24" y="156"/>
                    <a:pt x="72" y="156"/>
                  </a:cubicBezTo>
                  <a:lnTo>
                    <a:pt x="12537" y="156"/>
                  </a:lnTo>
                  <a:cubicBezTo>
                    <a:pt x="12573" y="156"/>
                    <a:pt x="12609" y="120"/>
                    <a:pt x="12609" y="84"/>
                  </a:cubicBezTo>
                  <a:cubicBezTo>
                    <a:pt x="12609" y="37"/>
                    <a:pt x="12573" y="1"/>
                    <a:pt x="125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427796" y="4453694"/>
              <a:ext cx="565388" cy="8818"/>
            </a:xfrm>
            <a:custGeom>
              <a:avLst/>
              <a:gdLst/>
              <a:ahLst/>
              <a:cxnLst/>
              <a:rect l="l" t="t" r="r" b="b"/>
              <a:pathLst>
                <a:path w="10002" h="156" extrusionOk="0">
                  <a:moveTo>
                    <a:pt x="83" y="1"/>
                  </a:moveTo>
                  <a:cubicBezTo>
                    <a:pt x="36" y="1"/>
                    <a:pt x="0" y="37"/>
                    <a:pt x="0" y="84"/>
                  </a:cubicBezTo>
                  <a:cubicBezTo>
                    <a:pt x="0" y="120"/>
                    <a:pt x="36" y="156"/>
                    <a:pt x="83" y="156"/>
                  </a:cubicBezTo>
                  <a:lnTo>
                    <a:pt x="9918" y="156"/>
                  </a:lnTo>
                  <a:cubicBezTo>
                    <a:pt x="9966" y="156"/>
                    <a:pt x="10001" y="120"/>
                    <a:pt x="10001" y="84"/>
                  </a:cubicBezTo>
                  <a:cubicBezTo>
                    <a:pt x="10001" y="37"/>
                    <a:pt x="9966" y="1"/>
                    <a:pt x="99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038866" y="4531137"/>
              <a:ext cx="706085" cy="8762"/>
            </a:xfrm>
            <a:custGeom>
              <a:avLst/>
              <a:gdLst/>
              <a:ahLst/>
              <a:cxnLst/>
              <a:rect l="l" t="t" r="r" b="b"/>
              <a:pathLst>
                <a:path w="12491" h="155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2419" y="155"/>
                  </a:lnTo>
                  <a:cubicBezTo>
                    <a:pt x="12455" y="155"/>
                    <a:pt x="12491" y="119"/>
                    <a:pt x="12491" y="72"/>
                  </a:cubicBezTo>
                  <a:cubicBezTo>
                    <a:pt x="12491" y="36"/>
                    <a:pt x="12467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68438" y="4387783"/>
              <a:ext cx="168282" cy="444928"/>
            </a:xfrm>
            <a:custGeom>
              <a:avLst/>
              <a:gdLst/>
              <a:ahLst/>
              <a:cxnLst/>
              <a:rect l="l" t="t" r="r" b="b"/>
              <a:pathLst>
                <a:path w="2977" h="7871" extrusionOk="0">
                  <a:moveTo>
                    <a:pt x="0" y="0"/>
                  </a:moveTo>
                  <a:lnTo>
                    <a:pt x="0" y="7870"/>
                  </a:lnTo>
                  <a:lnTo>
                    <a:pt x="1489" y="6025"/>
                  </a:lnTo>
                  <a:lnTo>
                    <a:pt x="2977" y="787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564368" y="4383713"/>
              <a:ext cx="176422" cy="453011"/>
            </a:xfrm>
            <a:custGeom>
              <a:avLst/>
              <a:gdLst/>
              <a:ahLst/>
              <a:cxnLst/>
              <a:rect l="l" t="t" r="r" b="b"/>
              <a:pathLst>
                <a:path w="3121" h="8014" extrusionOk="0">
                  <a:moveTo>
                    <a:pt x="2978" y="144"/>
                  </a:moveTo>
                  <a:lnTo>
                    <a:pt x="2978" y="7728"/>
                  </a:lnTo>
                  <a:lnTo>
                    <a:pt x="1620" y="6049"/>
                  </a:lnTo>
                  <a:cubicBezTo>
                    <a:pt x="1608" y="6037"/>
                    <a:pt x="1585" y="6025"/>
                    <a:pt x="1561" y="6025"/>
                  </a:cubicBezTo>
                  <a:cubicBezTo>
                    <a:pt x="1537" y="6025"/>
                    <a:pt x="1513" y="6037"/>
                    <a:pt x="1501" y="6049"/>
                  </a:cubicBezTo>
                  <a:lnTo>
                    <a:pt x="144" y="7728"/>
                  </a:lnTo>
                  <a:lnTo>
                    <a:pt x="144" y="144"/>
                  </a:lnTo>
                  <a:close/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lnTo>
                    <a:pt x="1" y="7942"/>
                  </a:lnTo>
                  <a:cubicBezTo>
                    <a:pt x="1" y="7966"/>
                    <a:pt x="13" y="8002"/>
                    <a:pt x="49" y="8014"/>
                  </a:cubicBezTo>
                  <a:cubicBezTo>
                    <a:pt x="72" y="8014"/>
                    <a:pt x="108" y="8014"/>
                    <a:pt x="132" y="7990"/>
                  </a:cubicBezTo>
                  <a:lnTo>
                    <a:pt x="1561" y="6216"/>
                  </a:lnTo>
                  <a:lnTo>
                    <a:pt x="2989" y="7990"/>
                  </a:lnTo>
                  <a:cubicBezTo>
                    <a:pt x="3013" y="8002"/>
                    <a:pt x="3025" y="8014"/>
                    <a:pt x="3049" y="8014"/>
                  </a:cubicBezTo>
                  <a:lnTo>
                    <a:pt x="3073" y="8014"/>
                  </a:lnTo>
                  <a:cubicBezTo>
                    <a:pt x="3109" y="8002"/>
                    <a:pt x="3120" y="7966"/>
                    <a:pt x="3120" y="7942"/>
                  </a:cubicBezTo>
                  <a:lnTo>
                    <a:pt x="3120" y="72"/>
                  </a:lnTo>
                  <a:cubicBezTo>
                    <a:pt x="3120" y="36"/>
                    <a:pt x="3097" y="1"/>
                    <a:pt x="3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706423" y="4636109"/>
              <a:ext cx="8140" cy="61276"/>
            </a:xfrm>
            <a:custGeom>
              <a:avLst/>
              <a:gdLst/>
              <a:ahLst/>
              <a:cxnLst/>
              <a:rect l="l" t="t" r="r" b="b"/>
              <a:pathLst>
                <a:path w="144" h="1084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lnTo>
                    <a:pt x="0" y="1013"/>
                  </a:lnTo>
                  <a:cubicBezTo>
                    <a:pt x="0" y="1060"/>
                    <a:pt x="36" y="1084"/>
                    <a:pt x="72" y="1084"/>
                  </a:cubicBezTo>
                  <a:cubicBezTo>
                    <a:pt x="119" y="1084"/>
                    <a:pt x="143" y="1060"/>
                    <a:pt x="143" y="1013"/>
                  </a:cubicBezTo>
                  <a:lnTo>
                    <a:pt x="143" y="84"/>
                  </a:lnTo>
                  <a:cubicBezTo>
                    <a:pt x="143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633728" y="4402593"/>
              <a:ext cx="80834" cy="212035"/>
            </a:xfrm>
            <a:custGeom>
              <a:avLst/>
              <a:gdLst/>
              <a:ahLst/>
              <a:cxnLst/>
              <a:rect l="l" t="t" r="r" b="b"/>
              <a:pathLst>
                <a:path w="1430" h="3751" extrusionOk="0">
                  <a:moveTo>
                    <a:pt x="72" y="0"/>
                  </a:moveTo>
                  <a:cubicBezTo>
                    <a:pt x="24" y="0"/>
                    <a:pt x="0" y="36"/>
                    <a:pt x="0" y="83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1286" y="155"/>
                  </a:lnTo>
                  <a:lnTo>
                    <a:pt x="1286" y="3667"/>
                  </a:lnTo>
                  <a:cubicBezTo>
                    <a:pt x="1286" y="3715"/>
                    <a:pt x="1322" y="3750"/>
                    <a:pt x="1358" y="3750"/>
                  </a:cubicBezTo>
                  <a:cubicBezTo>
                    <a:pt x="1405" y="3750"/>
                    <a:pt x="1429" y="3715"/>
                    <a:pt x="1429" y="3667"/>
                  </a:cubicBezTo>
                  <a:lnTo>
                    <a:pt x="1429" y="83"/>
                  </a:lnTo>
                  <a:cubicBezTo>
                    <a:pt x="1429" y="36"/>
                    <a:pt x="1405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743;p29">
            <a:extLst>
              <a:ext uri="{FF2B5EF4-FFF2-40B4-BE49-F238E27FC236}">
                <a16:creationId xmlns:a16="http://schemas.microsoft.com/office/drawing/2014/main" id="{05AA4FBC-935A-2C41-9458-6C0970A5F74B}"/>
              </a:ext>
            </a:extLst>
          </p:cNvPr>
          <p:cNvSpPr txBox="1">
            <a:spLocks/>
          </p:cNvSpPr>
          <p:nvPr/>
        </p:nvSpPr>
        <p:spPr>
          <a:xfrm>
            <a:off x="705209" y="1317134"/>
            <a:ext cx="814818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/>
              <a:t>There are many toolboxes in addition to the basic functions of MATLAB, some are developed my MATLAB and others are </a:t>
            </a:r>
            <a:r>
              <a:rPr lang="en-US" sz="2400" b="1" dirty="0"/>
              <a:t>external</a:t>
            </a:r>
            <a:r>
              <a:rPr lang="en-US" sz="2400" dirty="0"/>
              <a:t> and need downloading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We will cover some additional methods to </a:t>
            </a:r>
            <a:r>
              <a:rPr lang="en-US" sz="2400"/>
              <a:t>plot in MATLAB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8630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0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Histograms</a:t>
            </a:r>
            <a:endParaRPr dirty="0"/>
          </a:p>
        </p:txBody>
      </p:sp>
      <p:sp>
        <p:nvSpPr>
          <p:cNvPr id="1017" name="Google Shape;1017;p40"/>
          <p:cNvSpPr/>
          <p:nvPr/>
        </p:nvSpPr>
        <p:spPr>
          <a:xfrm>
            <a:off x="7904030" y="11765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8510127" y="18279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7635724" y="165652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8510120" y="7259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40"/>
          <p:cNvGrpSpPr/>
          <p:nvPr/>
        </p:nvGrpSpPr>
        <p:grpSpPr>
          <a:xfrm>
            <a:off x="106204" y="4196623"/>
            <a:ext cx="2348965" cy="1047005"/>
            <a:chOff x="207675" y="4196607"/>
            <a:chExt cx="2114090" cy="942314"/>
          </a:xfrm>
        </p:grpSpPr>
        <p:sp>
          <p:nvSpPr>
            <p:cNvPr id="1022" name="Google Shape;1022;p40"/>
            <p:cNvSpPr/>
            <p:nvPr/>
          </p:nvSpPr>
          <p:spPr>
            <a:xfrm>
              <a:off x="252785" y="4693315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34"/>
                  </a:cubicBezTo>
                  <a:lnTo>
                    <a:pt x="0" y="3406"/>
                  </a:lnTo>
                  <a:cubicBezTo>
                    <a:pt x="0" y="5239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48714" y="4689301"/>
              <a:ext cx="2041378" cy="389022"/>
            </a:xfrm>
            <a:custGeom>
              <a:avLst/>
              <a:gdLst/>
              <a:ahLst/>
              <a:cxnLst/>
              <a:rect l="l" t="t" r="r" b="b"/>
              <a:pathLst>
                <a:path w="36113" h="6882" extrusionOk="0">
                  <a:moveTo>
                    <a:pt x="35958" y="143"/>
                  </a:moveTo>
                  <a:lnTo>
                    <a:pt x="35958" y="6727"/>
                  </a:lnTo>
                  <a:lnTo>
                    <a:pt x="3406" y="6727"/>
                  </a:lnTo>
                  <a:cubicBezTo>
                    <a:pt x="1608" y="6727"/>
                    <a:pt x="144" y="5263"/>
                    <a:pt x="144" y="3477"/>
                  </a:cubicBezTo>
                  <a:lnTo>
                    <a:pt x="144" y="3405"/>
                  </a:lnTo>
                  <a:cubicBezTo>
                    <a:pt x="144" y="1607"/>
                    <a:pt x="1608" y="143"/>
                    <a:pt x="3406" y="143"/>
                  </a:cubicBezTo>
                  <a:close/>
                  <a:moveTo>
                    <a:pt x="3406" y="0"/>
                  </a:moveTo>
                  <a:cubicBezTo>
                    <a:pt x="1525" y="0"/>
                    <a:pt x="1" y="1524"/>
                    <a:pt x="1" y="3405"/>
                  </a:cubicBezTo>
                  <a:lnTo>
                    <a:pt x="1" y="3477"/>
                  </a:lnTo>
                  <a:cubicBezTo>
                    <a:pt x="1" y="5346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6"/>
                    <a:pt x="36113" y="6799"/>
                  </a:cubicBezTo>
                  <a:lnTo>
                    <a:pt x="36113" y="72"/>
                  </a:lnTo>
                  <a:cubicBezTo>
                    <a:pt x="36113" y="36"/>
                    <a:pt x="36077" y="0"/>
                    <a:pt x="360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11745" y="4656289"/>
              <a:ext cx="2105932" cy="454368"/>
            </a:xfrm>
            <a:custGeom>
              <a:avLst/>
              <a:gdLst/>
              <a:ahLst/>
              <a:cxnLst/>
              <a:rect l="l" t="t" r="r" b="b"/>
              <a:pathLst>
                <a:path w="37255" h="8038" extrusionOk="0">
                  <a:moveTo>
                    <a:pt x="4024" y="1"/>
                  </a:moveTo>
                  <a:cubicBezTo>
                    <a:pt x="1798" y="1"/>
                    <a:pt x="0" y="1799"/>
                    <a:pt x="0" y="4025"/>
                  </a:cubicBezTo>
                  <a:cubicBezTo>
                    <a:pt x="0" y="6240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3"/>
                  </a:lnTo>
                  <a:lnTo>
                    <a:pt x="4060" y="7383"/>
                  </a:lnTo>
                  <a:cubicBezTo>
                    <a:pt x="2215" y="7383"/>
                    <a:pt x="726" y="5894"/>
                    <a:pt x="726" y="4049"/>
                  </a:cubicBezTo>
                  <a:lnTo>
                    <a:pt x="726" y="3989"/>
                  </a:lnTo>
                  <a:cubicBezTo>
                    <a:pt x="726" y="2144"/>
                    <a:pt x="2215" y="656"/>
                    <a:pt x="4060" y="656"/>
                  </a:cubicBezTo>
                  <a:lnTo>
                    <a:pt x="37255" y="656"/>
                  </a:lnTo>
                  <a:lnTo>
                    <a:pt x="372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07675" y="4652276"/>
              <a:ext cx="2114072" cy="462395"/>
            </a:xfrm>
            <a:custGeom>
              <a:avLst/>
              <a:gdLst/>
              <a:ahLst/>
              <a:cxnLst/>
              <a:rect l="l" t="t" r="r" b="b"/>
              <a:pathLst>
                <a:path w="37399" h="8180" extrusionOk="0">
                  <a:moveTo>
                    <a:pt x="37255" y="155"/>
                  </a:moveTo>
                  <a:lnTo>
                    <a:pt x="37255" y="655"/>
                  </a:lnTo>
                  <a:lnTo>
                    <a:pt x="4132" y="655"/>
                  </a:lnTo>
                  <a:cubicBezTo>
                    <a:pt x="2251" y="655"/>
                    <a:pt x="727" y="2179"/>
                    <a:pt x="727" y="4060"/>
                  </a:cubicBezTo>
                  <a:lnTo>
                    <a:pt x="727" y="4132"/>
                  </a:lnTo>
                  <a:cubicBezTo>
                    <a:pt x="727" y="6001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63"/>
                    <a:pt x="155" y="4096"/>
                  </a:cubicBezTo>
                  <a:cubicBezTo>
                    <a:pt x="155" y="1917"/>
                    <a:pt x="1918" y="155"/>
                    <a:pt x="4096" y="155"/>
                  </a:cubicBezTo>
                  <a:close/>
                  <a:moveTo>
                    <a:pt x="4096" y="0"/>
                  </a:moveTo>
                  <a:cubicBezTo>
                    <a:pt x="1834" y="0"/>
                    <a:pt x="1" y="1834"/>
                    <a:pt x="1" y="4096"/>
                  </a:cubicBezTo>
                  <a:cubicBezTo>
                    <a:pt x="1" y="6346"/>
                    <a:pt x="1834" y="8180"/>
                    <a:pt x="4096" y="8180"/>
                  </a:cubicBezTo>
                  <a:lnTo>
                    <a:pt x="37327" y="8180"/>
                  </a:lnTo>
                  <a:cubicBezTo>
                    <a:pt x="37362" y="8180"/>
                    <a:pt x="37398" y="8156"/>
                    <a:pt x="37398" y="8108"/>
                  </a:cubicBezTo>
                  <a:lnTo>
                    <a:pt x="37398" y="7454"/>
                  </a:lnTo>
                  <a:cubicBezTo>
                    <a:pt x="37398" y="7418"/>
                    <a:pt x="37362" y="7382"/>
                    <a:pt x="37327" y="7382"/>
                  </a:cubicBezTo>
                  <a:lnTo>
                    <a:pt x="4132" y="7382"/>
                  </a:lnTo>
                  <a:cubicBezTo>
                    <a:pt x="2334" y="7382"/>
                    <a:pt x="870" y="5918"/>
                    <a:pt x="870" y="4132"/>
                  </a:cubicBezTo>
                  <a:lnTo>
                    <a:pt x="870" y="4060"/>
                  </a:lnTo>
                  <a:cubicBezTo>
                    <a:pt x="870" y="2262"/>
                    <a:pt x="2334" y="798"/>
                    <a:pt x="4132" y="798"/>
                  </a:cubicBezTo>
                  <a:lnTo>
                    <a:pt x="37327" y="798"/>
                  </a:lnTo>
                  <a:cubicBezTo>
                    <a:pt x="37362" y="798"/>
                    <a:pt x="37398" y="774"/>
                    <a:pt x="37398" y="727"/>
                  </a:cubicBezTo>
                  <a:lnTo>
                    <a:pt x="37398" y="72"/>
                  </a:lnTo>
                  <a:cubicBezTo>
                    <a:pt x="37398" y="36"/>
                    <a:pt x="37362" y="0"/>
                    <a:pt x="373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1070522" y="5073576"/>
              <a:ext cx="1247166" cy="37082"/>
            </a:xfrm>
            <a:custGeom>
              <a:avLst/>
              <a:gdLst/>
              <a:ahLst/>
              <a:cxnLst/>
              <a:rect l="l" t="t" r="r" b="b"/>
              <a:pathLst>
                <a:path w="22063" h="656" extrusionOk="0">
                  <a:moveTo>
                    <a:pt x="405" y="1"/>
                  </a:moveTo>
                  <a:lnTo>
                    <a:pt x="0" y="655"/>
                  </a:lnTo>
                  <a:lnTo>
                    <a:pt x="22063" y="655"/>
                  </a:lnTo>
                  <a:lnTo>
                    <a:pt x="2206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066508" y="5069562"/>
              <a:ext cx="1255250" cy="45109"/>
            </a:xfrm>
            <a:custGeom>
              <a:avLst/>
              <a:gdLst/>
              <a:ahLst/>
              <a:cxnLst/>
              <a:rect l="l" t="t" r="r" b="b"/>
              <a:pathLst>
                <a:path w="22206" h="798" extrusionOk="0">
                  <a:moveTo>
                    <a:pt x="22062" y="155"/>
                  </a:moveTo>
                  <a:lnTo>
                    <a:pt x="22062" y="655"/>
                  </a:lnTo>
                  <a:lnTo>
                    <a:pt x="214" y="655"/>
                  </a:lnTo>
                  <a:lnTo>
                    <a:pt x="512" y="155"/>
                  </a:lnTo>
                  <a:close/>
                  <a:moveTo>
                    <a:pt x="476" y="0"/>
                  </a:moveTo>
                  <a:cubicBezTo>
                    <a:pt x="452" y="0"/>
                    <a:pt x="429" y="12"/>
                    <a:pt x="405" y="36"/>
                  </a:cubicBezTo>
                  <a:lnTo>
                    <a:pt x="12" y="691"/>
                  </a:lnTo>
                  <a:cubicBezTo>
                    <a:pt x="0" y="714"/>
                    <a:pt x="0" y="738"/>
                    <a:pt x="12" y="762"/>
                  </a:cubicBezTo>
                  <a:cubicBezTo>
                    <a:pt x="24" y="786"/>
                    <a:pt x="48" y="798"/>
                    <a:pt x="71" y="798"/>
                  </a:cubicBezTo>
                  <a:lnTo>
                    <a:pt x="22134" y="798"/>
                  </a:lnTo>
                  <a:cubicBezTo>
                    <a:pt x="22169" y="798"/>
                    <a:pt x="22205" y="774"/>
                    <a:pt x="22205" y="726"/>
                  </a:cubicBezTo>
                  <a:lnTo>
                    <a:pt x="22205" y="72"/>
                  </a:lnTo>
                  <a:cubicBezTo>
                    <a:pt x="22205" y="36"/>
                    <a:pt x="22169" y="0"/>
                    <a:pt x="22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1324955" y="4656289"/>
              <a:ext cx="992736" cy="37082"/>
            </a:xfrm>
            <a:custGeom>
              <a:avLst/>
              <a:gdLst/>
              <a:ahLst/>
              <a:cxnLst/>
              <a:rect l="l" t="t" r="r" b="b"/>
              <a:pathLst>
                <a:path w="17562" h="656" extrusionOk="0">
                  <a:moveTo>
                    <a:pt x="405" y="1"/>
                  </a:moveTo>
                  <a:lnTo>
                    <a:pt x="0" y="656"/>
                  </a:lnTo>
                  <a:lnTo>
                    <a:pt x="17562" y="656"/>
                  </a:lnTo>
                  <a:lnTo>
                    <a:pt x="175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1320207" y="4652276"/>
              <a:ext cx="1001554" cy="45109"/>
            </a:xfrm>
            <a:custGeom>
              <a:avLst/>
              <a:gdLst/>
              <a:ahLst/>
              <a:cxnLst/>
              <a:rect l="l" t="t" r="r" b="b"/>
              <a:pathLst>
                <a:path w="17718" h="798" extrusionOk="0">
                  <a:moveTo>
                    <a:pt x="17574" y="155"/>
                  </a:moveTo>
                  <a:lnTo>
                    <a:pt x="17574" y="655"/>
                  </a:lnTo>
                  <a:lnTo>
                    <a:pt x="215" y="655"/>
                  </a:lnTo>
                  <a:lnTo>
                    <a:pt x="525" y="155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25" y="691"/>
                  </a:lnTo>
                  <a:cubicBezTo>
                    <a:pt x="13" y="715"/>
                    <a:pt x="1" y="738"/>
                    <a:pt x="25" y="762"/>
                  </a:cubicBezTo>
                  <a:cubicBezTo>
                    <a:pt x="36" y="786"/>
                    <a:pt x="60" y="798"/>
                    <a:pt x="84" y="798"/>
                  </a:cubicBezTo>
                  <a:lnTo>
                    <a:pt x="17646" y="798"/>
                  </a:lnTo>
                  <a:cubicBezTo>
                    <a:pt x="17681" y="798"/>
                    <a:pt x="17717" y="774"/>
                    <a:pt x="17717" y="727"/>
                  </a:cubicBezTo>
                  <a:lnTo>
                    <a:pt x="17717" y="72"/>
                  </a:lnTo>
                  <a:cubicBezTo>
                    <a:pt x="17717" y="36"/>
                    <a:pt x="17681" y="0"/>
                    <a:pt x="176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746785" y="4879743"/>
              <a:ext cx="1207484" cy="8140"/>
            </a:xfrm>
            <a:custGeom>
              <a:avLst/>
              <a:gdLst/>
              <a:ahLst/>
              <a:cxnLst/>
              <a:rect l="l" t="t" r="r" b="b"/>
              <a:pathLst>
                <a:path w="21361" h="144" extrusionOk="0">
                  <a:moveTo>
                    <a:pt x="72" y="1"/>
                  </a:moveTo>
                  <a:cubicBezTo>
                    <a:pt x="36" y="1"/>
                    <a:pt x="1" y="24"/>
                    <a:pt x="1" y="72"/>
                  </a:cubicBezTo>
                  <a:cubicBezTo>
                    <a:pt x="1" y="108"/>
                    <a:pt x="36" y="143"/>
                    <a:pt x="72" y="143"/>
                  </a:cubicBezTo>
                  <a:lnTo>
                    <a:pt x="21289" y="143"/>
                  </a:lnTo>
                  <a:cubicBezTo>
                    <a:pt x="21325" y="143"/>
                    <a:pt x="21360" y="108"/>
                    <a:pt x="21360" y="72"/>
                  </a:cubicBezTo>
                  <a:cubicBezTo>
                    <a:pt x="21360" y="24"/>
                    <a:pt x="21325" y="1"/>
                    <a:pt x="212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467479" y="4879743"/>
              <a:ext cx="182471" cy="8140"/>
            </a:xfrm>
            <a:custGeom>
              <a:avLst/>
              <a:gdLst/>
              <a:ahLst/>
              <a:cxnLst/>
              <a:rect l="l" t="t" r="r" b="b"/>
              <a:pathLst>
                <a:path w="3228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3"/>
                    <a:pt x="72" y="143"/>
                  </a:cubicBezTo>
                  <a:lnTo>
                    <a:pt x="3144" y="143"/>
                  </a:lnTo>
                  <a:cubicBezTo>
                    <a:pt x="3191" y="143"/>
                    <a:pt x="3227" y="108"/>
                    <a:pt x="3227" y="72"/>
                  </a:cubicBezTo>
                  <a:cubicBezTo>
                    <a:pt x="3227" y="24"/>
                    <a:pt x="3191" y="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732653" y="4996868"/>
              <a:ext cx="873633" cy="8762"/>
            </a:xfrm>
            <a:custGeom>
              <a:avLst/>
              <a:gdLst/>
              <a:ahLst/>
              <a:cxnLst/>
              <a:rect l="l" t="t" r="r" b="b"/>
              <a:pathLst>
                <a:path w="15455" h="155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5372" y="155"/>
                  </a:lnTo>
                  <a:cubicBezTo>
                    <a:pt x="15419" y="155"/>
                    <a:pt x="15455" y="119"/>
                    <a:pt x="15455" y="84"/>
                  </a:cubicBezTo>
                  <a:cubicBezTo>
                    <a:pt x="15455" y="36"/>
                    <a:pt x="15419" y="0"/>
                    <a:pt x="15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66508" y="4735710"/>
              <a:ext cx="370877" cy="8140"/>
            </a:xfrm>
            <a:custGeom>
              <a:avLst/>
              <a:gdLst/>
              <a:ahLst/>
              <a:cxnLst/>
              <a:rect l="l" t="t" r="r" b="b"/>
              <a:pathLst>
                <a:path w="6561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6489" y="143"/>
                  </a:lnTo>
                  <a:cubicBezTo>
                    <a:pt x="6525" y="143"/>
                    <a:pt x="6560" y="120"/>
                    <a:pt x="6560" y="72"/>
                  </a:cubicBezTo>
                  <a:cubicBezTo>
                    <a:pt x="6560" y="36"/>
                    <a:pt x="6525" y="1"/>
                    <a:pt x="64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838982" y="4789581"/>
              <a:ext cx="173031" cy="345270"/>
            </a:xfrm>
            <a:custGeom>
              <a:avLst/>
              <a:gdLst/>
              <a:ahLst/>
              <a:cxnLst/>
              <a:rect l="l" t="t" r="r" b="b"/>
              <a:pathLst>
                <a:path w="3061" h="6108" extrusionOk="0">
                  <a:moveTo>
                    <a:pt x="1" y="0"/>
                  </a:moveTo>
                  <a:lnTo>
                    <a:pt x="1" y="6108"/>
                  </a:lnTo>
                  <a:lnTo>
                    <a:pt x="1525" y="4263"/>
                  </a:lnTo>
                  <a:lnTo>
                    <a:pt x="3061" y="6108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34969" y="4785511"/>
              <a:ext cx="181114" cy="353410"/>
            </a:xfrm>
            <a:custGeom>
              <a:avLst/>
              <a:gdLst/>
              <a:ahLst/>
              <a:cxnLst/>
              <a:rect l="l" t="t" r="r" b="b"/>
              <a:pathLst>
                <a:path w="3204" h="6252" extrusionOk="0">
                  <a:moveTo>
                    <a:pt x="3048" y="144"/>
                  </a:moveTo>
                  <a:lnTo>
                    <a:pt x="3048" y="5966"/>
                  </a:lnTo>
                  <a:lnTo>
                    <a:pt x="1655" y="4287"/>
                  </a:lnTo>
                  <a:cubicBezTo>
                    <a:pt x="1643" y="4275"/>
                    <a:pt x="1620" y="4263"/>
                    <a:pt x="1596" y="4263"/>
                  </a:cubicBezTo>
                  <a:cubicBezTo>
                    <a:pt x="1572" y="4263"/>
                    <a:pt x="1560" y="4275"/>
                    <a:pt x="1536" y="4287"/>
                  </a:cubicBezTo>
                  <a:lnTo>
                    <a:pt x="143" y="5966"/>
                  </a:lnTo>
                  <a:lnTo>
                    <a:pt x="143" y="144"/>
                  </a:lnTo>
                  <a:close/>
                  <a:moveTo>
                    <a:pt x="72" y="1"/>
                  </a:moveTo>
                  <a:cubicBezTo>
                    <a:pt x="24" y="1"/>
                    <a:pt x="0" y="36"/>
                    <a:pt x="0" y="72"/>
                  </a:cubicBezTo>
                  <a:lnTo>
                    <a:pt x="0" y="6180"/>
                  </a:lnTo>
                  <a:cubicBezTo>
                    <a:pt x="0" y="6204"/>
                    <a:pt x="12" y="6240"/>
                    <a:pt x="48" y="6240"/>
                  </a:cubicBezTo>
                  <a:cubicBezTo>
                    <a:pt x="58" y="6244"/>
                    <a:pt x="70" y="6247"/>
                    <a:pt x="82" y="6247"/>
                  </a:cubicBezTo>
                  <a:cubicBezTo>
                    <a:pt x="99" y="6247"/>
                    <a:pt x="117" y="6242"/>
                    <a:pt x="131" y="6228"/>
                  </a:cubicBezTo>
                  <a:lnTo>
                    <a:pt x="1596" y="4454"/>
                  </a:lnTo>
                  <a:lnTo>
                    <a:pt x="3072" y="6228"/>
                  </a:lnTo>
                  <a:cubicBezTo>
                    <a:pt x="3084" y="6240"/>
                    <a:pt x="3108" y="6251"/>
                    <a:pt x="3132" y="6251"/>
                  </a:cubicBezTo>
                  <a:cubicBezTo>
                    <a:pt x="3132" y="6251"/>
                    <a:pt x="3144" y="6251"/>
                    <a:pt x="3155" y="6240"/>
                  </a:cubicBezTo>
                  <a:cubicBezTo>
                    <a:pt x="3179" y="6240"/>
                    <a:pt x="3203" y="6204"/>
                    <a:pt x="3203" y="6180"/>
                  </a:cubicBezTo>
                  <a:lnTo>
                    <a:pt x="3203" y="72"/>
                  </a:lnTo>
                  <a:cubicBezTo>
                    <a:pt x="3203" y="36"/>
                    <a:pt x="3167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862554" y="4879064"/>
              <a:ext cx="8140" cy="169017"/>
            </a:xfrm>
            <a:custGeom>
              <a:avLst/>
              <a:gdLst/>
              <a:ahLst/>
              <a:cxnLst/>
              <a:rect l="l" t="t" r="r" b="b"/>
              <a:pathLst>
                <a:path w="144" h="2990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2918"/>
                  </a:lnTo>
                  <a:cubicBezTo>
                    <a:pt x="0" y="2965"/>
                    <a:pt x="24" y="2989"/>
                    <a:pt x="72" y="2989"/>
                  </a:cubicBezTo>
                  <a:cubicBezTo>
                    <a:pt x="108" y="2989"/>
                    <a:pt x="143" y="2965"/>
                    <a:pt x="143" y="2918"/>
                  </a:cubicBezTo>
                  <a:lnTo>
                    <a:pt x="143" y="84"/>
                  </a:lnTo>
                  <a:cubicBezTo>
                    <a:pt x="143" y="36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862554" y="4801000"/>
              <a:ext cx="92253" cy="56584"/>
            </a:xfrm>
            <a:custGeom>
              <a:avLst/>
              <a:gdLst/>
              <a:ahLst/>
              <a:cxnLst/>
              <a:rect l="l" t="t" r="r" b="b"/>
              <a:pathLst>
                <a:path w="1632" h="1001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917"/>
                  </a:lnTo>
                  <a:cubicBezTo>
                    <a:pt x="0" y="965"/>
                    <a:pt x="24" y="1001"/>
                    <a:pt x="72" y="1001"/>
                  </a:cubicBezTo>
                  <a:cubicBezTo>
                    <a:pt x="108" y="1001"/>
                    <a:pt x="143" y="965"/>
                    <a:pt x="143" y="917"/>
                  </a:cubicBezTo>
                  <a:lnTo>
                    <a:pt x="143" y="155"/>
                  </a:lnTo>
                  <a:lnTo>
                    <a:pt x="1560" y="155"/>
                  </a:lnTo>
                  <a:cubicBezTo>
                    <a:pt x="1596" y="155"/>
                    <a:pt x="1632" y="120"/>
                    <a:pt x="1632" y="84"/>
                  </a:cubicBezTo>
                  <a:cubicBezTo>
                    <a:pt x="1632" y="36"/>
                    <a:pt x="1596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52785" y="4238324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23"/>
                  </a:cubicBezTo>
                  <a:lnTo>
                    <a:pt x="0" y="3394"/>
                  </a:lnTo>
                  <a:cubicBezTo>
                    <a:pt x="0" y="5240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48714" y="4233632"/>
              <a:ext cx="2041378" cy="389079"/>
            </a:xfrm>
            <a:custGeom>
              <a:avLst/>
              <a:gdLst/>
              <a:ahLst/>
              <a:cxnLst/>
              <a:rect l="l" t="t" r="r" b="b"/>
              <a:pathLst>
                <a:path w="36113" h="6883" extrusionOk="0">
                  <a:moveTo>
                    <a:pt x="35958" y="155"/>
                  </a:moveTo>
                  <a:lnTo>
                    <a:pt x="35958" y="6739"/>
                  </a:lnTo>
                  <a:lnTo>
                    <a:pt x="3406" y="6739"/>
                  </a:lnTo>
                  <a:cubicBezTo>
                    <a:pt x="1608" y="6739"/>
                    <a:pt x="144" y="5275"/>
                    <a:pt x="144" y="3477"/>
                  </a:cubicBezTo>
                  <a:lnTo>
                    <a:pt x="144" y="3406"/>
                  </a:lnTo>
                  <a:cubicBezTo>
                    <a:pt x="144" y="1620"/>
                    <a:pt x="1608" y="155"/>
                    <a:pt x="3406" y="155"/>
                  </a:cubicBezTo>
                  <a:close/>
                  <a:moveTo>
                    <a:pt x="3406" y="1"/>
                  </a:moveTo>
                  <a:cubicBezTo>
                    <a:pt x="1525" y="1"/>
                    <a:pt x="1" y="1536"/>
                    <a:pt x="1" y="3406"/>
                  </a:cubicBezTo>
                  <a:lnTo>
                    <a:pt x="1" y="3477"/>
                  </a:lnTo>
                  <a:cubicBezTo>
                    <a:pt x="1" y="5358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7"/>
                    <a:pt x="36113" y="6811"/>
                  </a:cubicBezTo>
                  <a:lnTo>
                    <a:pt x="36113" y="84"/>
                  </a:lnTo>
                  <a:cubicBezTo>
                    <a:pt x="36113" y="36"/>
                    <a:pt x="36077" y="1"/>
                    <a:pt x="360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11745" y="4201355"/>
              <a:ext cx="2105932" cy="454312"/>
            </a:xfrm>
            <a:custGeom>
              <a:avLst/>
              <a:gdLst/>
              <a:ahLst/>
              <a:cxnLst/>
              <a:rect l="l" t="t" r="r" b="b"/>
              <a:pathLst>
                <a:path w="37255" h="8037" extrusionOk="0">
                  <a:moveTo>
                    <a:pt x="4024" y="0"/>
                  </a:moveTo>
                  <a:cubicBezTo>
                    <a:pt x="1798" y="0"/>
                    <a:pt x="0" y="1798"/>
                    <a:pt x="0" y="4012"/>
                  </a:cubicBezTo>
                  <a:cubicBezTo>
                    <a:pt x="0" y="6239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2"/>
                  </a:lnTo>
                  <a:lnTo>
                    <a:pt x="4060" y="7382"/>
                  </a:lnTo>
                  <a:cubicBezTo>
                    <a:pt x="2215" y="7382"/>
                    <a:pt x="726" y="5882"/>
                    <a:pt x="726" y="4048"/>
                  </a:cubicBezTo>
                  <a:lnTo>
                    <a:pt x="726" y="3977"/>
                  </a:lnTo>
                  <a:cubicBezTo>
                    <a:pt x="726" y="2143"/>
                    <a:pt x="2215" y="655"/>
                    <a:pt x="4060" y="655"/>
                  </a:cubicBezTo>
                  <a:lnTo>
                    <a:pt x="37255" y="655"/>
                  </a:lnTo>
                  <a:lnTo>
                    <a:pt x="3725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07675" y="4196607"/>
              <a:ext cx="2114072" cy="463130"/>
            </a:xfrm>
            <a:custGeom>
              <a:avLst/>
              <a:gdLst/>
              <a:ahLst/>
              <a:cxnLst/>
              <a:rect l="l" t="t" r="r" b="b"/>
              <a:pathLst>
                <a:path w="37399" h="8193" extrusionOk="0">
                  <a:moveTo>
                    <a:pt x="37255" y="156"/>
                  </a:moveTo>
                  <a:lnTo>
                    <a:pt x="37255" y="656"/>
                  </a:lnTo>
                  <a:lnTo>
                    <a:pt x="4132" y="656"/>
                  </a:lnTo>
                  <a:cubicBezTo>
                    <a:pt x="2251" y="656"/>
                    <a:pt x="727" y="2191"/>
                    <a:pt x="727" y="4061"/>
                  </a:cubicBezTo>
                  <a:lnTo>
                    <a:pt x="727" y="4132"/>
                  </a:lnTo>
                  <a:cubicBezTo>
                    <a:pt x="727" y="6013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75"/>
                    <a:pt x="155" y="4096"/>
                  </a:cubicBezTo>
                  <a:cubicBezTo>
                    <a:pt x="155" y="1930"/>
                    <a:pt x="1918" y="156"/>
                    <a:pt x="4096" y="156"/>
                  </a:cubicBezTo>
                  <a:close/>
                  <a:moveTo>
                    <a:pt x="4096" y="1"/>
                  </a:moveTo>
                  <a:cubicBezTo>
                    <a:pt x="1834" y="1"/>
                    <a:pt x="1" y="1846"/>
                    <a:pt x="1" y="4096"/>
                  </a:cubicBezTo>
                  <a:cubicBezTo>
                    <a:pt x="1" y="6359"/>
                    <a:pt x="1834" y="8192"/>
                    <a:pt x="4096" y="8192"/>
                  </a:cubicBezTo>
                  <a:lnTo>
                    <a:pt x="37327" y="8192"/>
                  </a:lnTo>
                  <a:cubicBezTo>
                    <a:pt x="37362" y="8192"/>
                    <a:pt x="37398" y="8156"/>
                    <a:pt x="37398" y="8121"/>
                  </a:cubicBezTo>
                  <a:lnTo>
                    <a:pt x="37398" y="7466"/>
                  </a:lnTo>
                  <a:cubicBezTo>
                    <a:pt x="37398" y="7418"/>
                    <a:pt x="37362" y="7383"/>
                    <a:pt x="37327" y="7383"/>
                  </a:cubicBezTo>
                  <a:lnTo>
                    <a:pt x="4132" y="7383"/>
                  </a:lnTo>
                  <a:cubicBezTo>
                    <a:pt x="2334" y="7383"/>
                    <a:pt x="870" y="5930"/>
                    <a:pt x="870" y="4132"/>
                  </a:cubicBezTo>
                  <a:lnTo>
                    <a:pt x="870" y="4061"/>
                  </a:lnTo>
                  <a:cubicBezTo>
                    <a:pt x="870" y="2275"/>
                    <a:pt x="2334" y="810"/>
                    <a:pt x="4132" y="810"/>
                  </a:cubicBezTo>
                  <a:lnTo>
                    <a:pt x="37327" y="810"/>
                  </a:lnTo>
                  <a:cubicBezTo>
                    <a:pt x="37362" y="810"/>
                    <a:pt x="37398" y="775"/>
                    <a:pt x="37398" y="739"/>
                  </a:cubicBezTo>
                  <a:lnTo>
                    <a:pt x="37398" y="84"/>
                  </a:lnTo>
                  <a:cubicBezTo>
                    <a:pt x="37398" y="36"/>
                    <a:pt x="37362" y="1"/>
                    <a:pt x="373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1348471" y="4618585"/>
              <a:ext cx="969221" cy="37082"/>
            </a:xfrm>
            <a:custGeom>
              <a:avLst/>
              <a:gdLst/>
              <a:ahLst/>
              <a:cxnLst/>
              <a:rect l="l" t="t" r="r" b="b"/>
              <a:pathLst>
                <a:path w="17146" h="656" extrusionOk="0">
                  <a:moveTo>
                    <a:pt x="394" y="1"/>
                  </a:moveTo>
                  <a:lnTo>
                    <a:pt x="1" y="656"/>
                  </a:lnTo>
                  <a:lnTo>
                    <a:pt x="17146" y="656"/>
                  </a:lnTo>
                  <a:lnTo>
                    <a:pt x="171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343779" y="4614572"/>
              <a:ext cx="977982" cy="45165"/>
            </a:xfrm>
            <a:custGeom>
              <a:avLst/>
              <a:gdLst/>
              <a:ahLst/>
              <a:cxnLst/>
              <a:rect l="l" t="t" r="r" b="b"/>
              <a:pathLst>
                <a:path w="17301" h="799" extrusionOk="0">
                  <a:moveTo>
                    <a:pt x="17157" y="143"/>
                  </a:moveTo>
                  <a:lnTo>
                    <a:pt x="17157" y="643"/>
                  </a:lnTo>
                  <a:lnTo>
                    <a:pt x="215" y="643"/>
                  </a:lnTo>
                  <a:lnTo>
                    <a:pt x="524" y="143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12" y="679"/>
                  </a:lnTo>
                  <a:cubicBezTo>
                    <a:pt x="0" y="703"/>
                    <a:pt x="0" y="739"/>
                    <a:pt x="12" y="762"/>
                  </a:cubicBezTo>
                  <a:cubicBezTo>
                    <a:pt x="24" y="786"/>
                    <a:pt x="48" y="798"/>
                    <a:pt x="84" y="798"/>
                  </a:cubicBezTo>
                  <a:lnTo>
                    <a:pt x="17229" y="798"/>
                  </a:lnTo>
                  <a:cubicBezTo>
                    <a:pt x="17264" y="798"/>
                    <a:pt x="17300" y="762"/>
                    <a:pt x="17300" y="727"/>
                  </a:cubicBezTo>
                  <a:lnTo>
                    <a:pt x="17300" y="72"/>
                  </a:lnTo>
                  <a:cubicBezTo>
                    <a:pt x="17300" y="24"/>
                    <a:pt x="17264" y="0"/>
                    <a:pt x="172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602226" y="4201355"/>
              <a:ext cx="715469" cy="37026"/>
            </a:xfrm>
            <a:custGeom>
              <a:avLst/>
              <a:gdLst/>
              <a:ahLst/>
              <a:cxnLst/>
              <a:rect l="l" t="t" r="r" b="b"/>
              <a:pathLst>
                <a:path w="12657" h="655" extrusionOk="0">
                  <a:moveTo>
                    <a:pt x="405" y="0"/>
                  </a:moveTo>
                  <a:lnTo>
                    <a:pt x="0" y="655"/>
                  </a:lnTo>
                  <a:lnTo>
                    <a:pt x="12657" y="655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598156" y="4197285"/>
              <a:ext cx="723609" cy="45165"/>
            </a:xfrm>
            <a:custGeom>
              <a:avLst/>
              <a:gdLst/>
              <a:ahLst/>
              <a:cxnLst/>
              <a:rect l="l" t="t" r="r" b="b"/>
              <a:pathLst>
                <a:path w="12801" h="799" extrusionOk="0">
                  <a:moveTo>
                    <a:pt x="12657" y="144"/>
                  </a:moveTo>
                  <a:lnTo>
                    <a:pt x="12657" y="644"/>
                  </a:lnTo>
                  <a:lnTo>
                    <a:pt x="215" y="644"/>
                  </a:lnTo>
                  <a:lnTo>
                    <a:pt x="513" y="144"/>
                  </a:lnTo>
                  <a:close/>
                  <a:moveTo>
                    <a:pt x="477" y="1"/>
                  </a:moveTo>
                  <a:cubicBezTo>
                    <a:pt x="442" y="1"/>
                    <a:pt x="418" y="13"/>
                    <a:pt x="406" y="36"/>
                  </a:cubicBezTo>
                  <a:lnTo>
                    <a:pt x="13" y="691"/>
                  </a:lnTo>
                  <a:cubicBezTo>
                    <a:pt x="1" y="703"/>
                    <a:pt x="1" y="739"/>
                    <a:pt x="13" y="763"/>
                  </a:cubicBezTo>
                  <a:cubicBezTo>
                    <a:pt x="25" y="786"/>
                    <a:pt x="49" y="798"/>
                    <a:pt x="72" y="798"/>
                  </a:cubicBezTo>
                  <a:lnTo>
                    <a:pt x="12729" y="798"/>
                  </a:lnTo>
                  <a:cubicBezTo>
                    <a:pt x="12764" y="798"/>
                    <a:pt x="12800" y="763"/>
                    <a:pt x="12800" y="727"/>
                  </a:cubicBezTo>
                  <a:lnTo>
                    <a:pt x="12800" y="72"/>
                  </a:lnTo>
                  <a:cubicBezTo>
                    <a:pt x="12800" y="24"/>
                    <a:pt x="12764" y="1"/>
                    <a:pt x="127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366673" y="4315089"/>
              <a:ext cx="465787" cy="8762"/>
            </a:xfrm>
            <a:custGeom>
              <a:avLst/>
              <a:gdLst/>
              <a:ahLst/>
              <a:cxnLst/>
              <a:rect l="l" t="t" r="r" b="b"/>
              <a:pathLst>
                <a:path w="8240" h="155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8168" y="155"/>
                  </a:lnTo>
                  <a:cubicBezTo>
                    <a:pt x="8204" y="155"/>
                    <a:pt x="8239" y="119"/>
                    <a:pt x="8239" y="72"/>
                  </a:cubicBezTo>
                  <a:cubicBezTo>
                    <a:pt x="8239" y="36"/>
                    <a:pt x="8204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81495" y="4315089"/>
              <a:ext cx="566745" cy="8762"/>
            </a:xfrm>
            <a:custGeom>
              <a:avLst/>
              <a:gdLst/>
              <a:ahLst/>
              <a:cxnLst/>
              <a:rect l="l" t="t" r="r" b="b"/>
              <a:pathLst>
                <a:path w="10026" h="155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9942" y="155"/>
                  </a:lnTo>
                  <a:cubicBezTo>
                    <a:pt x="9990" y="155"/>
                    <a:pt x="10026" y="119"/>
                    <a:pt x="10026" y="72"/>
                  </a:cubicBezTo>
                  <a:cubicBezTo>
                    <a:pt x="10026" y="36"/>
                    <a:pt x="9990" y="0"/>
                    <a:pt x="99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101499" y="4453694"/>
              <a:ext cx="712755" cy="8818"/>
            </a:xfrm>
            <a:custGeom>
              <a:avLst/>
              <a:gdLst/>
              <a:ahLst/>
              <a:cxnLst/>
              <a:rect l="l" t="t" r="r" b="b"/>
              <a:pathLst>
                <a:path w="12609" h="156" extrusionOk="0">
                  <a:moveTo>
                    <a:pt x="72" y="1"/>
                  </a:moveTo>
                  <a:cubicBezTo>
                    <a:pt x="24" y="1"/>
                    <a:pt x="0" y="37"/>
                    <a:pt x="0" y="84"/>
                  </a:cubicBezTo>
                  <a:cubicBezTo>
                    <a:pt x="0" y="120"/>
                    <a:pt x="24" y="156"/>
                    <a:pt x="72" y="156"/>
                  </a:cubicBezTo>
                  <a:lnTo>
                    <a:pt x="12537" y="156"/>
                  </a:lnTo>
                  <a:cubicBezTo>
                    <a:pt x="12573" y="156"/>
                    <a:pt x="12609" y="120"/>
                    <a:pt x="12609" y="84"/>
                  </a:cubicBezTo>
                  <a:cubicBezTo>
                    <a:pt x="12609" y="37"/>
                    <a:pt x="12573" y="1"/>
                    <a:pt x="125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427796" y="4453694"/>
              <a:ext cx="565388" cy="8818"/>
            </a:xfrm>
            <a:custGeom>
              <a:avLst/>
              <a:gdLst/>
              <a:ahLst/>
              <a:cxnLst/>
              <a:rect l="l" t="t" r="r" b="b"/>
              <a:pathLst>
                <a:path w="10002" h="156" extrusionOk="0">
                  <a:moveTo>
                    <a:pt x="83" y="1"/>
                  </a:moveTo>
                  <a:cubicBezTo>
                    <a:pt x="36" y="1"/>
                    <a:pt x="0" y="37"/>
                    <a:pt x="0" y="84"/>
                  </a:cubicBezTo>
                  <a:cubicBezTo>
                    <a:pt x="0" y="120"/>
                    <a:pt x="36" y="156"/>
                    <a:pt x="83" y="156"/>
                  </a:cubicBezTo>
                  <a:lnTo>
                    <a:pt x="9918" y="156"/>
                  </a:lnTo>
                  <a:cubicBezTo>
                    <a:pt x="9966" y="156"/>
                    <a:pt x="10001" y="120"/>
                    <a:pt x="10001" y="84"/>
                  </a:cubicBezTo>
                  <a:cubicBezTo>
                    <a:pt x="10001" y="37"/>
                    <a:pt x="9966" y="1"/>
                    <a:pt x="99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038866" y="4531137"/>
              <a:ext cx="706085" cy="8762"/>
            </a:xfrm>
            <a:custGeom>
              <a:avLst/>
              <a:gdLst/>
              <a:ahLst/>
              <a:cxnLst/>
              <a:rect l="l" t="t" r="r" b="b"/>
              <a:pathLst>
                <a:path w="12491" h="155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2419" y="155"/>
                  </a:lnTo>
                  <a:cubicBezTo>
                    <a:pt x="12455" y="155"/>
                    <a:pt x="12491" y="119"/>
                    <a:pt x="12491" y="72"/>
                  </a:cubicBezTo>
                  <a:cubicBezTo>
                    <a:pt x="12491" y="36"/>
                    <a:pt x="12467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68438" y="4387783"/>
              <a:ext cx="168282" cy="444928"/>
            </a:xfrm>
            <a:custGeom>
              <a:avLst/>
              <a:gdLst/>
              <a:ahLst/>
              <a:cxnLst/>
              <a:rect l="l" t="t" r="r" b="b"/>
              <a:pathLst>
                <a:path w="2977" h="7871" extrusionOk="0">
                  <a:moveTo>
                    <a:pt x="0" y="0"/>
                  </a:moveTo>
                  <a:lnTo>
                    <a:pt x="0" y="7870"/>
                  </a:lnTo>
                  <a:lnTo>
                    <a:pt x="1489" y="6025"/>
                  </a:lnTo>
                  <a:lnTo>
                    <a:pt x="2977" y="787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564368" y="4383713"/>
              <a:ext cx="176422" cy="453011"/>
            </a:xfrm>
            <a:custGeom>
              <a:avLst/>
              <a:gdLst/>
              <a:ahLst/>
              <a:cxnLst/>
              <a:rect l="l" t="t" r="r" b="b"/>
              <a:pathLst>
                <a:path w="3121" h="8014" extrusionOk="0">
                  <a:moveTo>
                    <a:pt x="2978" y="144"/>
                  </a:moveTo>
                  <a:lnTo>
                    <a:pt x="2978" y="7728"/>
                  </a:lnTo>
                  <a:lnTo>
                    <a:pt x="1620" y="6049"/>
                  </a:lnTo>
                  <a:cubicBezTo>
                    <a:pt x="1608" y="6037"/>
                    <a:pt x="1585" y="6025"/>
                    <a:pt x="1561" y="6025"/>
                  </a:cubicBezTo>
                  <a:cubicBezTo>
                    <a:pt x="1537" y="6025"/>
                    <a:pt x="1513" y="6037"/>
                    <a:pt x="1501" y="6049"/>
                  </a:cubicBezTo>
                  <a:lnTo>
                    <a:pt x="144" y="7728"/>
                  </a:lnTo>
                  <a:lnTo>
                    <a:pt x="144" y="144"/>
                  </a:lnTo>
                  <a:close/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lnTo>
                    <a:pt x="1" y="7942"/>
                  </a:lnTo>
                  <a:cubicBezTo>
                    <a:pt x="1" y="7966"/>
                    <a:pt x="13" y="8002"/>
                    <a:pt x="49" y="8014"/>
                  </a:cubicBezTo>
                  <a:cubicBezTo>
                    <a:pt x="72" y="8014"/>
                    <a:pt x="108" y="8014"/>
                    <a:pt x="132" y="7990"/>
                  </a:cubicBezTo>
                  <a:lnTo>
                    <a:pt x="1561" y="6216"/>
                  </a:lnTo>
                  <a:lnTo>
                    <a:pt x="2989" y="7990"/>
                  </a:lnTo>
                  <a:cubicBezTo>
                    <a:pt x="3013" y="8002"/>
                    <a:pt x="3025" y="8014"/>
                    <a:pt x="3049" y="8014"/>
                  </a:cubicBezTo>
                  <a:lnTo>
                    <a:pt x="3073" y="8014"/>
                  </a:lnTo>
                  <a:cubicBezTo>
                    <a:pt x="3109" y="8002"/>
                    <a:pt x="3120" y="7966"/>
                    <a:pt x="3120" y="7942"/>
                  </a:cubicBezTo>
                  <a:lnTo>
                    <a:pt x="3120" y="72"/>
                  </a:lnTo>
                  <a:cubicBezTo>
                    <a:pt x="3120" y="36"/>
                    <a:pt x="3097" y="1"/>
                    <a:pt x="3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706423" y="4636109"/>
              <a:ext cx="8140" cy="61276"/>
            </a:xfrm>
            <a:custGeom>
              <a:avLst/>
              <a:gdLst/>
              <a:ahLst/>
              <a:cxnLst/>
              <a:rect l="l" t="t" r="r" b="b"/>
              <a:pathLst>
                <a:path w="144" h="1084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lnTo>
                    <a:pt x="0" y="1013"/>
                  </a:lnTo>
                  <a:cubicBezTo>
                    <a:pt x="0" y="1060"/>
                    <a:pt x="36" y="1084"/>
                    <a:pt x="72" y="1084"/>
                  </a:cubicBezTo>
                  <a:cubicBezTo>
                    <a:pt x="119" y="1084"/>
                    <a:pt x="143" y="1060"/>
                    <a:pt x="143" y="1013"/>
                  </a:cubicBezTo>
                  <a:lnTo>
                    <a:pt x="143" y="84"/>
                  </a:lnTo>
                  <a:cubicBezTo>
                    <a:pt x="143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633728" y="4402593"/>
              <a:ext cx="80834" cy="212035"/>
            </a:xfrm>
            <a:custGeom>
              <a:avLst/>
              <a:gdLst/>
              <a:ahLst/>
              <a:cxnLst/>
              <a:rect l="l" t="t" r="r" b="b"/>
              <a:pathLst>
                <a:path w="1430" h="3751" extrusionOk="0">
                  <a:moveTo>
                    <a:pt x="72" y="0"/>
                  </a:moveTo>
                  <a:cubicBezTo>
                    <a:pt x="24" y="0"/>
                    <a:pt x="0" y="36"/>
                    <a:pt x="0" y="83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1286" y="155"/>
                  </a:lnTo>
                  <a:lnTo>
                    <a:pt x="1286" y="3667"/>
                  </a:lnTo>
                  <a:cubicBezTo>
                    <a:pt x="1286" y="3715"/>
                    <a:pt x="1322" y="3750"/>
                    <a:pt x="1358" y="3750"/>
                  </a:cubicBezTo>
                  <a:cubicBezTo>
                    <a:pt x="1405" y="3750"/>
                    <a:pt x="1429" y="3715"/>
                    <a:pt x="1429" y="3667"/>
                  </a:cubicBezTo>
                  <a:lnTo>
                    <a:pt x="1429" y="83"/>
                  </a:lnTo>
                  <a:cubicBezTo>
                    <a:pt x="1429" y="36"/>
                    <a:pt x="1405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743;p29">
            <a:extLst>
              <a:ext uri="{FF2B5EF4-FFF2-40B4-BE49-F238E27FC236}">
                <a16:creationId xmlns:a16="http://schemas.microsoft.com/office/drawing/2014/main" id="{05AA4FBC-935A-2C41-9458-6C0970A5F74B}"/>
              </a:ext>
            </a:extLst>
          </p:cNvPr>
          <p:cNvSpPr txBox="1">
            <a:spLocks/>
          </p:cNvSpPr>
          <p:nvPr/>
        </p:nvSpPr>
        <p:spPr>
          <a:xfrm>
            <a:off x="705209" y="1151857"/>
            <a:ext cx="814818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/>
              <a:t>Allows you to visualize distributions of data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b="1" dirty="0"/>
              <a:t>histogram(X, </a:t>
            </a:r>
            <a:r>
              <a:rPr lang="en-US" sz="2400" b="1" dirty="0" err="1"/>
              <a:t>nbins</a:t>
            </a:r>
            <a:r>
              <a:rPr lang="en-US" sz="2400" b="1" dirty="0"/>
              <a:t>)</a:t>
            </a:r>
            <a:endParaRPr lang="en-US" sz="2400" dirty="0"/>
          </a:p>
          <a:p>
            <a:pPr algn="l">
              <a:lnSpc>
                <a:spcPct val="150000"/>
              </a:lnSpc>
            </a:pPr>
            <a:r>
              <a:rPr lang="en-US" sz="2400" dirty="0"/>
              <a:t>‘</a:t>
            </a:r>
            <a:r>
              <a:rPr lang="en-US" sz="2400" dirty="0" err="1"/>
              <a:t>BarWidth</a:t>
            </a:r>
            <a:r>
              <a:rPr lang="en-US" sz="2400" dirty="0"/>
              <a:t>’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‘</a:t>
            </a:r>
            <a:r>
              <a:rPr lang="en-US" sz="2400" dirty="0" err="1"/>
              <a:t>FaceColor</a:t>
            </a:r>
            <a:r>
              <a:rPr lang="en-US" sz="2400" dirty="0"/>
              <a:t>’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‘</a:t>
            </a:r>
            <a:r>
              <a:rPr lang="en-US" sz="2400" dirty="0" err="1"/>
              <a:t>FaceAlpha</a:t>
            </a:r>
            <a:r>
              <a:rPr lang="en-US" sz="24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191388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0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Scatter</a:t>
            </a:r>
            <a:endParaRPr dirty="0"/>
          </a:p>
        </p:txBody>
      </p:sp>
      <p:sp>
        <p:nvSpPr>
          <p:cNvPr id="1017" name="Google Shape;1017;p40"/>
          <p:cNvSpPr/>
          <p:nvPr/>
        </p:nvSpPr>
        <p:spPr>
          <a:xfrm>
            <a:off x="7904030" y="11765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8510127" y="18279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7635724" y="165652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8510120" y="7259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40"/>
          <p:cNvGrpSpPr/>
          <p:nvPr/>
        </p:nvGrpSpPr>
        <p:grpSpPr>
          <a:xfrm>
            <a:off x="106204" y="4196623"/>
            <a:ext cx="2348965" cy="1047005"/>
            <a:chOff x="207675" y="4196607"/>
            <a:chExt cx="2114090" cy="942314"/>
          </a:xfrm>
        </p:grpSpPr>
        <p:sp>
          <p:nvSpPr>
            <p:cNvPr id="1022" name="Google Shape;1022;p40"/>
            <p:cNvSpPr/>
            <p:nvPr/>
          </p:nvSpPr>
          <p:spPr>
            <a:xfrm>
              <a:off x="252785" y="4693315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34"/>
                  </a:cubicBezTo>
                  <a:lnTo>
                    <a:pt x="0" y="3406"/>
                  </a:lnTo>
                  <a:cubicBezTo>
                    <a:pt x="0" y="5239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48714" y="4689301"/>
              <a:ext cx="2041378" cy="389022"/>
            </a:xfrm>
            <a:custGeom>
              <a:avLst/>
              <a:gdLst/>
              <a:ahLst/>
              <a:cxnLst/>
              <a:rect l="l" t="t" r="r" b="b"/>
              <a:pathLst>
                <a:path w="36113" h="6882" extrusionOk="0">
                  <a:moveTo>
                    <a:pt x="35958" y="143"/>
                  </a:moveTo>
                  <a:lnTo>
                    <a:pt x="35958" y="6727"/>
                  </a:lnTo>
                  <a:lnTo>
                    <a:pt x="3406" y="6727"/>
                  </a:lnTo>
                  <a:cubicBezTo>
                    <a:pt x="1608" y="6727"/>
                    <a:pt x="144" y="5263"/>
                    <a:pt x="144" y="3477"/>
                  </a:cubicBezTo>
                  <a:lnTo>
                    <a:pt x="144" y="3405"/>
                  </a:lnTo>
                  <a:cubicBezTo>
                    <a:pt x="144" y="1607"/>
                    <a:pt x="1608" y="143"/>
                    <a:pt x="3406" y="143"/>
                  </a:cubicBezTo>
                  <a:close/>
                  <a:moveTo>
                    <a:pt x="3406" y="0"/>
                  </a:moveTo>
                  <a:cubicBezTo>
                    <a:pt x="1525" y="0"/>
                    <a:pt x="1" y="1524"/>
                    <a:pt x="1" y="3405"/>
                  </a:cubicBezTo>
                  <a:lnTo>
                    <a:pt x="1" y="3477"/>
                  </a:lnTo>
                  <a:cubicBezTo>
                    <a:pt x="1" y="5346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6"/>
                    <a:pt x="36113" y="6799"/>
                  </a:cubicBezTo>
                  <a:lnTo>
                    <a:pt x="36113" y="72"/>
                  </a:lnTo>
                  <a:cubicBezTo>
                    <a:pt x="36113" y="36"/>
                    <a:pt x="36077" y="0"/>
                    <a:pt x="360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11745" y="4656289"/>
              <a:ext cx="2105932" cy="454368"/>
            </a:xfrm>
            <a:custGeom>
              <a:avLst/>
              <a:gdLst/>
              <a:ahLst/>
              <a:cxnLst/>
              <a:rect l="l" t="t" r="r" b="b"/>
              <a:pathLst>
                <a:path w="37255" h="8038" extrusionOk="0">
                  <a:moveTo>
                    <a:pt x="4024" y="1"/>
                  </a:moveTo>
                  <a:cubicBezTo>
                    <a:pt x="1798" y="1"/>
                    <a:pt x="0" y="1799"/>
                    <a:pt x="0" y="4025"/>
                  </a:cubicBezTo>
                  <a:cubicBezTo>
                    <a:pt x="0" y="6240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3"/>
                  </a:lnTo>
                  <a:lnTo>
                    <a:pt x="4060" y="7383"/>
                  </a:lnTo>
                  <a:cubicBezTo>
                    <a:pt x="2215" y="7383"/>
                    <a:pt x="726" y="5894"/>
                    <a:pt x="726" y="4049"/>
                  </a:cubicBezTo>
                  <a:lnTo>
                    <a:pt x="726" y="3989"/>
                  </a:lnTo>
                  <a:cubicBezTo>
                    <a:pt x="726" y="2144"/>
                    <a:pt x="2215" y="656"/>
                    <a:pt x="4060" y="656"/>
                  </a:cubicBezTo>
                  <a:lnTo>
                    <a:pt x="37255" y="656"/>
                  </a:lnTo>
                  <a:lnTo>
                    <a:pt x="372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07675" y="4652276"/>
              <a:ext cx="2114072" cy="462395"/>
            </a:xfrm>
            <a:custGeom>
              <a:avLst/>
              <a:gdLst/>
              <a:ahLst/>
              <a:cxnLst/>
              <a:rect l="l" t="t" r="r" b="b"/>
              <a:pathLst>
                <a:path w="37399" h="8180" extrusionOk="0">
                  <a:moveTo>
                    <a:pt x="37255" y="155"/>
                  </a:moveTo>
                  <a:lnTo>
                    <a:pt x="37255" y="655"/>
                  </a:lnTo>
                  <a:lnTo>
                    <a:pt x="4132" y="655"/>
                  </a:lnTo>
                  <a:cubicBezTo>
                    <a:pt x="2251" y="655"/>
                    <a:pt x="727" y="2179"/>
                    <a:pt x="727" y="4060"/>
                  </a:cubicBezTo>
                  <a:lnTo>
                    <a:pt x="727" y="4132"/>
                  </a:lnTo>
                  <a:cubicBezTo>
                    <a:pt x="727" y="6001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63"/>
                    <a:pt x="155" y="4096"/>
                  </a:cubicBezTo>
                  <a:cubicBezTo>
                    <a:pt x="155" y="1917"/>
                    <a:pt x="1918" y="155"/>
                    <a:pt x="4096" y="155"/>
                  </a:cubicBezTo>
                  <a:close/>
                  <a:moveTo>
                    <a:pt x="4096" y="0"/>
                  </a:moveTo>
                  <a:cubicBezTo>
                    <a:pt x="1834" y="0"/>
                    <a:pt x="1" y="1834"/>
                    <a:pt x="1" y="4096"/>
                  </a:cubicBezTo>
                  <a:cubicBezTo>
                    <a:pt x="1" y="6346"/>
                    <a:pt x="1834" y="8180"/>
                    <a:pt x="4096" y="8180"/>
                  </a:cubicBezTo>
                  <a:lnTo>
                    <a:pt x="37327" y="8180"/>
                  </a:lnTo>
                  <a:cubicBezTo>
                    <a:pt x="37362" y="8180"/>
                    <a:pt x="37398" y="8156"/>
                    <a:pt x="37398" y="8108"/>
                  </a:cubicBezTo>
                  <a:lnTo>
                    <a:pt x="37398" y="7454"/>
                  </a:lnTo>
                  <a:cubicBezTo>
                    <a:pt x="37398" y="7418"/>
                    <a:pt x="37362" y="7382"/>
                    <a:pt x="37327" y="7382"/>
                  </a:cubicBezTo>
                  <a:lnTo>
                    <a:pt x="4132" y="7382"/>
                  </a:lnTo>
                  <a:cubicBezTo>
                    <a:pt x="2334" y="7382"/>
                    <a:pt x="870" y="5918"/>
                    <a:pt x="870" y="4132"/>
                  </a:cubicBezTo>
                  <a:lnTo>
                    <a:pt x="870" y="4060"/>
                  </a:lnTo>
                  <a:cubicBezTo>
                    <a:pt x="870" y="2262"/>
                    <a:pt x="2334" y="798"/>
                    <a:pt x="4132" y="798"/>
                  </a:cubicBezTo>
                  <a:lnTo>
                    <a:pt x="37327" y="798"/>
                  </a:lnTo>
                  <a:cubicBezTo>
                    <a:pt x="37362" y="798"/>
                    <a:pt x="37398" y="774"/>
                    <a:pt x="37398" y="727"/>
                  </a:cubicBezTo>
                  <a:lnTo>
                    <a:pt x="37398" y="72"/>
                  </a:lnTo>
                  <a:cubicBezTo>
                    <a:pt x="37398" y="36"/>
                    <a:pt x="37362" y="0"/>
                    <a:pt x="373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1070522" y="5073576"/>
              <a:ext cx="1247166" cy="37082"/>
            </a:xfrm>
            <a:custGeom>
              <a:avLst/>
              <a:gdLst/>
              <a:ahLst/>
              <a:cxnLst/>
              <a:rect l="l" t="t" r="r" b="b"/>
              <a:pathLst>
                <a:path w="22063" h="656" extrusionOk="0">
                  <a:moveTo>
                    <a:pt x="405" y="1"/>
                  </a:moveTo>
                  <a:lnTo>
                    <a:pt x="0" y="655"/>
                  </a:lnTo>
                  <a:lnTo>
                    <a:pt x="22063" y="655"/>
                  </a:lnTo>
                  <a:lnTo>
                    <a:pt x="2206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066508" y="5069562"/>
              <a:ext cx="1255250" cy="45109"/>
            </a:xfrm>
            <a:custGeom>
              <a:avLst/>
              <a:gdLst/>
              <a:ahLst/>
              <a:cxnLst/>
              <a:rect l="l" t="t" r="r" b="b"/>
              <a:pathLst>
                <a:path w="22206" h="798" extrusionOk="0">
                  <a:moveTo>
                    <a:pt x="22062" y="155"/>
                  </a:moveTo>
                  <a:lnTo>
                    <a:pt x="22062" y="655"/>
                  </a:lnTo>
                  <a:lnTo>
                    <a:pt x="214" y="655"/>
                  </a:lnTo>
                  <a:lnTo>
                    <a:pt x="512" y="155"/>
                  </a:lnTo>
                  <a:close/>
                  <a:moveTo>
                    <a:pt x="476" y="0"/>
                  </a:moveTo>
                  <a:cubicBezTo>
                    <a:pt x="452" y="0"/>
                    <a:pt x="429" y="12"/>
                    <a:pt x="405" y="36"/>
                  </a:cubicBezTo>
                  <a:lnTo>
                    <a:pt x="12" y="691"/>
                  </a:lnTo>
                  <a:cubicBezTo>
                    <a:pt x="0" y="714"/>
                    <a:pt x="0" y="738"/>
                    <a:pt x="12" y="762"/>
                  </a:cubicBezTo>
                  <a:cubicBezTo>
                    <a:pt x="24" y="786"/>
                    <a:pt x="48" y="798"/>
                    <a:pt x="71" y="798"/>
                  </a:cubicBezTo>
                  <a:lnTo>
                    <a:pt x="22134" y="798"/>
                  </a:lnTo>
                  <a:cubicBezTo>
                    <a:pt x="22169" y="798"/>
                    <a:pt x="22205" y="774"/>
                    <a:pt x="22205" y="726"/>
                  </a:cubicBezTo>
                  <a:lnTo>
                    <a:pt x="22205" y="72"/>
                  </a:lnTo>
                  <a:cubicBezTo>
                    <a:pt x="22205" y="36"/>
                    <a:pt x="22169" y="0"/>
                    <a:pt x="22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1324955" y="4656289"/>
              <a:ext cx="992736" cy="37082"/>
            </a:xfrm>
            <a:custGeom>
              <a:avLst/>
              <a:gdLst/>
              <a:ahLst/>
              <a:cxnLst/>
              <a:rect l="l" t="t" r="r" b="b"/>
              <a:pathLst>
                <a:path w="17562" h="656" extrusionOk="0">
                  <a:moveTo>
                    <a:pt x="405" y="1"/>
                  </a:moveTo>
                  <a:lnTo>
                    <a:pt x="0" y="656"/>
                  </a:lnTo>
                  <a:lnTo>
                    <a:pt x="17562" y="656"/>
                  </a:lnTo>
                  <a:lnTo>
                    <a:pt x="175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1320207" y="4652276"/>
              <a:ext cx="1001554" cy="45109"/>
            </a:xfrm>
            <a:custGeom>
              <a:avLst/>
              <a:gdLst/>
              <a:ahLst/>
              <a:cxnLst/>
              <a:rect l="l" t="t" r="r" b="b"/>
              <a:pathLst>
                <a:path w="17718" h="798" extrusionOk="0">
                  <a:moveTo>
                    <a:pt x="17574" y="155"/>
                  </a:moveTo>
                  <a:lnTo>
                    <a:pt x="17574" y="655"/>
                  </a:lnTo>
                  <a:lnTo>
                    <a:pt x="215" y="655"/>
                  </a:lnTo>
                  <a:lnTo>
                    <a:pt x="525" y="155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25" y="691"/>
                  </a:lnTo>
                  <a:cubicBezTo>
                    <a:pt x="13" y="715"/>
                    <a:pt x="1" y="738"/>
                    <a:pt x="25" y="762"/>
                  </a:cubicBezTo>
                  <a:cubicBezTo>
                    <a:pt x="36" y="786"/>
                    <a:pt x="60" y="798"/>
                    <a:pt x="84" y="798"/>
                  </a:cubicBezTo>
                  <a:lnTo>
                    <a:pt x="17646" y="798"/>
                  </a:lnTo>
                  <a:cubicBezTo>
                    <a:pt x="17681" y="798"/>
                    <a:pt x="17717" y="774"/>
                    <a:pt x="17717" y="727"/>
                  </a:cubicBezTo>
                  <a:lnTo>
                    <a:pt x="17717" y="72"/>
                  </a:lnTo>
                  <a:cubicBezTo>
                    <a:pt x="17717" y="36"/>
                    <a:pt x="17681" y="0"/>
                    <a:pt x="176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746785" y="4879743"/>
              <a:ext cx="1207484" cy="8140"/>
            </a:xfrm>
            <a:custGeom>
              <a:avLst/>
              <a:gdLst/>
              <a:ahLst/>
              <a:cxnLst/>
              <a:rect l="l" t="t" r="r" b="b"/>
              <a:pathLst>
                <a:path w="21361" h="144" extrusionOk="0">
                  <a:moveTo>
                    <a:pt x="72" y="1"/>
                  </a:moveTo>
                  <a:cubicBezTo>
                    <a:pt x="36" y="1"/>
                    <a:pt x="1" y="24"/>
                    <a:pt x="1" y="72"/>
                  </a:cubicBezTo>
                  <a:cubicBezTo>
                    <a:pt x="1" y="108"/>
                    <a:pt x="36" y="143"/>
                    <a:pt x="72" y="143"/>
                  </a:cubicBezTo>
                  <a:lnTo>
                    <a:pt x="21289" y="143"/>
                  </a:lnTo>
                  <a:cubicBezTo>
                    <a:pt x="21325" y="143"/>
                    <a:pt x="21360" y="108"/>
                    <a:pt x="21360" y="72"/>
                  </a:cubicBezTo>
                  <a:cubicBezTo>
                    <a:pt x="21360" y="24"/>
                    <a:pt x="21325" y="1"/>
                    <a:pt x="212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467479" y="4879743"/>
              <a:ext cx="182471" cy="8140"/>
            </a:xfrm>
            <a:custGeom>
              <a:avLst/>
              <a:gdLst/>
              <a:ahLst/>
              <a:cxnLst/>
              <a:rect l="l" t="t" r="r" b="b"/>
              <a:pathLst>
                <a:path w="3228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3"/>
                    <a:pt x="72" y="143"/>
                  </a:cubicBezTo>
                  <a:lnTo>
                    <a:pt x="3144" y="143"/>
                  </a:lnTo>
                  <a:cubicBezTo>
                    <a:pt x="3191" y="143"/>
                    <a:pt x="3227" y="108"/>
                    <a:pt x="3227" y="72"/>
                  </a:cubicBezTo>
                  <a:cubicBezTo>
                    <a:pt x="3227" y="24"/>
                    <a:pt x="3191" y="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732653" y="4996868"/>
              <a:ext cx="873633" cy="8762"/>
            </a:xfrm>
            <a:custGeom>
              <a:avLst/>
              <a:gdLst/>
              <a:ahLst/>
              <a:cxnLst/>
              <a:rect l="l" t="t" r="r" b="b"/>
              <a:pathLst>
                <a:path w="15455" h="155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5372" y="155"/>
                  </a:lnTo>
                  <a:cubicBezTo>
                    <a:pt x="15419" y="155"/>
                    <a:pt x="15455" y="119"/>
                    <a:pt x="15455" y="84"/>
                  </a:cubicBezTo>
                  <a:cubicBezTo>
                    <a:pt x="15455" y="36"/>
                    <a:pt x="15419" y="0"/>
                    <a:pt x="15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66508" y="4735710"/>
              <a:ext cx="370877" cy="8140"/>
            </a:xfrm>
            <a:custGeom>
              <a:avLst/>
              <a:gdLst/>
              <a:ahLst/>
              <a:cxnLst/>
              <a:rect l="l" t="t" r="r" b="b"/>
              <a:pathLst>
                <a:path w="6561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6489" y="143"/>
                  </a:lnTo>
                  <a:cubicBezTo>
                    <a:pt x="6525" y="143"/>
                    <a:pt x="6560" y="120"/>
                    <a:pt x="6560" y="72"/>
                  </a:cubicBezTo>
                  <a:cubicBezTo>
                    <a:pt x="6560" y="36"/>
                    <a:pt x="6525" y="1"/>
                    <a:pt x="64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838982" y="4789581"/>
              <a:ext cx="173031" cy="345270"/>
            </a:xfrm>
            <a:custGeom>
              <a:avLst/>
              <a:gdLst/>
              <a:ahLst/>
              <a:cxnLst/>
              <a:rect l="l" t="t" r="r" b="b"/>
              <a:pathLst>
                <a:path w="3061" h="6108" extrusionOk="0">
                  <a:moveTo>
                    <a:pt x="1" y="0"/>
                  </a:moveTo>
                  <a:lnTo>
                    <a:pt x="1" y="6108"/>
                  </a:lnTo>
                  <a:lnTo>
                    <a:pt x="1525" y="4263"/>
                  </a:lnTo>
                  <a:lnTo>
                    <a:pt x="3061" y="6108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34969" y="4785511"/>
              <a:ext cx="181114" cy="353410"/>
            </a:xfrm>
            <a:custGeom>
              <a:avLst/>
              <a:gdLst/>
              <a:ahLst/>
              <a:cxnLst/>
              <a:rect l="l" t="t" r="r" b="b"/>
              <a:pathLst>
                <a:path w="3204" h="6252" extrusionOk="0">
                  <a:moveTo>
                    <a:pt x="3048" y="144"/>
                  </a:moveTo>
                  <a:lnTo>
                    <a:pt x="3048" y="5966"/>
                  </a:lnTo>
                  <a:lnTo>
                    <a:pt x="1655" y="4287"/>
                  </a:lnTo>
                  <a:cubicBezTo>
                    <a:pt x="1643" y="4275"/>
                    <a:pt x="1620" y="4263"/>
                    <a:pt x="1596" y="4263"/>
                  </a:cubicBezTo>
                  <a:cubicBezTo>
                    <a:pt x="1572" y="4263"/>
                    <a:pt x="1560" y="4275"/>
                    <a:pt x="1536" y="4287"/>
                  </a:cubicBezTo>
                  <a:lnTo>
                    <a:pt x="143" y="5966"/>
                  </a:lnTo>
                  <a:lnTo>
                    <a:pt x="143" y="144"/>
                  </a:lnTo>
                  <a:close/>
                  <a:moveTo>
                    <a:pt x="72" y="1"/>
                  </a:moveTo>
                  <a:cubicBezTo>
                    <a:pt x="24" y="1"/>
                    <a:pt x="0" y="36"/>
                    <a:pt x="0" y="72"/>
                  </a:cubicBezTo>
                  <a:lnTo>
                    <a:pt x="0" y="6180"/>
                  </a:lnTo>
                  <a:cubicBezTo>
                    <a:pt x="0" y="6204"/>
                    <a:pt x="12" y="6240"/>
                    <a:pt x="48" y="6240"/>
                  </a:cubicBezTo>
                  <a:cubicBezTo>
                    <a:pt x="58" y="6244"/>
                    <a:pt x="70" y="6247"/>
                    <a:pt x="82" y="6247"/>
                  </a:cubicBezTo>
                  <a:cubicBezTo>
                    <a:pt x="99" y="6247"/>
                    <a:pt x="117" y="6242"/>
                    <a:pt x="131" y="6228"/>
                  </a:cubicBezTo>
                  <a:lnTo>
                    <a:pt x="1596" y="4454"/>
                  </a:lnTo>
                  <a:lnTo>
                    <a:pt x="3072" y="6228"/>
                  </a:lnTo>
                  <a:cubicBezTo>
                    <a:pt x="3084" y="6240"/>
                    <a:pt x="3108" y="6251"/>
                    <a:pt x="3132" y="6251"/>
                  </a:cubicBezTo>
                  <a:cubicBezTo>
                    <a:pt x="3132" y="6251"/>
                    <a:pt x="3144" y="6251"/>
                    <a:pt x="3155" y="6240"/>
                  </a:cubicBezTo>
                  <a:cubicBezTo>
                    <a:pt x="3179" y="6240"/>
                    <a:pt x="3203" y="6204"/>
                    <a:pt x="3203" y="6180"/>
                  </a:cubicBezTo>
                  <a:lnTo>
                    <a:pt x="3203" y="72"/>
                  </a:lnTo>
                  <a:cubicBezTo>
                    <a:pt x="3203" y="36"/>
                    <a:pt x="3167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862554" y="4879064"/>
              <a:ext cx="8140" cy="169017"/>
            </a:xfrm>
            <a:custGeom>
              <a:avLst/>
              <a:gdLst/>
              <a:ahLst/>
              <a:cxnLst/>
              <a:rect l="l" t="t" r="r" b="b"/>
              <a:pathLst>
                <a:path w="144" h="2990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2918"/>
                  </a:lnTo>
                  <a:cubicBezTo>
                    <a:pt x="0" y="2965"/>
                    <a:pt x="24" y="2989"/>
                    <a:pt x="72" y="2989"/>
                  </a:cubicBezTo>
                  <a:cubicBezTo>
                    <a:pt x="108" y="2989"/>
                    <a:pt x="143" y="2965"/>
                    <a:pt x="143" y="2918"/>
                  </a:cubicBezTo>
                  <a:lnTo>
                    <a:pt x="143" y="84"/>
                  </a:lnTo>
                  <a:cubicBezTo>
                    <a:pt x="143" y="36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862554" y="4801000"/>
              <a:ext cx="92253" cy="56584"/>
            </a:xfrm>
            <a:custGeom>
              <a:avLst/>
              <a:gdLst/>
              <a:ahLst/>
              <a:cxnLst/>
              <a:rect l="l" t="t" r="r" b="b"/>
              <a:pathLst>
                <a:path w="1632" h="1001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917"/>
                  </a:lnTo>
                  <a:cubicBezTo>
                    <a:pt x="0" y="965"/>
                    <a:pt x="24" y="1001"/>
                    <a:pt x="72" y="1001"/>
                  </a:cubicBezTo>
                  <a:cubicBezTo>
                    <a:pt x="108" y="1001"/>
                    <a:pt x="143" y="965"/>
                    <a:pt x="143" y="917"/>
                  </a:cubicBezTo>
                  <a:lnTo>
                    <a:pt x="143" y="155"/>
                  </a:lnTo>
                  <a:lnTo>
                    <a:pt x="1560" y="155"/>
                  </a:lnTo>
                  <a:cubicBezTo>
                    <a:pt x="1596" y="155"/>
                    <a:pt x="1632" y="120"/>
                    <a:pt x="1632" y="84"/>
                  </a:cubicBezTo>
                  <a:cubicBezTo>
                    <a:pt x="1632" y="36"/>
                    <a:pt x="1596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52785" y="4238324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23"/>
                  </a:cubicBezTo>
                  <a:lnTo>
                    <a:pt x="0" y="3394"/>
                  </a:lnTo>
                  <a:cubicBezTo>
                    <a:pt x="0" y="5240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48714" y="4233632"/>
              <a:ext cx="2041378" cy="389079"/>
            </a:xfrm>
            <a:custGeom>
              <a:avLst/>
              <a:gdLst/>
              <a:ahLst/>
              <a:cxnLst/>
              <a:rect l="l" t="t" r="r" b="b"/>
              <a:pathLst>
                <a:path w="36113" h="6883" extrusionOk="0">
                  <a:moveTo>
                    <a:pt x="35958" y="155"/>
                  </a:moveTo>
                  <a:lnTo>
                    <a:pt x="35958" y="6739"/>
                  </a:lnTo>
                  <a:lnTo>
                    <a:pt x="3406" y="6739"/>
                  </a:lnTo>
                  <a:cubicBezTo>
                    <a:pt x="1608" y="6739"/>
                    <a:pt x="144" y="5275"/>
                    <a:pt x="144" y="3477"/>
                  </a:cubicBezTo>
                  <a:lnTo>
                    <a:pt x="144" y="3406"/>
                  </a:lnTo>
                  <a:cubicBezTo>
                    <a:pt x="144" y="1620"/>
                    <a:pt x="1608" y="155"/>
                    <a:pt x="3406" y="155"/>
                  </a:cubicBezTo>
                  <a:close/>
                  <a:moveTo>
                    <a:pt x="3406" y="1"/>
                  </a:moveTo>
                  <a:cubicBezTo>
                    <a:pt x="1525" y="1"/>
                    <a:pt x="1" y="1536"/>
                    <a:pt x="1" y="3406"/>
                  </a:cubicBezTo>
                  <a:lnTo>
                    <a:pt x="1" y="3477"/>
                  </a:lnTo>
                  <a:cubicBezTo>
                    <a:pt x="1" y="5358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7"/>
                    <a:pt x="36113" y="6811"/>
                  </a:cubicBezTo>
                  <a:lnTo>
                    <a:pt x="36113" y="84"/>
                  </a:lnTo>
                  <a:cubicBezTo>
                    <a:pt x="36113" y="36"/>
                    <a:pt x="36077" y="1"/>
                    <a:pt x="360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11745" y="4201355"/>
              <a:ext cx="2105932" cy="454312"/>
            </a:xfrm>
            <a:custGeom>
              <a:avLst/>
              <a:gdLst/>
              <a:ahLst/>
              <a:cxnLst/>
              <a:rect l="l" t="t" r="r" b="b"/>
              <a:pathLst>
                <a:path w="37255" h="8037" extrusionOk="0">
                  <a:moveTo>
                    <a:pt x="4024" y="0"/>
                  </a:moveTo>
                  <a:cubicBezTo>
                    <a:pt x="1798" y="0"/>
                    <a:pt x="0" y="1798"/>
                    <a:pt x="0" y="4012"/>
                  </a:cubicBezTo>
                  <a:cubicBezTo>
                    <a:pt x="0" y="6239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2"/>
                  </a:lnTo>
                  <a:lnTo>
                    <a:pt x="4060" y="7382"/>
                  </a:lnTo>
                  <a:cubicBezTo>
                    <a:pt x="2215" y="7382"/>
                    <a:pt x="726" y="5882"/>
                    <a:pt x="726" y="4048"/>
                  </a:cubicBezTo>
                  <a:lnTo>
                    <a:pt x="726" y="3977"/>
                  </a:lnTo>
                  <a:cubicBezTo>
                    <a:pt x="726" y="2143"/>
                    <a:pt x="2215" y="655"/>
                    <a:pt x="4060" y="655"/>
                  </a:cubicBezTo>
                  <a:lnTo>
                    <a:pt x="37255" y="655"/>
                  </a:lnTo>
                  <a:lnTo>
                    <a:pt x="3725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07675" y="4196607"/>
              <a:ext cx="2114072" cy="463130"/>
            </a:xfrm>
            <a:custGeom>
              <a:avLst/>
              <a:gdLst/>
              <a:ahLst/>
              <a:cxnLst/>
              <a:rect l="l" t="t" r="r" b="b"/>
              <a:pathLst>
                <a:path w="37399" h="8193" extrusionOk="0">
                  <a:moveTo>
                    <a:pt x="37255" y="156"/>
                  </a:moveTo>
                  <a:lnTo>
                    <a:pt x="37255" y="656"/>
                  </a:lnTo>
                  <a:lnTo>
                    <a:pt x="4132" y="656"/>
                  </a:lnTo>
                  <a:cubicBezTo>
                    <a:pt x="2251" y="656"/>
                    <a:pt x="727" y="2191"/>
                    <a:pt x="727" y="4061"/>
                  </a:cubicBezTo>
                  <a:lnTo>
                    <a:pt x="727" y="4132"/>
                  </a:lnTo>
                  <a:cubicBezTo>
                    <a:pt x="727" y="6013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75"/>
                    <a:pt x="155" y="4096"/>
                  </a:cubicBezTo>
                  <a:cubicBezTo>
                    <a:pt x="155" y="1930"/>
                    <a:pt x="1918" y="156"/>
                    <a:pt x="4096" y="156"/>
                  </a:cubicBezTo>
                  <a:close/>
                  <a:moveTo>
                    <a:pt x="4096" y="1"/>
                  </a:moveTo>
                  <a:cubicBezTo>
                    <a:pt x="1834" y="1"/>
                    <a:pt x="1" y="1846"/>
                    <a:pt x="1" y="4096"/>
                  </a:cubicBezTo>
                  <a:cubicBezTo>
                    <a:pt x="1" y="6359"/>
                    <a:pt x="1834" y="8192"/>
                    <a:pt x="4096" y="8192"/>
                  </a:cubicBezTo>
                  <a:lnTo>
                    <a:pt x="37327" y="8192"/>
                  </a:lnTo>
                  <a:cubicBezTo>
                    <a:pt x="37362" y="8192"/>
                    <a:pt x="37398" y="8156"/>
                    <a:pt x="37398" y="8121"/>
                  </a:cubicBezTo>
                  <a:lnTo>
                    <a:pt x="37398" y="7466"/>
                  </a:lnTo>
                  <a:cubicBezTo>
                    <a:pt x="37398" y="7418"/>
                    <a:pt x="37362" y="7383"/>
                    <a:pt x="37327" y="7383"/>
                  </a:cubicBezTo>
                  <a:lnTo>
                    <a:pt x="4132" y="7383"/>
                  </a:lnTo>
                  <a:cubicBezTo>
                    <a:pt x="2334" y="7383"/>
                    <a:pt x="870" y="5930"/>
                    <a:pt x="870" y="4132"/>
                  </a:cubicBezTo>
                  <a:lnTo>
                    <a:pt x="870" y="4061"/>
                  </a:lnTo>
                  <a:cubicBezTo>
                    <a:pt x="870" y="2275"/>
                    <a:pt x="2334" y="810"/>
                    <a:pt x="4132" y="810"/>
                  </a:cubicBezTo>
                  <a:lnTo>
                    <a:pt x="37327" y="810"/>
                  </a:lnTo>
                  <a:cubicBezTo>
                    <a:pt x="37362" y="810"/>
                    <a:pt x="37398" y="775"/>
                    <a:pt x="37398" y="739"/>
                  </a:cubicBezTo>
                  <a:lnTo>
                    <a:pt x="37398" y="84"/>
                  </a:lnTo>
                  <a:cubicBezTo>
                    <a:pt x="37398" y="36"/>
                    <a:pt x="37362" y="1"/>
                    <a:pt x="373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1348471" y="4618585"/>
              <a:ext cx="969221" cy="37082"/>
            </a:xfrm>
            <a:custGeom>
              <a:avLst/>
              <a:gdLst/>
              <a:ahLst/>
              <a:cxnLst/>
              <a:rect l="l" t="t" r="r" b="b"/>
              <a:pathLst>
                <a:path w="17146" h="656" extrusionOk="0">
                  <a:moveTo>
                    <a:pt x="394" y="1"/>
                  </a:moveTo>
                  <a:lnTo>
                    <a:pt x="1" y="656"/>
                  </a:lnTo>
                  <a:lnTo>
                    <a:pt x="17146" y="656"/>
                  </a:lnTo>
                  <a:lnTo>
                    <a:pt x="171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343779" y="4614572"/>
              <a:ext cx="977982" cy="45165"/>
            </a:xfrm>
            <a:custGeom>
              <a:avLst/>
              <a:gdLst/>
              <a:ahLst/>
              <a:cxnLst/>
              <a:rect l="l" t="t" r="r" b="b"/>
              <a:pathLst>
                <a:path w="17301" h="799" extrusionOk="0">
                  <a:moveTo>
                    <a:pt x="17157" y="143"/>
                  </a:moveTo>
                  <a:lnTo>
                    <a:pt x="17157" y="643"/>
                  </a:lnTo>
                  <a:lnTo>
                    <a:pt x="215" y="643"/>
                  </a:lnTo>
                  <a:lnTo>
                    <a:pt x="524" y="143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12" y="679"/>
                  </a:lnTo>
                  <a:cubicBezTo>
                    <a:pt x="0" y="703"/>
                    <a:pt x="0" y="739"/>
                    <a:pt x="12" y="762"/>
                  </a:cubicBezTo>
                  <a:cubicBezTo>
                    <a:pt x="24" y="786"/>
                    <a:pt x="48" y="798"/>
                    <a:pt x="84" y="798"/>
                  </a:cubicBezTo>
                  <a:lnTo>
                    <a:pt x="17229" y="798"/>
                  </a:lnTo>
                  <a:cubicBezTo>
                    <a:pt x="17264" y="798"/>
                    <a:pt x="17300" y="762"/>
                    <a:pt x="17300" y="727"/>
                  </a:cubicBezTo>
                  <a:lnTo>
                    <a:pt x="17300" y="72"/>
                  </a:lnTo>
                  <a:cubicBezTo>
                    <a:pt x="17300" y="24"/>
                    <a:pt x="17264" y="0"/>
                    <a:pt x="172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602226" y="4201355"/>
              <a:ext cx="715469" cy="37026"/>
            </a:xfrm>
            <a:custGeom>
              <a:avLst/>
              <a:gdLst/>
              <a:ahLst/>
              <a:cxnLst/>
              <a:rect l="l" t="t" r="r" b="b"/>
              <a:pathLst>
                <a:path w="12657" h="655" extrusionOk="0">
                  <a:moveTo>
                    <a:pt x="405" y="0"/>
                  </a:moveTo>
                  <a:lnTo>
                    <a:pt x="0" y="655"/>
                  </a:lnTo>
                  <a:lnTo>
                    <a:pt x="12657" y="655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598156" y="4197285"/>
              <a:ext cx="723609" cy="45165"/>
            </a:xfrm>
            <a:custGeom>
              <a:avLst/>
              <a:gdLst/>
              <a:ahLst/>
              <a:cxnLst/>
              <a:rect l="l" t="t" r="r" b="b"/>
              <a:pathLst>
                <a:path w="12801" h="799" extrusionOk="0">
                  <a:moveTo>
                    <a:pt x="12657" y="144"/>
                  </a:moveTo>
                  <a:lnTo>
                    <a:pt x="12657" y="644"/>
                  </a:lnTo>
                  <a:lnTo>
                    <a:pt x="215" y="644"/>
                  </a:lnTo>
                  <a:lnTo>
                    <a:pt x="513" y="144"/>
                  </a:lnTo>
                  <a:close/>
                  <a:moveTo>
                    <a:pt x="477" y="1"/>
                  </a:moveTo>
                  <a:cubicBezTo>
                    <a:pt x="442" y="1"/>
                    <a:pt x="418" y="13"/>
                    <a:pt x="406" y="36"/>
                  </a:cubicBezTo>
                  <a:lnTo>
                    <a:pt x="13" y="691"/>
                  </a:lnTo>
                  <a:cubicBezTo>
                    <a:pt x="1" y="703"/>
                    <a:pt x="1" y="739"/>
                    <a:pt x="13" y="763"/>
                  </a:cubicBezTo>
                  <a:cubicBezTo>
                    <a:pt x="25" y="786"/>
                    <a:pt x="49" y="798"/>
                    <a:pt x="72" y="798"/>
                  </a:cubicBezTo>
                  <a:lnTo>
                    <a:pt x="12729" y="798"/>
                  </a:lnTo>
                  <a:cubicBezTo>
                    <a:pt x="12764" y="798"/>
                    <a:pt x="12800" y="763"/>
                    <a:pt x="12800" y="727"/>
                  </a:cubicBezTo>
                  <a:lnTo>
                    <a:pt x="12800" y="72"/>
                  </a:lnTo>
                  <a:cubicBezTo>
                    <a:pt x="12800" y="24"/>
                    <a:pt x="12764" y="1"/>
                    <a:pt x="127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366673" y="4315089"/>
              <a:ext cx="465787" cy="8762"/>
            </a:xfrm>
            <a:custGeom>
              <a:avLst/>
              <a:gdLst/>
              <a:ahLst/>
              <a:cxnLst/>
              <a:rect l="l" t="t" r="r" b="b"/>
              <a:pathLst>
                <a:path w="8240" h="155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8168" y="155"/>
                  </a:lnTo>
                  <a:cubicBezTo>
                    <a:pt x="8204" y="155"/>
                    <a:pt x="8239" y="119"/>
                    <a:pt x="8239" y="72"/>
                  </a:cubicBezTo>
                  <a:cubicBezTo>
                    <a:pt x="8239" y="36"/>
                    <a:pt x="8204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81495" y="4315089"/>
              <a:ext cx="566745" cy="8762"/>
            </a:xfrm>
            <a:custGeom>
              <a:avLst/>
              <a:gdLst/>
              <a:ahLst/>
              <a:cxnLst/>
              <a:rect l="l" t="t" r="r" b="b"/>
              <a:pathLst>
                <a:path w="10026" h="155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9942" y="155"/>
                  </a:lnTo>
                  <a:cubicBezTo>
                    <a:pt x="9990" y="155"/>
                    <a:pt x="10026" y="119"/>
                    <a:pt x="10026" y="72"/>
                  </a:cubicBezTo>
                  <a:cubicBezTo>
                    <a:pt x="10026" y="36"/>
                    <a:pt x="9990" y="0"/>
                    <a:pt x="99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101499" y="4453694"/>
              <a:ext cx="712755" cy="8818"/>
            </a:xfrm>
            <a:custGeom>
              <a:avLst/>
              <a:gdLst/>
              <a:ahLst/>
              <a:cxnLst/>
              <a:rect l="l" t="t" r="r" b="b"/>
              <a:pathLst>
                <a:path w="12609" h="156" extrusionOk="0">
                  <a:moveTo>
                    <a:pt x="72" y="1"/>
                  </a:moveTo>
                  <a:cubicBezTo>
                    <a:pt x="24" y="1"/>
                    <a:pt x="0" y="37"/>
                    <a:pt x="0" y="84"/>
                  </a:cubicBezTo>
                  <a:cubicBezTo>
                    <a:pt x="0" y="120"/>
                    <a:pt x="24" y="156"/>
                    <a:pt x="72" y="156"/>
                  </a:cubicBezTo>
                  <a:lnTo>
                    <a:pt x="12537" y="156"/>
                  </a:lnTo>
                  <a:cubicBezTo>
                    <a:pt x="12573" y="156"/>
                    <a:pt x="12609" y="120"/>
                    <a:pt x="12609" y="84"/>
                  </a:cubicBezTo>
                  <a:cubicBezTo>
                    <a:pt x="12609" y="37"/>
                    <a:pt x="12573" y="1"/>
                    <a:pt x="125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427796" y="4453694"/>
              <a:ext cx="565388" cy="8818"/>
            </a:xfrm>
            <a:custGeom>
              <a:avLst/>
              <a:gdLst/>
              <a:ahLst/>
              <a:cxnLst/>
              <a:rect l="l" t="t" r="r" b="b"/>
              <a:pathLst>
                <a:path w="10002" h="156" extrusionOk="0">
                  <a:moveTo>
                    <a:pt x="83" y="1"/>
                  </a:moveTo>
                  <a:cubicBezTo>
                    <a:pt x="36" y="1"/>
                    <a:pt x="0" y="37"/>
                    <a:pt x="0" y="84"/>
                  </a:cubicBezTo>
                  <a:cubicBezTo>
                    <a:pt x="0" y="120"/>
                    <a:pt x="36" y="156"/>
                    <a:pt x="83" y="156"/>
                  </a:cubicBezTo>
                  <a:lnTo>
                    <a:pt x="9918" y="156"/>
                  </a:lnTo>
                  <a:cubicBezTo>
                    <a:pt x="9966" y="156"/>
                    <a:pt x="10001" y="120"/>
                    <a:pt x="10001" y="84"/>
                  </a:cubicBezTo>
                  <a:cubicBezTo>
                    <a:pt x="10001" y="37"/>
                    <a:pt x="9966" y="1"/>
                    <a:pt x="99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038866" y="4531137"/>
              <a:ext cx="706085" cy="8762"/>
            </a:xfrm>
            <a:custGeom>
              <a:avLst/>
              <a:gdLst/>
              <a:ahLst/>
              <a:cxnLst/>
              <a:rect l="l" t="t" r="r" b="b"/>
              <a:pathLst>
                <a:path w="12491" h="155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2419" y="155"/>
                  </a:lnTo>
                  <a:cubicBezTo>
                    <a:pt x="12455" y="155"/>
                    <a:pt x="12491" y="119"/>
                    <a:pt x="12491" y="72"/>
                  </a:cubicBezTo>
                  <a:cubicBezTo>
                    <a:pt x="12491" y="36"/>
                    <a:pt x="12467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68438" y="4387783"/>
              <a:ext cx="168282" cy="444928"/>
            </a:xfrm>
            <a:custGeom>
              <a:avLst/>
              <a:gdLst/>
              <a:ahLst/>
              <a:cxnLst/>
              <a:rect l="l" t="t" r="r" b="b"/>
              <a:pathLst>
                <a:path w="2977" h="7871" extrusionOk="0">
                  <a:moveTo>
                    <a:pt x="0" y="0"/>
                  </a:moveTo>
                  <a:lnTo>
                    <a:pt x="0" y="7870"/>
                  </a:lnTo>
                  <a:lnTo>
                    <a:pt x="1489" y="6025"/>
                  </a:lnTo>
                  <a:lnTo>
                    <a:pt x="2977" y="787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564368" y="4383713"/>
              <a:ext cx="176422" cy="453011"/>
            </a:xfrm>
            <a:custGeom>
              <a:avLst/>
              <a:gdLst/>
              <a:ahLst/>
              <a:cxnLst/>
              <a:rect l="l" t="t" r="r" b="b"/>
              <a:pathLst>
                <a:path w="3121" h="8014" extrusionOk="0">
                  <a:moveTo>
                    <a:pt x="2978" y="144"/>
                  </a:moveTo>
                  <a:lnTo>
                    <a:pt x="2978" y="7728"/>
                  </a:lnTo>
                  <a:lnTo>
                    <a:pt x="1620" y="6049"/>
                  </a:lnTo>
                  <a:cubicBezTo>
                    <a:pt x="1608" y="6037"/>
                    <a:pt x="1585" y="6025"/>
                    <a:pt x="1561" y="6025"/>
                  </a:cubicBezTo>
                  <a:cubicBezTo>
                    <a:pt x="1537" y="6025"/>
                    <a:pt x="1513" y="6037"/>
                    <a:pt x="1501" y="6049"/>
                  </a:cubicBezTo>
                  <a:lnTo>
                    <a:pt x="144" y="7728"/>
                  </a:lnTo>
                  <a:lnTo>
                    <a:pt x="144" y="144"/>
                  </a:lnTo>
                  <a:close/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lnTo>
                    <a:pt x="1" y="7942"/>
                  </a:lnTo>
                  <a:cubicBezTo>
                    <a:pt x="1" y="7966"/>
                    <a:pt x="13" y="8002"/>
                    <a:pt x="49" y="8014"/>
                  </a:cubicBezTo>
                  <a:cubicBezTo>
                    <a:pt x="72" y="8014"/>
                    <a:pt x="108" y="8014"/>
                    <a:pt x="132" y="7990"/>
                  </a:cubicBezTo>
                  <a:lnTo>
                    <a:pt x="1561" y="6216"/>
                  </a:lnTo>
                  <a:lnTo>
                    <a:pt x="2989" y="7990"/>
                  </a:lnTo>
                  <a:cubicBezTo>
                    <a:pt x="3013" y="8002"/>
                    <a:pt x="3025" y="8014"/>
                    <a:pt x="3049" y="8014"/>
                  </a:cubicBezTo>
                  <a:lnTo>
                    <a:pt x="3073" y="8014"/>
                  </a:lnTo>
                  <a:cubicBezTo>
                    <a:pt x="3109" y="8002"/>
                    <a:pt x="3120" y="7966"/>
                    <a:pt x="3120" y="7942"/>
                  </a:cubicBezTo>
                  <a:lnTo>
                    <a:pt x="3120" y="72"/>
                  </a:lnTo>
                  <a:cubicBezTo>
                    <a:pt x="3120" y="36"/>
                    <a:pt x="3097" y="1"/>
                    <a:pt x="3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706423" y="4636109"/>
              <a:ext cx="8140" cy="61276"/>
            </a:xfrm>
            <a:custGeom>
              <a:avLst/>
              <a:gdLst/>
              <a:ahLst/>
              <a:cxnLst/>
              <a:rect l="l" t="t" r="r" b="b"/>
              <a:pathLst>
                <a:path w="144" h="1084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lnTo>
                    <a:pt x="0" y="1013"/>
                  </a:lnTo>
                  <a:cubicBezTo>
                    <a:pt x="0" y="1060"/>
                    <a:pt x="36" y="1084"/>
                    <a:pt x="72" y="1084"/>
                  </a:cubicBezTo>
                  <a:cubicBezTo>
                    <a:pt x="119" y="1084"/>
                    <a:pt x="143" y="1060"/>
                    <a:pt x="143" y="1013"/>
                  </a:cubicBezTo>
                  <a:lnTo>
                    <a:pt x="143" y="84"/>
                  </a:lnTo>
                  <a:cubicBezTo>
                    <a:pt x="143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633728" y="4402593"/>
              <a:ext cx="80834" cy="212035"/>
            </a:xfrm>
            <a:custGeom>
              <a:avLst/>
              <a:gdLst/>
              <a:ahLst/>
              <a:cxnLst/>
              <a:rect l="l" t="t" r="r" b="b"/>
              <a:pathLst>
                <a:path w="1430" h="3751" extrusionOk="0">
                  <a:moveTo>
                    <a:pt x="72" y="0"/>
                  </a:moveTo>
                  <a:cubicBezTo>
                    <a:pt x="24" y="0"/>
                    <a:pt x="0" y="36"/>
                    <a:pt x="0" y="83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1286" y="155"/>
                  </a:lnTo>
                  <a:lnTo>
                    <a:pt x="1286" y="3667"/>
                  </a:lnTo>
                  <a:cubicBezTo>
                    <a:pt x="1286" y="3715"/>
                    <a:pt x="1322" y="3750"/>
                    <a:pt x="1358" y="3750"/>
                  </a:cubicBezTo>
                  <a:cubicBezTo>
                    <a:pt x="1405" y="3750"/>
                    <a:pt x="1429" y="3715"/>
                    <a:pt x="1429" y="3667"/>
                  </a:cubicBezTo>
                  <a:lnTo>
                    <a:pt x="1429" y="83"/>
                  </a:lnTo>
                  <a:cubicBezTo>
                    <a:pt x="1429" y="36"/>
                    <a:pt x="1405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743;p29">
            <a:extLst>
              <a:ext uri="{FF2B5EF4-FFF2-40B4-BE49-F238E27FC236}">
                <a16:creationId xmlns:a16="http://schemas.microsoft.com/office/drawing/2014/main" id="{05AA4FBC-935A-2C41-9458-6C0970A5F74B}"/>
              </a:ext>
            </a:extLst>
          </p:cNvPr>
          <p:cNvSpPr txBox="1">
            <a:spLocks/>
          </p:cNvSpPr>
          <p:nvPr/>
        </p:nvSpPr>
        <p:spPr>
          <a:xfrm>
            <a:off x="705209" y="1317134"/>
            <a:ext cx="814818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/>
              <a:t>Scatter plot of data inputs take x and y 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Same </a:t>
            </a:r>
            <a:r>
              <a:rPr lang="en-US" sz="2400" dirty="0" err="1"/>
              <a:t>colour</a:t>
            </a:r>
            <a:r>
              <a:rPr lang="en-US" sz="2400" dirty="0"/>
              <a:t> and marker specifiers as plot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‘filled’ to </a:t>
            </a:r>
            <a:r>
              <a:rPr lang="en-US" sz="2400" dirty="0" err="1"/>
              <a:t>colour</a:t>
            </a:r>
            <a:r>
              <a:rPr lang="en-US" sz="2400" dirty="0"/>
              <a:t> in marker </a:t>
            </a:r>
          </a:p>
          <a:p>
            <a:pPr algn="l"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7956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Other plots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chemeClr val="accent3"/>
                </a:solidFill>
              </a:rPr>
              <a:t>Loglog, </a:t>
            </a:r>
            <a:r>
              <a:rPr lang="en-US" sz="3200" dirty="0" err="1">
                <a:solidFill>
                  <a:schemeClr val="accent3"/>
                </a:solidFill>
              </a:rPr>
              <a:t>semilogx</a:t>
            </a:r>
            <a:r>
              <a:rPr lang="en-US" sz="3200" dirty="0">
                <a:solidFill>
                  <a:schemeClr val="accent3"/>
                </a:solidFill>
              </a:rPr>
              <a:t>, </a:t>
            </a:r>
            <a:r>
              <a:rPr lang="en-US" sz="3200" dirty="0" err="1">
                <a:solidFill>
                  <a:schemeClr val="accent3"/>
                </a:solidFill>
              </a:rPr>
              <a:t>semilogy</a:t>
            </a:r>
            <a:endParaRPr lang="en-US" sz="3200" dirty="0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3200" dirty="0" err="1">
                <a:solidFill>
                  <a:schemeClr val="accent3"/>
                </a:solidFill>
              </a:rPr>
              <a:t>Boxchart</a:t>
            </a:r>
            <a:r>
              <a:rPr lang="en-US" sz="3200" dirty="0">
                <a:solidFill>
                  <a:schemeClr val="accent3"/>
                </a:solidFill>
              </a:rPr>
              <a:t>, </a:t>
            </a:r>
            <a:r>
              <a:rPr lang="en-US" sz="3200" dirty="0" err="1">
                <a:solidFill>
                  <a:schemeClr val="accent3"/>
                </a:solidFill>
              </a:rPr>
              <a:t>barh</a:t>
            </a:r>
            <a:r>
              <a:rPr lang="en-US" sz="3200" dirty="0">
                <a:solidFill>
                  <a:schemeClr val="accent3"/>
                </a:solidFill>
              </a:rPr>
              <a:t>, stairs</a:t>
            </a:r>
          </a:p>
          <a:p>
            <a:pPr algn="l">
              <a:lnSpc>
                <a:spcPct val="150000"/>
              </a:lnSpc>
            </a:pPr>
            <a:r>
              <a:rPr lang="en-US" sz="3200" dirty="0" err="1">
                <a:solidFill>
                  <a:schemeClr val="accent3"/>
                </a:solidFill>
              </a:rPr>
              <a:t>Imagesc</a:t>
            </a:r>
            <a:r>
              <a:rPr lang="en-US" sz="3200" dirty="0">
                <a:solidFill>
                  <a:schemeClr val="accent3"/>
                </a:solidFill>
              </a:rPr>
              <a:t>, </a:t>
            </a:r>
            <a:r>
              <a:rPr lang="en-US" sz="3200" dirty="0" err="1">
                <a:solidFill>
                  <a:schemeClr val="accent3"/>
                </a:solidFill>
              </a:rPr>
              <a:t>polarhistogram</a:t>
            </a:r>
            <a:endParaRPr lang="en-US" sz="3200" dirty="0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076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Gramm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1895962" y="966900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I’m not a regular graph, I’m a cool graph</a:t>
            </a:r>
          </a:p>
        </p:txBody>
      </p:sp>
      <p:pic>
        <p:nvPicPr>
          <p:cNvPr id="3" name="Picture 2" descr="A person with long hair&#10;&#10;Description automatically generated with low confidence">
            <a:extLst>
              <a:ext uri="{FF2B5EF4-FFF2-40B4-BE49-F238E27FC236}">
                <a16:creationId xmlns:a16="http://schemas.microsoft.com/office/drawing/2014/main" id="{438E2877-281E-374B-AF5A-B4E6B96DA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715" y="1617635"/>
            <a:ext cx="5552729" cy="312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39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Gramm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996683" y="1049215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Toolbox developed to extend MATLAB’s graphing capacities. The code runs much like </a:t>
            </a:r>
            <a:r>
              <a:rPr lang="en-US" sz="2400" dirty="0" err="1">
                <a:solidFill>
                  <a:schemeClr val="accent3"/>
                </a:solidFill>
              </a:rPr>
              <a:t>ggplot</a:t>
            </a:r>
            <a:r>
              <a:rPr lang="en-US" sz="2400" dirty="0">
                <a:solidFill>
                  <a:schemeClr val="accent3"/>
                </a:solidFill>
              </a:rPr>
              <a:t> in R, whereby data is fed into the </a:t>
            </a:r>
            <a:r>
              <a:rPr lang="en-US" sz="2400" dirty="0" err="1">
                <a:solidFill>
                  <a:schemeClr val="accent3"/>
                </a:solidFill>
              </a:rPr>
              <a:t>gramm</a:t>
            </a:r>
            <a:r>
              <a:rPr lang="en-US" sz="2400" dirty="0">
                <a:solidFill>
                  <a:schemeClr val="accent3"/>
                </a:solidFill>
              </a:rPr>
              <a:t> function and each layer of the graph is added on top </a:t>
            </a: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accent3"/>
                </a:solidFill>
              </a:rPr>
              <a:t>See below for a cheat sheet summarizing </a:t>
            </a:r>
            <a:r>
              <a:rPr lang="en-US" sz="2000" dirty="0" err="1">
                <a:solidFill>
                  <a:schemeClr val="accent3"/>
                </a:solidFill>
              </a:rPr>
              <a:t>gramm’s</a:t>
            </a:r>
            <a:r>
              <a:rPr lang="en-US" sz="2000" dirty="0">
                <a:solidFill>
                  <a:schemeClr val="accent3"/>
                </a:solidFill>
              </a:rPr>
              <a:t> capacities</a:t>
            </a:r>
          </a:p>
          <a:p>
            <a:pPr algn="l">
              <a:lnSpc>
                <a:spcPct val="150000"/>
              </a:lnSpc>
            </a:pPr>
            <a:r>
              <a:rPr lang="en-CA" dirty="0">
                <a:hlinkClick r:id="rId3"/>
              </a:rPr>
              <a:t>https://github.com/piermorel/gramm/raw/master/gramm%20cheat%20sheet.pdf</a:t>
            </a:r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507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Gramm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996683" y="1049215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Gramm example script: </a:t>
            </a:r>
          </a:p>
          <a:p>
            <a:pPr algn="l">
              <a:lnSpc>
                <a:spcPct val="150000"/>
              </a:lnSpc>
            </a:pPr>
            <a:r>
              <a:rPr lang="en-CA" sz="1200" dirty="0"/>
              <a:t>g=</a:t>
            </a:r>
            <a:r>
              <a:rPr lang="en-CA" sz="1200" dirty="0" err="1"/>
              <a:t>gramm</a:t>
            </a:r>
            <a:r>
              <a:rPr lang="en-CA" sz="1200" dirty="0"/>
              <a:t>('x',cars.Model_Year,'y',cars.MPG,'color',cars.Cylinders,'subset',cars.Cylinders~=3 &amp; </a:t>
            </a:r>
            <a:r>
              <a:rPr lang="en-CA" sz="1200" dirty="0" err="1"/>
              <a:t>cars.Cylinders</a:t>
            </a:r>
            <a:r>
              <a:rPr lang="en-CA" sz="1200" dirty="0"/>
              <a:t>~=5);</a:t>
            </a:r>
          </a:p>
          <a:p>
            <a:pPr algn="l">
              <a:lnSpc>
                <a:spcPct val="150000"/>
              </a:lnSpc>
            </a:pPr>
            <a:r>
              <a:rPr lang="en-CA" sz="1200" dirty="0" err="1"/>
              <a:t>g.facet_grid</a:t>
            </a:r>
            <a:r>
              <a:rPr lang="en-CA" sz="1200" dirty="0"/>
              <a:t>([],</a:t>
            </a:r>
            <a:r>
              <a:rPr lang="en-CA" sz="1200" dirty="0" err="1"/>
              <a:t>cars.Origin_Region</a:t>
            </a:r>
            <a:r>
              <a:rPr lang="en-CA" sz="1200" dirty="0"/>
              <a:t>);</a:t>
            </a:r>
          </a:p>
          <a:p>
            <a:pPr algn="l">
              <a:lnSpc>
                <a:spcPct val="150000"/>
              </a:lnSpc>
            </a:pPr>
            <a:r>
              <a:rPr lang="en-CA" sz="1200" dirty="0" err="1"/>
              <a:t>g.geom_point</a:t>
            </a:r>
            <a:r>
              <a:rPr lang="en-CA" sz="1200" dirty="0"/>
              <a:t>();</a:t>
            </a:r>
          </a:p>
          <a:p>
            <a:pPr algn="l">
              <a:lnSpc>
                <a:spcPct val="150000"/>
              </a:lnSpc>
            </a:pPr>
            <a:r>
              <a:rPr lang="en-CA" sz="1200" dirty="0" err="1"/>
              <a:t>g.stat_glm</a:t>
            </a:r>
            <a:r>
              <a:rPr lang="en-CA" sz="1200" dirty="0"/>
              <a:t>();</a:t>
            </a:r>
          </a:p>
          <a:p>
            <a:pPr algn="l">
              <a:lnSpc>
                <a:spcPct val="150000"/>
              </a:lnSpc>
            </a:pPr>
            <a:r>
              <a:rPr lang="en-CA" sz="1200" dirty="0" err="1"/>
              <a:t>g.set_names</a:t>
            </a:r>
            <a:r>
              <a:rPr lang="en-CA" sz="1200" dirty="0"/>
              <a:t>('</a:t>
            </a:r>
            <a:r>
              <a:rPr lang="en-CA" sz="1200" dirty="0" err="1"/>
              <a:t>column','Origin','x','Year</a:t>
            </a:r>
            <a:r>
              <a:rPr lang="en-CA" sz="1200" dirty="0"/>
              <a:t> of </a:t>
            </a:r>
            <a:r>
              <a:rPr lang="en-CA" sz="1200" dirty="0" err="1"/>
              <a:t>production','y','Fuel</a:t>
            </a:r>
            <a:r>
              <a:rPr lang="en-CA" sz="1200" dirty="0"/>
              <a:t> economy (MPG)','color','# Cylinders’);</a:t>
            </a:r>
          </a:p>
          <a:p>
            <a:pPr algn="l">
              <a:lnSpc>
                <a:spcPct val="150000"/>
              </a:lnSpc>
            </a:pPr>
            <a:r>
              <a:rPr lang="en-CA" sz="1200" dirty="0" err="1"/>
              <a:t>g.set_title</a:t>
            </a:r>
            <a:r>
              <a:rPr lang="en-CA" sz="1200" dirty="0"/>
              <a:t>('Fuel economy of new cars between 1970 and 1982’);</a:t>
            </a:r>
          </a:p>
          <a:p>
            <a:pPr algn="l">
              <a:lnSpc>
                <a:spcPct val="150000"/>
              </a:lnSpc>
            </a:pPr>
            <a:r>
              <a:rPr lang="en-CA" sz="1200" dirty="0"/>
              <a:t>Figure('Position',[100 100 800 400]);</a:t>
            </a:r>
          </a:p>
          <a:p>
            <a:pPr algn="l">
              <a:lnSpc>
                <a:spcPct val="150000"/>
              </a:lnSpc>
            </a:pPr>
            <a:r>
              <a:rPr lang="en-CA" sz="1200" dirty="0" err="1"/>
              <a:t>g.draw</a:t>
            </a:r>
            <a:r>
              <a:rPr lang="en-CA" sz="1200" dirty="0"/>
              <a:t>();</a:t>
            </a:r>
          </a:p>
          <a:p>
            <a:pPr algn="l">
              <a:lnSpc>
                <a:spcPct val="150000"/>
              </a:lnSpc>
            </a:pPr>
            <a:r>
              <a:rPr lang="en-CA" sz="1200" dirty="0"/>
              <a:t>See example on their </a:t>
            </a:r>
            <a:r>
              <a:rPr lang="en-CA" sz="1200" dirty="0">
                <a:hlinkClick r:id="rId3"/>
              </a:rPr>
              <a:t>website</a:t>
            </a:r>
            <a:endParaRPr lang="en-CA" sz="1200" dirty="0"/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80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Plotting Tips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1149777" y="125300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In a general sense the type of plot you pick is very important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Bar plots and line graphs are simple and effective ways to convey a message and are readable by almost all audiences … but they are not always the best option</a:t>
            </a:r>
          </a:p>
        </p:txBody>
      </p:sp>
    </p:spTree>
    <p:extLst>
      <p:ext uri="{BB962C8B-B14F-4D97-AF65-F5344CB8AC3E}">
        <p14:creationId xmlns:p14="http://schemas.microsoft.com/office/powerpoint/2010/main" val="34923368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996683" y="1563766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en-CA" sz="2000" b="1" dirty="0" err="1"/>
              <a:t>Rolandi</a:t>
            </a:r>
            <a:r>
              <a:rPr lang="en-CA" sz="2000" b="1" dirty="0"/>
              <a:t> </a:t>
            </a:r>
            <a:r>
              <a:rPr lang="en-CA" sz="2000" dirty="0"/>
              <a:t>et al 2011. A Brief Guide to Designing Effective Figures for the Scientific Paper. </a:t>
            </a:r>
            <a:r>
              <a:rPr lang="en-CA" sz="2000" i="1" dirty="0"/>
              <a:t>Advanced Materials </a:t>
            </a:r>
          </a:p>
          <a:p>
            <a:pPr marL="400050" indent="-285750" algn="l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en-CA" sz="2000" b="1" dirty="0"/>
              <a:t>Rougier </a:t>
            </a:r>
            <a:r>
              <a:rPr lang="en-CA" sz="2000" dirty="0"/>
              <a:t>et al 2014. Ten Simple Rules for Better Figures. </a:t>
            </a:r>
            <a:r>
              <a:rPr lang="en-CA" sz="2000" i="1" dirty="0" err="1"/>
              <a:t>Plos</a:t>
            </a:r>
            <a:r>
              <a:rPr lang="en-CA" sz="2000" i="1" dirty="0"/>
              <a:t> Computational Biology </a:t>
            </a:r>
          </a:p>
          <a:p>
            <a:pPr marL="400050" indent="-285750" algn="l">
              <a:buFont typeface="Arial" panose="020B0604020202020204" pitchFamily="34" charset="0"/>
              <a:buChar char="•"/>
            </a:pPr>
            <a:endParaRPr lang="en-CA" sz="2000" i="1" dirty="0"/>
          </a:p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en-CA" sz="2000" b="1" i="1" dirty="0"/>
              <a:t>Nature</a:t>
            </a:r>
            <a:r>
              <a:rPr lang="en-CA" sz="2000" i="1" dirty="0"/>
              <a:t> blog http://</a:t>
            </a:r>
            <a:r>
              <a:rPr lang="en-CA" sz="2000" i="1" dirty="0" err="1"/>
              <a:t>blogs.nature.com</a:t>
            </a:r>
            <a:r>
              <a:rPr lang="en-CA" sz="2000" i="1" dirty="0"/>
              <a:t>/</a:t>
            </a:r>
            <a:r>
              <a:rPr lang="en-CA" sz="2000" i="1" dirty="0" err="1"/>
              <a:t>methagora</a:t>
            </a:r>
            <a:r>
              <a:rPr lang="en-CA" sz="2000" i="1" dirty="0"/>
              <a:t>/2013/07/data-visualization-points-of-</a:t>
            </a:r>
            <a:r>
              <a:rPr lang="en-CA" sz="2000" i="1" dirty="0" err="1"/>
              <a:t>view.html</a:t>
            </a:r>
            <a:endParaRPr lang="en-CA" sz="2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2053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Plotting Tips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1149777" y="125300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It is important to remember there is a wide range of scientific literacy in the world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Your audience may not be accustomed to reading plots, specifically complex figures </a:t>
            </a:r>
          </a:p>
        </p:txBody>
      </p:sp>
    </p:spTree>
    <p:extLst>
      <p:ext uri="{BB962C8B-B14F-4D97-AF65-F5344CB8AC3E}">
        <p14:creationId xmlns:p14="http://schemas.microsoft.com/office/powerpoint/2010/main" val="21951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Plotting Tips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1149777" y="125300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Try plotting information with the </a:t>
            </a:r>
            <a:r>
              <a:rPr lang="en-US" sz="2400" b="1" dirty="0">
                <a:solidFill>
                  <a:schemeClr val="accent3"/>
                </a:solidFill>
              </a:rPr>
              <a:t>least</a:t>
            </a:r>
            <a:r>
              <a:rPr lang="en-US" sz="2400" dirty="0">
                <a:solidFill>
                  <a:schemeClr val="accent3"/>
                </a:solidFill>
              </a:rPr>
              <a:t> amount of </a:t>
            </a:r>
            <a:r>
              <a:rPr lang="en-US" sz="2400" b="1" dirty="0">
                <a:solidFill>
                  <a:schemeClr val="accent3"/>
                </a:solidFill>
              </a:rPr>
              <a:t>ink</a:t>
            </a:r>
            <a:r>
              <a:rPr lang="en-US" sz="2400" dirty="0">
                <a:solidFill>
                  <a:schemeClr val="accent3"/>
                </a:solidFill>
              </a:rPr>
              <a:t> as possible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Do not overcrowd graphs, give each one room to breath </a:t>
            </a:r>
          </a:p>
          <a:p>
            <a:pPr algn="l">
              <a:lnSpc>
                <a:spcPct val="150000"/>
              </a:lnSpc>
            </a:pPr>
            <a:r>
              <a:rPr lang="en-US" sz="2400" dirty="0" err="1">
                <a:solidFill>
                  <a:schemeClr val="accent3"/>
                </a:solidFill>
              </a:rPr>
              <a:t>Colour</a:t>
            </a:r>
            <a:r>
              <a:rPr lang="en-US" sz="2400" dirty="0">
                <a:solidFill>
                  <a:schemeClr val="accent3"/>
                </a:solidFill>
              </a:rPr>
              <a:t> choice is important and can make figures misleading</a:t>
            </a: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6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Plotting Tips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1149777" y="125300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Do not mislead readers, be careful about adjusting axes to exaggerate effects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Label everything clearly including axes and units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Always plot </a:t>
            </a:r>
            <a:r>
              <a:rPr lang="en-US" sz="2400" b="1" dirty="0">
                <a:solidFill>
                  <a:schemeClr val="accent3"/>
                </a:solidFill>
              </a:rPr>
              <a:t>confidence intervals </a:t>
            </a:r>
            <a:r>
              <a:rPr lang="en-US" sz="2400" dirty="0">
                <a:solidFill>
                  <a:schemeClr val="accent3"/>
                </a:solidFill>
              </a:rPr>
              <a:t>or a measure of data spread / uncertainty </a:t>
            </a:r>
          </a:p>
        </p:txBody>
      </p:sp>
    </p:spTree>
    <p:extLst>
      <p:ext uri="{BB962C8B-B14F-4D97-AF65-F5344CB8AC3E}">
        <p14:creationId xmlns:p14="http://schemas.microsoft.com/office/powerpoint/2010/main" val="229978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Plotting Tips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1149777" y="125300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Your plot should highlight your data in the best way possible: do not plot a histogram for a binary outcome variable or a bar plot if your data is continuous </a:t>
            </a:r>
          </a:p>
        </p:txBody>
      </p:sp>
    </p:spTree>
    <p:extLst>
      <p:ext uri="{BB962C8B-B14F-4D97-AF65-F5344CB8AC3E}">
        <p14:creationId xmlns:p14="http://schemas.microsoft.com/office/powerpoint/2010/main" val="795818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Plots tell a story 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1109043" y="1266948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pic>
        <p:nvPicPr>
          <p:cNvPr id="3" name="Picture 2" descr="A picture containing text, writing implement, stationary, pencil&#10;&#10;Description automatically generated">
            <a:extLst>
              <a:ext uri="{FF2B5EF4-FFF2-40B4-BE49-F238E27FC236}">
                <a16:creationId xmlns:a16="http://schemas.microsoft.com/office/drawing/2014/main" id="{5C81BA14-A0C4-3942-A513-08052A5E36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54" t="2569" r="7646" b="5651"/>
          <a:stretch/>
        </p:blipFill>
        <p:spPr>
          <a:xfrm>
            <a:off x="903569" y="1133842"/>
            <a:ext cx="7498022" cy="360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25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Plotting Tips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1149777" y="125300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pic>
        <p:nvPicPr>
          <p:cNvPr id="3" name="Picture 2" descr="A picture containing calendar&#10;&#10;Description automatically generated">
            <a:extLst>
              <a:ext uri="{FF2B5EF4-FFF2-40B4-BE49-F238E27FC236}">
                <a16:creationId xmlns:a16="http://schemas.microsoft.com/office/drawing/2014/main" id="{2BE80502-BDD8-4442-B0D9-65F9A7EBE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724" y="1193049"/>
            <a:ext cx="4451105" cy="35888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FE36BD-EFF6-7446-881F-2B64375427D9}"/>
              </a:ext>
            </a:extLst>
          </p:cNvPr>
          <p:cNvSpPr/>
          <p:nvPr/>
        </p:nvSpPr>
        <p:spPr>
          <a:xfrm>
            <a:off x="6789781" y="4513798"/>
            <a:ext cx="16177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err="1">
                <a:solidFill>
                  <a:srgbClr val="231F20"/>
                </a:solidFill>
                <a:latin typeface="ff4"/>
              </a:rPr>
              <a:t>Rolandi</a:t>
            </a:r>
            <a:r>
              <a:rPr lang="en-CA" b="1" dirty="0">
                <a:solidFill>
                  <a:srgbClr val="231F20"/>
                </a:solidFill>
                <a:latin typeface="ff4"/>
              </a:rPr>
              <a:t> et al., 2011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4980820"/>
      </p:ext>
    </p:extLst>
  </p:cSld>
  <p:clrMapOvr>
    <a:masterClrMapping/>
  </p:clrMapOvr>
</p:sld>
</file>

<file path=ppt/theme/theme1.xml><?xml version="1.0" encoding="utf-8"?>
<a:theme xmlns:a="http://schemas.openxmlformats.org/drawingml/2006/main" name="Virtual Campaign by Slidesgo">
  <a:themeElements>
    <a:clrScheme name="Simple Light">
      <a:dk1>
        <a:srgbClr val="00004D"/>
      </a:dk1>
      <a:lt1>
        <a:srgbClr val="FFFFFF"/>
      </a:lt1>
      <a:dk2>
        <a:srgbClr val="FFEFE1"/>
      </a:dk2>
      <a:lt2>
        <a:srgbClr val="FFEFE1"/>
      </a:lt2>
      <a:accent1>
        <a:srgbClr val="FAEA00"/>
      </a:accent1>
      <a:accent2>
        <a:srgbClr val="00B181"/>
      </a:accent2>
      <a:accent3>
        <a:srgbClr val="00004D"/>
      </a:accent3>
      <a:accent4>
        <a:srgbClr val="00B9FF"/>
      </a:accent4>
      <a:accent5>
        <a:srgbClr val="FF7AA1"/>
      </a:accent5>
      <a:accent6>
        <a:srgbClr val="FF6A00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12487</TotalTime>
  <Words>1374</Words>
  <Application>Microsoft Macintosh PowerPoint</Application>
  <PresentationFormat>On-screen Show (16:9)</PresentationFormat>
  <Paragraphs>184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Baloo 2</vt:lpstr>
      <vt:lpstr>Teko</vt:lpstr>
      <vt:lpstr>ff4</vt:lpstr>
      <vt:lpstr>Concert One</vt:lpstr>
      <vt:lpstr>Virtual Campaign by Slidesgo</vt:lpstr>
      <vt:lpstr>MATLAB </vt:lpstr>
      <vt:lpstr>Plotting Tips</vt:lpstr>
      <vt:lpstr>Plotting Tips</vt:lpstr>
      <vt:lpstr>Plotting Tips</vt:lpstr>
      <vt:lpstr>Plotting Tips</vt:lpstr>
      <vt:lpstr>Plotting Tips</vt:lpstr>
      <vt:lpstr>Plotting Tips</vt:lpstr>
      <vt:lpstr>Plots tell a story </vt:lpstr>
      <vt:lpstr>Plotting Tips</vt:lpstr>
      <vt:lpstr>Plot function </vt:lpstr>
      <vt:lpstr>Plot function </vt:lpstr>
      <vt:lpstr>Plot function </vt:lpstr>
      <vt:lpstr>Plot Colours </vt:lpstr>
      <vt:lpstr>Plot Markers </vt:lpstr>
      <vt:lpstr>Plot Lines </vt:lpstr>
      <vt:lpstr>Plot other specifiers </vt:lpstr>
      <vt:lpstr>Figure and close all</vt:lpstr>
      <vt:lpstr>Hold on / off</vt:lpstr>
      <vt:lpstr>Other Line plots</vt:lpstr>
      <vt:lpstr>Error Bars</vt:lpstr>
      <vt:lpstr>Error Bars</vt:lpstr>
      <vt:lpstr>Bar graphs</vt:lpstr>
      <vt:lpstr>Plot but make it fashion</vt:lpstr>
      <vt:lpstr>Histograms</vt:lpstr>
      <vt:lpstr>Scatter</vt:lpstr>
      <vt:lpstr>Other plots</vt:lpstr>
      <vt:lpstr>Gramm</vt:lpstr>
      <vt:lpstr>Gramm</vt:lpstr>
      <vt:lpstr>Gramm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</dc:title>
  <cp:lastModifiedBy>Jason Da Silva Castanheira</cp:lastModifiedBy>
  <cp:revision>57</cp:revision>
  <dcterms:modified xsi:type="dcterms:W3CDTF">2021-04-07T22:57:43Z</dcterms:modified>
</cp:coreProperties>
</file>