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4"/>
  </p:notesMasterIdLst>
  <p:sldIdLst>
    <p:sldId id="256" r:id="rId2"/>
    <p:sldId id="340" r:id="rId3"/>
    <p:sldId id="341" r:id="rId4"/>
    <p:sldId id="342" r:id="rId5"/>
    <p:sldId id="343" r:id="rId6"/>
    <p:sldId id="338" r:id="rId7"/>
    <p:sldId id="271" r:id="rId8"/>
    <p:sldId id="263" r:id="rId9"/>
    <p:sldId id="282" r:id="rId10"/>
    <p:sldId id="268" r:id="rId11"/>
    <p:sldId id="336" r:id="rId12"/>
    <p:sldId id="335" r:id="rId13"/>
    <p:sldId id="337" r:id="rId14"/>
    <p:sldId id="320" r:id="rId15"/>
    <p:sldId id="312" r:id="rId16"/>
    <p:sldId id="339" r:id="rId17"/>
    <p:sldId id="326" r:id="rId18"/>
    <p:sldId id="327" r:id="rId19"/>
    <p:sldId id="329" r:id="rId20"/>
    <p:sldId id="272" r:id="rId21"/>
    <p:sldId id="344" r:id="rId22"/>
    <p:sldId id="346" r:id="rId23"/>
    <p:sldId id="347" r:id="rId24"/>
    <p:sldId id="309" r:id="rId25"/>
    <p:sldId id="348" r:id="rId26"/>
    <p:sldId id="345" r:id="rId27"/>
    <p:sldId id="350" r:id="rId28"/>
    <p:sldId id="351" r:id="rId29"/>
    <p:sldId id="352" r:id="rId30"/>
    <p:sldId id="353" r:id="rId31"/>
    <p:sldId id="354" r:id="rId32"/>
    <p:sldId id="349" r:id="rId33"/>
  </p:sldIdLst>
  <p:sldSz cx="9144000" cy="5143500" type="screen16x9"/>
  <p:notesSz cx="6858000" cy="9144000"/>
  <p:embeddedFontLst>
    <p:embeddedFont>
      <p:font typeface="Baloo 2" panose="03080502040302020200" pitchFamily="66" charset="77"/>
      <p:regular r:id="rId35"/>
      <p:bold r:id="rId36"/>
    </p:embeddedFont>
    <p:embeddedFont>
      <p:font typeface="Concert One" pitchFamily="2" charset="77"/>
      <p:regular r:id="rId37"/>
    </p:embeddedFont>
    <p:embeddedFont>
      <p:font typeface="Teko" panose="02000000000000000000" pitchFamily="2" charset="77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1657AA-6067-0146-A74C-85156E35DE91}" v="57" dt="2021-03-01T15:37:25.197"/>
  </p1510:revLst>
</p1510:revInfo>
</file>

<file path=ppt/tableStyles.xml><?xml version="1.0" encoding="utf-8"?>
<a:tblStyleLst xmlns:a="http://schemas.openxmlformats.org/drawingml/2006/main" def="{D0CFCCEC-FA5B-4BD6-9C29-9905A8ED209A}">
  <a:tblStyle styleId="{D0CFCCEC-FA5B-4BD6-9C29-9905A8ED20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8"/>
  </p:normalViewPr>
  <p:slideViewPr>
    <p:cSldViewPr snapToGrid="0" snapToObjects="1">
      <p:cViewPr varScale="1">
        <p:scale>
          <a:sx n="156" d="100"/>
          <a:sy n="156" d="100"/>
        </p:scale>
        <p:origin x="8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383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873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252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86fc84f77b_0_16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86fc84f77b_0_16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99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2284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8042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5598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242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9358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598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809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108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437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5913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836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147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046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710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066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5781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4936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7949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0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5517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9553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972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86fc84f77b_0_16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86fc84f77b_0_16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86fc84f77b_0_16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86fc84f77b_0_16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6610115" y="410493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4487" y="4028602"/>
            <a:ext cx="339830" cy="36654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169342" y="1095366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155044" y="12140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38102" y="2357862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206519" y="20129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658244" y="29307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752399" y="1920823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04152" y="134998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420014" y="2930768"/>
            <a:ext cx="147682" cy="158298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968719" y="1578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66095" y="224979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801920" y="47841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36" name="Google Shape;236;p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" name="Google Shape;241;p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797325" y="671225"/>
            <a:ext cx="34893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TITLE_AND_DESCRIPTION_1_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1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07" name="Google Shape;507;p1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08" name="Google Shape;508;p1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1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16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16"/>
          <p:cNvSpPr txBox="1">
            <a:spLocks noGrp="1"/>
          </p:cNvSpPr>
          <p:nvPr>
            <p:ph type="title" idx="2"/>
          </p:nvPr>
        </p:nvSpPr>
        <p:spPr>
          <a:xfrm>
            <a:off x="1005350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7" name="Google Shape;517;p16"/>
          <p:cNvSpPr txBox="1">
            <a:spLocks noGrp="1"/>
          </p:cNvSpPr>
          <p:nvPr>
            <p:ph type="subTitle" idx="1"/>
          </p:nvPr>
        </p:nvSpPr>
        <p:spPr>
          <a:xfrm>
            <a:off x="1005350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8" name="Google Shape;518;p16"/>
          <p:cNvSpPr txBox="1">
            <a:spLocks noGrp="1"/>
          </p:cNvSpPr>
          <p:nvPr>
            <p:ph type="title" idx="3"/>
          </p:nvPr>
        </p:nvSpPr>
        <p:spPr>
          <a:xfrm>
            <a:off x="3445494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subTitle" idx="4"/>
          </p:nvPr>
        </p:nvSpPr>
        <p:spPr>
          <a:xfrm>
            <a:off x="3445494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0" name="Google Shape;520;p16"/>
          <p:cNvSpPr txBox="1">
            <a:spLocks noGrp="1"/>
          </p:cNvSpPr>
          <p:nvPr>
            <p:ph type="title" idx="5"/>
          </p:nvPr>
        </p:nvSpPr>
        <p:spPr>
          <a:xfrm>
            <a:off x="5885639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1" name="Google Shape;521;p16"/>
          <p:cNvSpPr txBox="1">
            <a:spLocks noGrp="1"/>
          </p:cNvSpPr>
          <p:nvPr>
            <p:ph type="subTitle" idx="6"/>
          </p:nvPr>
        </p:nvSpPr>
        <p:spPr>
          <a:xfrm>
            <a:off x="5885639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2" name="Google Shape;522;p16"/>
          <p:cNvSpPr txBox="1">
            <a:spLocks noGrp="1"/>
          </p:cNvSpPr>
          <p:nvPr>
            <p:ph type="title" idx="7"/>
          </p:nvPr>
        </p:nvSpPr>
        <p:spPr>
          <a:xfrm>
            <a:off x="1005350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3" name="Google Shape;523;p16"/>
          <p:cNvSpPr txBox="1">
            <a:spLocks noGrp="1"/>
          </p:cNvSpPr>
          <p:nvPr>
            <p:ph type="subTitle" idx="8"/>
          </p:nvPr>
        </p:nvSpPr>
        <p:spPr>
          <a:xfrm>
            <a:off x="1005350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4" name="Google Shape;524;p16"/>
          <p:cNvSpPr txBox="1">
            <a:spLocks noGrp="1"/>
          </p:cNvSpPr>
          <p:nvPr>
            <p:ph type="title" idx="9"/>
          </p:nvPr>
        </p:nvSpPr>
        <p:spPr>
          <a:xfrm>
            <a:off x="3445494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5" name="Google Shape;525;p16"/>
          <p:cNvSpPr txBox="1">
            <a:spLocks noGrp="1"/>
          </p:cNvSpPr>
          <p:nvPr>
            <p:ph type="subTitle" idx="13"/>
          </p:nvPr>
        </p:nvSpPr>
        <p:spPr>
          <a:xfrm>
            <a:off x="3445494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6" name="Google Shape;526;p16"/>
          <p:cNvSpPr txBox="1">
            <a:spLocks noGrp="1"/>
          </p:cNvSpPr>
          <p:nvPr>
            <p:ph type="title" idx="14"/>
          </p:nvPr>
        </p:nvSpPr>
        <p:spPr>
          <a:xfrm>
            <a:off x="5885639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7" name="Google Shape;527;p16"/>
          <p:cNvSpPr txBox="1">
            <a:spLocks noGrp="1"/>
          </p:cNvSpPr>
          <p:nvPr>
            <p:ph type="subTitle" idx="15"/>
          </p:nvPr>
        </p:nvSpPr>
        <p:spPr>
          <a:xfrm>
            <a:off x="5885639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SECTION_TITLE_AND_DESCRIPTION_1_1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17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30" name="Google Shape;530;p17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31" name="Google Shape;531;p1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5" name="Google Shape;535;p1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17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17"/>
          <p:cNvSpPr txBox="1">
            <a:spLocks noGrp="1"/>
          </p:cNvSpPr>
          <p:nvPr>
            <p:ph type="subTitle" idx="1"/>
          </p:nvPr>
        </p:nvSpPr>
        <p:spPr>
          <a:xfrm>
            <a:off x="1005350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0" name="Google Shape;540;p17"/>
          <p:cNvSpPr txBox="1">
            <a:spLocks noGrp="1"/>
          </p:cNvSpPr>
          <p:nvPr>
            <p:ph type="subTitle" idx="2"/>
          </p:nvPr>
        </p:nvSpPr>
        <p:spPr>
          <a:xfrm>
            <a:off x="3445494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1" name="Google Shape;541;p17"/>
          <p:cNvSpPr txBox="1">
            <a:spLocks noGrp="1"/>
          </p:cNvSpPr>
          <p:nvPr>
            <p:ph type="subTitle" idx="3"/>
          </p:nvPr>
        </p:nvSpPr>
        <p:spPr>
          <a:xfrm>
            <a:off x="5885639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2" name="Google Shape;542;p17"/>
          <p:cNvSpPr txBox="1">
            <a:spLocks noGrp="1"/>
          </p:cNvSpPr>
          <p:nvPr>
            <p:ph type="title" idx="4" hasCustomPrompt="1"/>
          </p:nvPr>
        </p:nvSpPr>
        <p:spPr>
          <a:xfrm>
            <a:off x="1423100" y="2827700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3" name="Google Shape;543;p17"/>
          <p:cNvSpPr txBox="1">
            <a:spLocks noGrp="1"/>
          </p:cNvSpPr>
          <p:nvPr>
            <p:ph type="title" idx="5" hasCustomPrompt="1"/>
          </p:nvPr>
        </p:nvSpPr>
        <p:spPr>
          <a:xfrm>
            <a:off x="3863250" y="2827700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4" name="Google Shape;544;p17"/>
          <p:cNvSpPr txBox="1">
            <a:spLocks noGrp="1"/>
          </p:cNvSpPr>
          <p:nvPr>
            <p:ph type="title" idx="6" hasCustomPrompt="1"/>
          </p:nvPr>
        </p:nvSpPr>
        <p:spPr>
          <a:xfrm>
            <a:off x="6303400" y="2824225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ONLY_2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19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59" name="Google Shape;559;p19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60" name="Google Shape;560;p19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9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9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4" name="Google Shape;564;p19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19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_AND_TWO_COLUMNS_1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21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88" name="Google Shape;588;p21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89" name="Google Shape;589;p21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3" name="Google Shape;593;p21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7" name="Google Shape;597;p21"/>
          <p:cNvSpPr txBox="1">
            <a:spLocks noGrp="1"/>
          </p:cNvSpPr>
          <p:nvPr>
            <p:ph type="title"/>
          </p:nvPr>
        </p:nvSpPr>
        <p:spPr>
          <a:xfrm>
            <a:off x="697475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8" r:id="rId4"/>
    <p:sldLayoutId id="2147483662" r:id="rId5"/>
    <p:sldLayoutId id="2147483663" r:id="rId6"/>
    <p:sldLayoutId id="2147483665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MATLAB </a:t>
            </a:r>
            <a:endParaRPr dirty="0"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2: </a:t>
            </a:r>
            <a:r>
              <a:rPr lang="en" dirty="0"/>
              <a:t>Basics </a:t>
            </a:r>
            <a:r>
              <a:rPr lang="en"/>
              <a:t>part 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Cells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033340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25979" y="1006770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The most flexible of data structures in MATLAB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Holds any information you’d like in a cell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Indexable with same rules of matrices c{1,2} 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contain different types in each cell regardless of its </a:t>
            </a:r>
            <a:r>
              <a:rPr lang="en-US" sz="2400" dirty="0" err="1"/>
              <a:t>neighbours</a:t>
            </a:r>
            <a:r>
              <a:rPr lang="en-US" sz="2400" dirty="0"/>
              <a:t>  (i.e., columns and rows)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Cells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98040" y="4078036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25979" y="1006770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Indexing a cell array is a lot like a regular array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Yet there is a key difference between c(1,2) and c{1,2}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The latter indexes the </a:t>
            </a:r>
            <a:r>
              <a:rPr lang="en-US" sz="2400" b="1" dirty="0">
                <a:solidFill>
                  <a:schemeClr val="accent3"/>
                </a:solidFill>
              </a:rPr>
              <a:t>contents</a:t>
            </a:r>
            <a:r>
              <a:rPr lang="en-US" sz="2400" dirty="0">
                <a:solidFill>
                  <a:schemeClr val="accent3"/>
                </a:solidFill>
              </a:rPr>
              <a:t> of the cell, the former indexes the </a:t>
            </a:r>
            <a:r>
              <a:rPr lang="en-US" sz="2400" b="1" dirty="0">
                <a:solidFill>
                  <a:schemeClr val="accent3"/>
                </a:solidFill>
              </a:rPr>
              <a:t>cell</a:t>
            </a:r>
            <a:r>
              <a:rPr lang="en-US" sz="2400" dirty="0">
                <a:solidFill>
                  <a:schemeClr val="accent3"/>
                </a:solidFill>
              </a:rPr>
              <a:t> itself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Note: you can index an array after indexing a cell c{1,1}(1)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355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Cell Operators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317134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To help visualize your cell structure and the contents it holds use </a:t>
            </a:r>
            <a:r>
              <a:rPr lang="en-US" sz="2400" b="1" dirty="0" err="1">
                <a:solidFill>
                  <a:schemeClr val="accent3"/>
                </a:solidFill>
              </a:rPr>
              <a:t>cellpolt</a:t>
            </a:r>
            <a:r>
              <a:rPr lang="en-US" sz="2400" b="1" dirty="0">
                <a:solidFill>
                  <a:schemeClr val="accent3"/>
                </a:solidFill>
              </a:rPr>
              <a:t>()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 can also convert between cells, structs, matrices, </a:t>
            </a:r>
            <a:r>
              <a:rPr lang="en-US" sz="2400" dirty="0" err="1">
                <a:solidFill>
                  <a:schemeClr val="accent3"/>
                </a:solidFill>
              </a:rPr>
              <a:t>etc</a:t>
            </a:r>
            <a:r>
              <a:rPr lang="en-US" sz="2400" dirty="0">
                <a:solidFill>
                  <a:schemeClr val="accent3"/>
                </a:solidFill>
              </a:rPr>
              <a:t> given that data conversion is possible</a:t>
            </a:r>
          </a:p>
          <a:p>
            <a:pPr algn="l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119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Cell FUN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317134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Applies a function to each cell of a cell array, very useful tool when working with data of different lengths </a:t>
            </a:r>
          </a:p>
          <a:p>
            <a:pPr algn="l">
              <a:lnSpc>
                <a:spcPct val="150000"/>
              </a:lnSpc>
            </a:pPr>
            <a:endParaRPr lang="en-US" sz="2400" dirty="0"/>
          </a:p>
          <a:p>
            <a:pPr algn="l"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b="1" dirty="0" err="1"/>
              <a:t>cellfun</a:t>
            </a:r>
            <a:r>
              <a:rPr lang="en-US" sz="2400" b="1" dirty="0"/>
              <a:t>( function, </a:t>
            </a:r>
            <a:r>
              <a:rPr lang="en-US" sz="2400" b="1" dirty="0" err="1"/>
              <a:t>cellarray</a:t>
            </a:r>
            <a:r>
              <a:rPr lang="en-US" sz="2400" b="1" dirty="0"/>
              <a:t>)</a:t>
            </a:r>
            <a:endParaRPr lang="en-US" sz="2400" dirty="0"/>
          </a:p>
          <a:p>
            <a:pPr algn="l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6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5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Conditionals and flow of logic</a:t>
            </a:r>
            <a:endParaRPr dirty="0"/>
          </a:p>
        </p:txBody>
      </p:sp>
      <p:grpSp>
        <p:nvGrpSpPr>
          <p:cNvPr id="1766" name="Google Shape;1766;p54"/>
          <p:cNvGrpSpPr/>
          <p:nvPr/>
        </p:nvGrpSpPr>
        <p:grpSpPr>
          <a:xfrm rot="-7217067">
            <a:off x="-809209" y="3690203"/>
            <a:ext cx="2435263" cy="1836747"/>
            <a:chOff x="1852738" y="206787"/>
            <a:chExt cx="2668014" cy="2012295"/>
          </a:xfrm>
        </p:grpSpPr>
        <p:sp>
          <p:nvSpPr>
            <p:cNvPr id="1767" name="Google Shape;1767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4" name="Google Shape;1774;p54"/>
          <p:cNvGrpSpPr/>
          <p:nvPr/>
        </p:nvGrpSpPr>
        <p:grpSpPr>
          <a:xfrm rot="-3380372">
            <a:off x="7714794" y="3690239"/>
            <a:ext cx="2435181" cy="1836685"/>
            <a:chOff x="1852738" y="206787"/>
            <a:chExt cx="2668014" cy="2012295"/>
          </a:xfrm>
        </p:grpSpPr>
        <p:sp>
          <p:nvSpPr>
            <p:cNvPr id="1775" name="Google Shape;1775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743;p29">
            <a:extLst>
              <a:ext uri="{FF2B5EF4-FFF2-40B4-BE49-F238E27FC236}">
                <a16:creationId xmlns:a16="http://schemas.microsoft.com/office/drawing/2014/main" id="{F6371D91-0DD9-5D42-9D6C-DE987020A68B}"/>
              </a:ext>
            </a:extLst>
          </p:cNvPr>
          <p:cNvSpPr txBox="1">
            <a:spLocks/>
          </p:cNvSpPr>
          <p:nvPr/>
        </p:nvSpPr>
        <p:spPr>
          <a:xfrm>
            <a:off x="868950" y="107483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Sometimes we want something to happen only </a:t>
            </a:r>
            <a:r>
              <a:rPr lang="en-US" sz="2400" b="1" dirty="0"/>
              <a:t>IF </a:t>
            </a:r>
            <a:r>
              <a:rPr lang="en-US" sz="2400" dirty="0"/>
              <a:t>a criterion is true or a specific </a:t>
            </a:r>
            <a:r>
              <a:rPr lang="en-US" sz="2400" b="1" dirty="0"/>
              <a:t>CASE</a:t>
            </a:r>
            <a:r>
              <a:rPr lang="en-US" sz="2400" dirty="0"/>
              <a:t> is met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For example: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	we only want to include subjects </a:t>
            </a:r>
            <a:r>
              <a:rPr lang="en-US" sz="2400" b="1" dirty="0">
                <a:solidFill>
                  <a:schemeClr val="accent3"/>
                </a:solidFill>
              </a:rPr>
              <a:t>IF</a:t>
            </a:r>
            <a:r>
              <a:rPr lang="en-US" sz="2400" dirty="0">
                <a:solidFill>
                  <a:schemeClr val="accent3"/>
                </a:solidFill>
              </a:rPr>
              <a:t> their Ids are odd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	we only want to warn users in </a:t>
            </a:r>
            <a:r>
              <a:rPr lang="en-US" sz="2400" b="1" dirty="0">
                <a:solidFill>
                  <a:schemeClr val="accent3"/>
                </a:solidFill>
              </a:rPr>
              <a:t>CASE</a:t>
            </a:r>
            <a:r>
              <a:rPr lang="en-US" sz="2400" dirty="0">
                <a:solidFill>
                  <a:schemeClr val="accent3"/>
                </a:solidFill>
              </a:rPr>
              <a:t> of an error</a:t>
            </a:r>
          </a:p>
        </p:txBody>
      </p:sp>
    </p:spTree>
    <p:extLst>
      <p:ext uri="{BB962C8B-B14F-4D97-AF65-F5344CB8AC3E}">
        <p14:creationId xmlns:p14="http://schemas.microsoft.com/office/powerpoint/2010/main" val="3332421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REMINDER: Boolean Operators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How can we ask the computer a question:</a:t>
            </a:r>
          </a:p>
          <a:p>
            <a:pPr lvl="1" algn="l"/>
            <a:r>
              <a:rPr lang="en-US" sz="2400" dirty="0"/>
              <a:t>Is equal to ==</a:t>
            </a:r>
          </a:p>
          <a:p>
            <a:pPr lvl="1" algn="l"/>
            <a:r>
              <a:rPr lang="en-US" sz="2400" dirty="0"/>
              <a:t>Is greater than &gt;</a:t>
            </a:r>
          </a:p>
          <a:p>
            <a:pPr lvl="1" algn="l"/>
            <a:r>
              <a:rPr lang="en-US" sz="2400" dirty="0"/>
              <a:t>Is less than &lt;</a:t>
            </a:r>
          </a:p>
          <a:p>
            <a:pPr lvl="1" algn="l"/>
            <a:r>
              <a:rPr lang="en-US" sz="2400" dirty="0"/>
              <a:t>Is NOT equal to ~=</a:t>
            </a:r>
          </a:p>
          <a:p>
            <a:pPr lvl="1" algn="l"/>
            <a:r>
              <a:rPr lang="en-US" sz="2400" dirty="0"/>
              <a:t>The OR operator ||</a:t>
            </a:r>
          </a:p>
          <a:p>
            <a:pPr lvl="1" algn="l"/>
            <a:r>
              <a:rPr lang="en-US" sz="2400" dirty="0"/>
              <a:t>The AND operator &amp;&amp;</a:t>
            </a:r>
          </a:p>
          <a:p>
            <a:pPr marL="0" lvl="0" indent="0" algn="l"/>
            <a:endParaRPr lang="en-US" sz="2400" dirty="0"/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127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REMINDER: Boolean Operators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How can we ask the computer a question:</a:t>
            </a:r>
          </a:p>
          <a:p>
            <a:pPr lvl="1" algn="l"/>
            <a:r>
              <a:rPr lang="en-US" sz="2400" dirty="0"/>
              <a:t>Is equal to ==</a:t>
            </a:r>
          </a:p>
          <a:p>
            <a:pPr lvl="1" algn="l"/>
            <a:r>
              <a:rPr lang="en-US" sz="2400" dirty="0"/>
              <a:t>Is greater than &gt;</a:t>
            </a:r>
          </a:p>
          <a:p>
            <a:pPr lvl="1" algn="l"/>
            <a:r>
              <a:rPr lang="en-US" sz="2400" dirty="0"/>
              <a:t>Is less than &lt;</a:t>
            </a:r>
          </a:p>
          <a:p>
            <a:pPr lvl="1" algn="l"/>
            <a:r>
              <a:rPr lang="en-US" sz="2400" dirty="0"/>
              <a:t>Is NOT equal to ~=</a:t>
            </a:r>
          </a:p>
          <a:p>
            <a:pPr lvl="1" algn="l"/>
            <a:r>
              <a:rPr lang="en-US" sz="2400" dirty="0"/>
              <a:t>The OR operator ||</a:t>
            </a:r>
          </a:p>
          <a:p>
            <a:pPr lvl="1" algn="l"/>
            <a:r>
              <a:rPr lang="en-US" sz="2400" dirty="0"/>
              <a:t>The AND operator &amp;&amp;</a:t>
            </a:r>
          </a:p>
          <a:p>
            <a:pPr marL="0" lvl="0" indent="0" algn="l"/>
            <a:endParaRPr lang="en-US" sz="2400" dirty="0"/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13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Boolean Operators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Two very special operators: </a:t>
            </a:r>
            <a:r>
              <a:rPr lang="en-US" sz="2400" b="1" dirty="0">
                <a:solidFill>
                  <a:schemeClr val="accent3"/>
                </a:solidFill>
              </a:rPr>
              <a:t>AND</a:t>
            </a:r>
            <a:r>
              <a:rPr lang="en-US" sz="2400" dirty="0">
                <a:solidFill>
                  <a:schemeClr val="accent3"/>
                </a:solidFill>
              </a:rPr>
              <a:t> and </a:t>
            </a:r>
            <a:r>
              <a:rPr lang="en-US" sz="2400" b="1" dirty="0">
                <a:solidFill>
                  <a:schemeClr val="accent3"/>
                </a:solidFill>
              </a:rPr>
              <a:t>OR</a:t>
            </a:r>
          </a:p>
          <a:p>
            <a:pPr marL="0" lvl="0" indent="0" algn="l"/>
            <a:endParaRPr lang="en-US" dirty="0"/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C71D85-9E91-914C-A209-89E9AEE64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3909" y="2085477"/>
            <a:ext cx="50673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62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Boolean Operators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Two very special operators: </a:t>
            </a:r>
            <a:r>
              <a:rPr lang="en-US" sz="2400" b="1" dirty="0">
                <a:solidFill>
                  <a:schemeClr val="accent3"/>
                </a:solidFill>
              </a:rPr>
              <a:t>AND</a:t>
            </a:r>
            <a:r>
              <a:rPr lang="en-US" sz="2400" dirty="0">
                <a:solidFill>
                  <a:schemeClr val="accent3"/>
                </a:solidFill>
              </a:rPr>
              <a:t> and </a:t>
            </a:r>
            <a:r>
              <a:rPr lang="en-US" sz="2400" b="1" dirty="0">
                <a:solidFill>
                  <a:schemeClr val="accent3"/>
                </a:solidFill>
              </a:rPr>
              <a:t>OR</a:t>
            </a:r>
          </a:p>
          <a:p>
            <a:pPr marL="0" lvl="0" indent="0" algn="l"/>
            <a:endParaRPr lang="en-US" dirty="0"/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C71D85-9E91-914C-A209-89E9AEE64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3909" y="2085477"/>
            <a:ext cx="5067300" cy="1828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9A76E0-4376-BD4C-A126-419354F17B65}"/>
              </a:ext>
            </a:extLst>
          </p:cNvPr>
          <p:cNvSpPr/>
          <p:nvPr/>
        </p:nvSpPr>
        <p:spPr>
          <a:xfrm>
            <a:off x="4207458" y="2645396"/>
            <a:ext cx="963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</a:rPr>
              <a:t>AND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4291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Boolean Operators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Two very special operators: </a:t>
            </a:r>
            <a:r>
              <a:rPr lang="en-US" sz="2400" b="1" dirty="0">
                <a:solidFill>
                  <a:schemeClr val="accent3"/>
                </a:solidFill>
              </a:rPr>
              <a:t>AND</a:t>
            </a:r>
            <a:r>
              <a:rPr lang="en-US" sz="2400" dirty="0">
                <a:solidFill>
                  <a:schemeClr val="accent3"/>
                </a:solidFill>
              </a:rPr>
              <a:t> and </a:t>
            </a:r>
            <a:r>
              <a:rPr lang="en-US" sz="2400" b="1" dirty="0">
                <a:solidFill>
                  <a:schemeClr val="accent3"/>
                </a:solidFill>
              </a:rPr>
              <a:t>OR</a:t>
            </a:r>
          </a:p>
          <a:p>
            <a:pPr marL="0" lvl="0" indent="0" algn="l"/>
            <a:endParaRPr lang="en-US" dirty="0"/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C71D85-9E91-914C-A209-89E9AEE64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3909" y="2085477"/>
            <a:ext cx="5067300" cy="1828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9A76E0-4376-BD4C-A126-419354F17B65}"/>
              </a:ext>
            </a:extLst>
          </p:cNvPr>
          <p:cNvSpPr/>
          <p:nvPr/>
        </p:nvSpPr>
        <p:spPr>
          <a:xfrm>
            <a:off x="4226503" y="2645396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</a:rPr>
              <a:t>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969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0CFA84D-8914-A64F-A7C6-E7A34DCBFB35}"/>
              </a:ext>
            </a:extLst>
          </p:cNvPr>
          <p:cNvSpPr/>
          <p:nvPr/>
        </p:nvSpPr>
        <p:spPr>
          <a:xfrm>
            <a:off x="1200223" y="1005369"/>
            <a:ext cx="4214191" cy="3888544"/>
          </a:xfrm>
          <a:prstGeom prst="ellipse">
            <a:avLst/>
          </a:prstGeom>
          <a:noFill/>
          <a:ln w="1270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2D5B87-8E31-E94C-B6F6-A0E3C280D04E}"/>
              </a:ext>
            </a:extLst>
          </p:cNvPr>
          <p:cNvSpPr/>
          <p:nvPr/>
        </p:nvSpPr>
        <p:spPr>
          <a:xfrm>
            <a:off x="3629557" y="1005369"/>
            <a:ext cx="4214191" cy="3888544"/>
          </a:xfrm>
          <a:prstGeom prst="ellipse">
            <a:avLst/>
          </a:prstGeom>
          <a:noFill/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3229B-C6D9-0143-ACE7-689E70F915D1}"/>
              </a:ext>
            </a:extLst>
          </p:cNvPr>
          <p:cNvSpPr txBox="1"/>
          <p:nvPr/>
        </p:nvSpPr>
        <p:spPr>
          <a:xfrm>
            <a:off x="2805709" y="4614385"/>
            <a:ext cx="193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7C73F9-C951-BF4A-86A9-B4452A60B4FC}"/>
              </a:ext>
            </a:extLst>
          </p:cNvPr>
          <p:cNvSpPr txBox="1"/>
          <p:nvPr/>
        </p:nvSpPr>
        <p:spPr>
          <a:xfrm>
            <a:off x="5288752" y="4627333"/>
            <a:ext cx="193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Kevin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CE6E1-6227-374D-A52F-1B885140E07D}"/>
              </a:ext>
            </a:extLst>
          </p:cNvPr>
          <p:cNvSpPr txBox="1"/>
          <p:nvPr/>
        </p:nvSpPr>
        <p:spPr>
          <a:xfrm>
            <a:off x="4014032" y="1908218"/>
            <a:ext cx="1084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belong together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81DF3-699B-5543-A511-E5527BFB15DF}"/>
              </a:ext>
            </a:extLst>
          </p:cNvPr>
          <p:cNvSpPr txBox="1"/>
          <p:nvPr/>
        </p:nvSpPr>
        <p:spPr>
          <a:xfrm>
            <a:off x="5611313" y="1514903"/>
            <a:ext cx="101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be my baby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1BD48-290E-7F44-BA2A-D18CFA11D79C}"/>
              </a:ext>
            </a:extLst>
          </p:cNvPr>
          <p:cNvSpPr txBox="1"/>
          <p:nvPr/>
        </p:nvSpPr>
        <p:spPr>
          <a:xfrm>
            <a:off x="2463410" y="1279736"/>
            <a:ext cx="1550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I want for Christmas is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C6A81-DE4B-6C4C-B859-D25F60381F2C}"/>
              </a:ext>
            </a:extLst>
          </p:cNvPr>
          <p:cNvSpPr txBox="1"/>
          <p:nvPr/>
        </p:nvSpPr>
        <p:spPr>
          <a:xfrm>
            <a:off x="1561580" y="2071332"/>
            <a:ext cx="180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Joy to the world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E20B9-8ED0-6A40-949D-F052F163DB0B}"/>
              </a:ext>
            </a:extLst>
          </p:cNvPr>
          <p:cNvSpPr txBox="1"/>
          <p:nvPr/>
        </p:nvSpPr>
        <p:spPr>
          <a:xfrm>
            <a:off x="4103903" y="3516409"/>
            <a:ext cx="1762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Honey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E3034-7CED-E544-81DD-FEDE4ED2F5F8}"/>
              </a:ext>
            </a:extLst>
          </p:cNvPr>
          <p:cNvSpPr txBox="1"/>
          <p:nvPr/>
        </p:nvSpPr>
        <p:spPr>
          <a:xfrm>
            <a:off x="5978204" y="3341496"/>
            <a:ext cx="105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Fantasy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095A8-EC86-C049-8428-A5FBFBCC4688}"/>
              </a:ext>
            </a:extLst>
          </p:cNvPr>
          <p:cNvSpPr txBox="1"/>
          <p:nvPr/>
        </p:nvSpPr>
        <p:spPr>
          <a:xfrm>
            <a:off x="1543388" y="2776981"/>
            <a:ext cx="153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64256-3B74-C64C-B842-C8886298206E}"/>
              </a:ext>
            </a:extLst>
          </p:cNvPr>
          <p:cNvSpPr txBox="1"/>
          <p:nvPr/>
        </p:nvSpPr>
        <p:spPr>
          <a:xfrm>
            <a:off x="2309472" y="4234695"/>
            <a:ext cx="1355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Vision of love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00518-12C0-454B-9312-30E93D203F8A}"/>
              </a:ext>
            </a:extLst>
          </p:cNvPr>
          <p:cNvSpPr txBox="1"/>
          <p:nvPr/>
        </p:nvSpPr>
        <p:spPr>
          <a:xfrm>
            <a:off x="4046305" y="2813532"/>
            <a:ext cx="166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Emotions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8663C-0D62-0E45-B644-333C6F97DEAE}"/>
              </a:ext>
            </a:extLst>
          </p:cNvPr>
          <p:cNvSpPr txBox="1"/>
          <p:nvPr/>
        </p:nvSpPr>
        <p:spPr>
          <a:xfrm>
            <a:off x="1677235" y="3516409"/>
            <a:ext cx="150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it happen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F54A6-ABBE-A04C-9950-F39510183D8A}"/>
              </a:ext>
            </a:extLst>
          </p:cNvPr>
          <p:cNvSpPr txBox="1"/>
          <p:nvPr/>
        </p:nvSpPr>
        <p:spPr>
          <a:xfrm>
            <a:off x="6103762" y="2400941"/>
            <a:ext cx="1211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Obsessed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9D141-B114-4F43-9539-B582E3ED5C41}"/>
              </a:ext>
            </a:extLst>
          </p:cNvPr>
          <p:cNvSpPr txBox="1"/>
          <p:nvPr/>
        </p:nvSpPr>
        <p:spPr>
          <a:xfrm>
            <a:off x="5711890" y="3975560"/>
            <a:ext cx="1142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Shake it 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A5A69F-5498-AF44-9641-144B31DE8A8F}"/>
              </a:ext>
            </a:extLst>
          </p:cNvPr>
          <p:cNvSpPr txBox="1"/>
          <p:nvPr/>
        </p:nvSpPr>
        <p:spPr>
          <a:xfrm>
            <a:off x="2369954" y="2497007"/>
            <a:ext cx="1149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arms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479E77-7B80-9E4F-B0AE-A36D3BC32BD1}"/>
              </a:ext>
            </a:extLst>
          </p:cNvPr>
          <p:cNvSpPr txBox="1"/>
          <p:nvPr/>
        </p:nvSpPr>
        <p:spPr>
          <a:xfrm>
            <a:off x="2582791" y="3093699"/>
            <a:ext cx="833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Forever</a:t>
            </a:r>
          </a:p>
        </p:txBody>
      </p:sp>
    </p:spTree>
    <p:extLst>
      <p:ext uri="{BB962C8B-B14F-4D97-AF65-F5344CB8AC3E}">
        <p14:creationId xmlns:p14="http://schemas.microsoft.com/office/powerpoint/2010/main" val="971107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&amp; SWITCH statement  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885067" y="119912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These are the gate keepers/ decision makers of your code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These functions allow you to branch your code depending on conditions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&amp; SWITCH statement  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654404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942068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514675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2205150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885067" y="1586582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6C926546-80DE-7142-A34A-685DB1E28FD5}"/>
              </a:ext>
            </a:extLst>
          </p:cNvPr>
          <p:cNvSpPr/>
          <p:nvPr/>
        </p:nvSpPr>
        <p:spPr>
          <a:xfrm>
            <a:off x="1022721" y="2319183"/>
            <a:ext cx="2196193" cy="20757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IF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493DE4F-0F97-1449-8C91-51B3714745AB}"/>
              </a:ext>
            </a:extLst>
          </p:cNvPr>
          <p:cNvCxnSpPr>
            <a:cxnSpLocks/>
          </p:cNvCxnSpPr>
          <p:nvPr/>
        </p:nvCxnSpPr>
        <p:spPr>
          <a:xfrm>
            <a:off x="3322888" y="3357055"/>
            <a:ext cx="18535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965CD66-692A-BC47-8F27-1D34AABBBF0B}"/>
              </a:ext>
            </a:extLst>
          </p:cNvPr>
          <p:cNvSpPr/>
          <p:nvPr/>
        </p:nvSpPr>
        <p:spPr>
          <a:xfrm>
            <a:off x="5363885" y="2878831"/>
            <a:ext cx="2400300" cy="876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after the if statement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C57947-4B4F-7540-896F-22CECA62D57F}"/>
              </a:ext>
            </a:extLst>
          </p:cNvPr>
          <p:cNvCxnSpPr>
            <a:cxnSpLocks/>
          </p:cNvCxnSpPr>
          <p:nvPr/>
        </p:nvCxnSpPr>
        <p:spPr>
          <a:xfrm>
            <a:off x="7842185" y="3350978"/>
            <a:ext cx="879340" cy="60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D6A26D-475F-064A-85B9-4BD66FD87500}"/>
              </a:ext>
            </a:extLst>
          </p:cNvPr>
          <p:cNvGrpSpPr/>
          <p:nvPr/>
        </p:nvGrpSpPr>
        <p:grpSpPr>
          <a:xfrm>
            <a:off x="2120816" y="1654405"/>
            <a:ext cx="1202071" cy="550746"/>
            <a:chOff x="2231035" y="1229657"/>
            <a:chExt cx="850994" cy="792449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9B98B42-3215-1749-AB1F-562532EBE010}"/>
                </a:ext>
              </a:extLst>
            </p:cNvPr>
            <p:cNvCxnSpPr>
              <a:cxnSpLocks/>
            </p:cNvCxnSpPr>
            <p:nvPr/>
          </p:nvCxnSpPr>
          <p:spPr>
            <a:xfrm>
              <a:off x="2231035" y="1266948"/>
              <a:ext cx="85099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D23AD0-9CF2-D047-B86C-9FC58F3B7DC3}"/>
                </a:ext>
              </a:extLst>
            </p:cNvPr>
            <p:cNvCxnSpPr>
              <a:cxnSpLocks/>
            </p:cNvCxnSpPr>
            <p:nvPr/>
          </p:nvCxnSpPr>
          <p:spPr>
            <a:xfrm>
              <a:off x="2231035" y="1229657"/>
              <a:ext cx="0" cy="79244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8288B8B2-F309-494C-BE32-062EBEEE3394}"/>
              </a:ext>
            </a:extLst>
          </p:cNvPr>
          <p:cNvSpPr/>
          <p:nvPr/>
        </p:nvSpPr>
        <p:spPr>
          <a:xfrm>
            <a:off x="3454852" y="1265516"/>
            <a:ext cx="2400300" cy="876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inside the if statement 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45E9499-0DE2-7540-8361-E27E2E477AD7}"/>
              </a:ext>
            </a:extLst>
          </p:cNvPr>
          <p:cNvGrpSpPr/>
          <p:nvPr/>
        </p:nvGrpSpPr>
        <p:grpSpPr>
          <a:xfrm rot="5400000">
            <a:off x="5712564" y="1908724"/>
            <a:ext cx="1135029" cy="626917"/>
            <a:chOff x="2231035" y="1229657"/>
            <a:chExt cx="850994" cy="79244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1B85808-0584-C04C-ADC3-23E02A6D6941}"/>
                </a:ext>
              </a:extLst>
            </p:cNvPr>
            <p:cNvCxnSpPr>
              <a:cxnSpLocks/>
            </p:cNvCxnSpPr>
            <p:nvPr/>
          </p:nvCxnSpPr>
          <p:spPr>
            <a:xfrm>
              <a:off x="2231035" y="1266948"/>
              <a:ext cx="85099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ACF8B53-1614-4D4D-888F-666D1CFC666F}"/>
                </a:ext>
              </a:extLst>
            </p:cNvPr>
            <p:cNvCxnSpPr>
              <a:cxnSpLocks/>
            </p:cNvCxnSpPr>
            <p:nvPr/>
          </p:nvCxnSpPr>
          <p:spPr>
            <a:xfrm>
              <a:off x="2231035" y="1229657"/>
              <a:ext cx="0" cy="79244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9588432-FE40-624E-AA53-6C3DBD25883C}"/>
              </a:ext>
            </a:extLst>
          </p:cNvPr>
          <p:cNvSpPr txBox="1"/>
          <p:nvPr/>
        </p:nvSpPr>
        <p:spPr>
          <a:xfrm>
            <a:off x="2201420" y="1313915"/>
            <a:ext cx="1253432" cy="307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ABAA05-C534-2A46-BA8D-FE33ACF4D370}"/>
              </a:ext>
            </a:extLst>
          </p:cNvPr>
          <p:cNvSpPr txBox="1"/>
          <p:nvPr/>
        </p:nvSpPr>
        <p:spPr>
          <a:xfrm>
            <a:off x="3793061" y="3008141"/>
            <a:ext cx="1253432" cy="307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633706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-2704547" y="610953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Elseif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654404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942068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514675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2205150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CB1179C-B797-0745-B19A-38E08F3A9179}"/>
              </a:ext>
            </a:extLst>
          </p:cNvPr>
          <p:cNvGrpSpPr/>
          <p:nvPr/>
        </p:nvGrpSpPr>
        <p:grpSpPr>
          <a:xfrm>
            <a:off x="1427810" y="710552"/>
            <a:ext cx="6728820" cy="4071385"/>
            <a:chOff x="1650278" y="609545"/>
            <a:chExt cx="6728820" cy="4511923"/>
          </a:xfrm>
        </p:grpSpPr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6C926546-80DE-7142-A34A-685DB1E28FD5}"/>
                </a:ext>
              </a:extLst>
            </p:cNvPr>
            <p:cNvSpPr/>
            <p:nvPr/>
          </p:nvSpPr>
          <p:spPr>
            <a:xfrm>
              <a:off x="1650278" y="1663130"/>
              <a:ext cx="1437470" cy="129424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65CD66-692A-BC47-8F27-1D34AABBBF0B}"/>
                </a:ext>
              </a:extLst>
            </p:cNvPr>
            <p:cNvSpPr/>
            <p:nvPr/>
          </p:nvSpPr>
          <p:spPr>
            <a:xfrm>
              <a:off x="5751795" y="1863821"/>
              <a:ext cx="1313378" cy="876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after the if statement 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2C57947-4B4F-7540-896F-22CECA62D57F}"/>
                </a:ext>
              </a:extLst>
            </p:cNvPr>
            <p:cNvCxnSpPr>
              <a:cxnSpLocks/>
            </p:cNvCxnSpPr>
            <p:nvPr/>
          </p:nvCxnSpPr>
          <p:spPr>
            <a:xfrm>
              <a:off x="7260073" y="2302307"/>
              <a:ext cx="1119025" cy="1290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1D6A26D-475F-064A-85B9-4BD66FD87500}"/>
                </a:ext>
              </a:extLst>
            </p:cNvPr>
            <p:cNvGrpSpPr/>
            <p:nvPr/>
          </p:nvGrpSpPr>
          <p:grpSpPr>
            <a:xfrm>
              <a:off x="2378638" y="1022114"/>
              <a:ext cx="1202071" cy="550746"/>
              <a:chOff x="2231035" y="1229657"/>
              <a:chExt cx="850994" cy="792449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9B98B42-3215-1749-AB1F-562532EBE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66948"/>
                <a:ext cx="850994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4D23AD0-9CF2-D047-B86C-9FC58F3B7D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29657"/>
                <a:ext cx="0" cy="79244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45E9499-0DE2-7540-8361-E27E2E477AD7}"/>
                </a:ext>
              </a:extLst>
            </p:cNvPr>
            <p:cNvGrpSpPr/>
            <p:nvPr/>
          </p:nvGrpSpPr>
          <p:grpSpPr>
            <a:xfrm rot="5400000">
              <a:off x="5404479" y="801850"/>
              <a:ext cx="827533" cy="1202073"/>
              <a:chOff x="2231035" y="1229657"/>
              <a:chExt cx="850994" cy="792449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41B85808-0584-C04C-ADC3-23E02A6D69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66948"/>
                <a:ext cx="850994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ACF8B53-1614-4D4D-888F-666D1CFC66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29657"/>
                <a:ext cx="0" cy="79244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588432-FE40-624E-AA53-6C3DBD25883C}"/>
                </a:ext>
              </a:extLst>
            </p:cNvPr>
            <p:cNvSpPr txBox="1"/>
            <p:nvPr/>
          </p:nvSpPr>
          <p:spPr>
            <a:xfrm>
              <a:off x="2459242" y="681624"/>
              <a:ext cx="1253432" cy="307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BABAA05-C534-2A46-BA8D-FE33ACF4D370}"/>
                </a:ext>
              </a:extLst>
            </p:cNvPr>
            <p:cNvSpPr txBox="1"/>
            <p:nvPr/>
          </p:nvSpPr>
          <p:spPr>
            <a:xfrm>
              <a:off x="2658407" y="3167188"/>
              <a:ext cx="1253432" cy="307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8C771AB-B355-1242-B8CB-7439CF8D69A0}"/>
                </a:ext>
              </a:extLst>
            </p:cNvPr>
            <p:cNvGrpSpPr/>
            <p:nvPr/>
          </p:nvGrpSpPr>
          <p:grpSpPr>
            <a:xfrm rot="10800000" flipH="1">
              <a:off x="2369013" y="3045563"/>
              <a:ext cx="1202071" cy="550746"/>
              <a:chOff x="2231035" y="1229657"/>
              <a:chExt cx="850994" cy="792449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EE75A00-BF8F-2749-9FCB-194258E8D0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66948"/>
                <a:ext cx="850994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3C8F58B-B0AD-F44A-BB68-9655923ED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29657"/>
                <a:ext cx="0" cy="79244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F618DDB-8CDA-084F-A454-29FFEA0033CB}"/>
                </a:ext>
              </a:extLst>
            </p:cNvPr>
            <p:cNvSpPr/>
            <p:nvPr/>
          </p:nvSpPr>
          <p:spPr>
            <a:xfrm>
              <a:off x="3741289" y="609545"/>
              <a:ext cx="1399536" cy="876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inside the if statement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261EB64-4211-5D48-B85B-8687E813DF2C}"/>
                </a:ext>
              </a:extLst>
            </p:cNvPr>
            <p:cNvSpPr/>
            <p:nvPr/>
          </p:nvSpPr>
          <p:spPr>
            <a:xfrm>
              <a:off x="5751795" y="4244496"/>
              <a:ext cx="1399536" cy="876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inside the  elseif statement </a:t>
              </a:r>
            </a:p>
          </p:txBody>
        </p:sp>
        <p:sp>
          <p:nvSpPr>
            <p:cNvPr id="64" name="Diamond 63">
              <a:extLst>
                <a:ext uri="{FF2B5EF4-FFF2-40B4-BE49-F238E27FC236}">
                  <a16:creationId xmlns:a16="http://schemas.microsoft.com/office/drawing/2014/main" id="{9798E190-9D9F-744D-B54C-FF42FFDFC01A}"/>
                </a:ext>
              </a:extLst>
            </p:cNvPr>
            <p:cNvSpPr/>
            <p:nvPr/>
          </p:nvSpPr>
          <p:spPr>
            <a:xfrm>
              <a:off x="3662163" y="2908106"/>
              <a:ext cx="1437470" cy="129424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else if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98355E6-A653-DB41-B21F-306174223E20}"/>
                </a:ext>
              </a:extLst>
            </p:cNvPr>
            <p:cNvGrpSpPr/>
            <p:nvPr/>
          </p:nvGrpSpPr>
          <p:grpSpPr>
            <a:xfrm>
              <a:off x="4353767" y="2315213"/>
              <a:ext cx="1202071" cy="550746"/>
              <a:chOff x="2231035" y="1229657"/>
              <a:chExt cx="850994" cy="792449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F5E536F-C993-234D-9B4C-81FF5792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66948"/>
                <a:ext cx="850994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3625220-ADA2-DB48-A9F2-2D1C2DC400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29657"/>
                <a:ext cx="0" cy="79244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955FFC4-1778-2845-AD17-A328BB35AF88}"/>
                </a:ext>
              </a:extLst>
            </p:cNvPr>
            <p:cNvGrpSpPr/>
            <p:nvPr/>
          </p:nvGrpSpPr>
          <p:grpSpPr>
            <a:xfrm rot="10800000" flipH="1">
              <a:off x="4380898" y="4244496"/>
              <a:ext cx="1202071" cy="550746"/>
              <a:chOff x="2231035" y="1229657"/>
              <a:chExt cx="850994" cy="792449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EB704F0-04B3-DB48-ACBD-16198443B4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66948"/>
                <a:ext cx="850994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BBDDBD6-92DB-294D-A16F-B2F8AF1F82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29657"/>
                <a:ext cx="0" cy="79244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B75161E-A812-4C48-9072-32BB1913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9284" y="2906410"/>
              <a:ext cx="32281" cy="123094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CC25756-CE3C-FA4A-89DB-7CE2E668B4D9}"/>
                </a:ext>
              </a:extLst>
            </p:cNvPr>
            <p:cNvSpPr txBox="1"/>
            <p:nvPr/>
          </p:nvSpPr>
          <p:spPr>
            <a:xfrm>
              <a:off x="4564814" y="1957831"/>
              <a:ext cx="1253432" cy="307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7DDE0A4-EEBC-6942-9D73-BF2706E7C3F0}"/>
                </a:ext>
              </a:extLst>
            </p:cNvPr>
            <p:cNvSpPr txBox="1"/>
            <p:nvPr/>
          </p:nvSpPr>
          <p:spPr>
            <a:xfrm>
              <a:off x="4590493" y="4366121"/>
              <a:ext cx="1253432" cy="307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221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SWITCH statement  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885067" y="119912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Useful when there are a finite number of acceptable inputs that you want to check the value of 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Works exactly like an if but with cases, if a </a:t>
            </a:r>
            <a:r>
              <a:rPr lang="en-US" sz="2400" b="1" dirty="0">
                <a:solidFill>
                  <a:schemeClr val="accent3"/>
                </a:solidFill>
              </a:rPr>
              <a:t>case</a:t>
            </a:r>
            <a:r>
              <a:rPr lang="en-US" sz="2400" dirty="0">
                <a:solidFill>
                  <a:schemeClr val="accent3"/>
                </a:solidFill>
              </a:rPr>
              <a:t> is not met you move on to the next </a:t>
            </a:r>
          </a:p>
        </p:txBody>
      </p:sp>
    </p:spTree>
    <p:extLst>
      <p:ext uri="{BB962C8B-B14F-4D97-AF65-F5344CB8AC3E}">
        <p14:creationId xmlns:p14="http://schemas.microsoft.com/office/powerpoint/2010/main" val="3144566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LOOPS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We also might want to repeat lines of code several times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Instead of copying and pasting code 100 times we can use loops</a:t>
            </a:r>
          </a:p>
        </p:txBody>
      </p:sp>
      <p:sp>
        <p:nvSpPr>
          <p:cNvPr id="13" name="Google Shape;1563;p48">
            <a:extLst>
              <a:ext uri="{FF2B5EF4-FFF2-40B4-BE49-F238E27FC236}">
                <a16:creationId xmlns:a16="http://schemas.microsoft.com/office/drawing/2014/main" id="{5D169D70-3157-8F4B-9CFA-45A8570B0731}"/>
              </a:ext>
            </a:extLst>
          </p:cNvPr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64;p48">
            <a:extLst>
              <a:ext uri="{FF2B5EF4-FFF2-40B4-BE49-F238E27FC236}">
                <a16:creationId xmlns:a16="http://schemas.microsoft.com/office/drawing/2014/main" id="{D9D00BD3-C415-764A-B0C3-B596DB9AC233}"/>
              </a:ext>
            </a:extLst>
          </p:cNvPr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65;p48">
            <a:extLst>
              <a:ext uri="{FF2B5EF4-FFF2-40B4-BE49-F238E27FC236}">
                <a16:creationId xmlns:a16="http://schemas.microsoft.com/office/drawing/2014/main" id="{B5C9844F-545C-6F4F-9FAF-603BDF71E2BB}"/>
              </a:ext>
            </a:extLst>
          </p:cNvPr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567;p48">
            <a:extLst>
              <a:ext uri="{FF2B5EF4-FFF2-40B4-BE49-F238E27FC236}">
                <a16:creationId xmlns:a16="http://schemas.microsoft.com/office/drawing/2014/main" id="{DCEE71D4-CB90-B840-89A3-9546B3955E43}"/>
              </a:ext>
            </a:extLst>
          </p:cNvPr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568;p48">
            <a:extLst>
              <a:ext uri="{FF2B5EF4-FFF2-40B4-BE49-F238E27FC236}">
                <a16:creationId xmlns:a16="http://schemas.microsoft.com/office/drawing/2014/main" id="{357B0853-7E7C-C943-93FB-54D1FC56CEF7}"/>
              </a:ext>
            </a:extLst>
          </p:cNvPr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569;p48">
            <a:extLst>
              <a:ext uri="{FF2B5EF4-FFF2-40B4-BE49-F238E27FC236}">
                <a16:creationId xmlns:a16="http://schemas.microsoft.com/office/drawing/2014/main" id="{D0A443E7-BEDA-5346-9D87-1BDC3BBB0FE6}"/>
              </a:ext>
            </a:extLst>
          </p:cNvPr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70;p48">
            <a:extLst>
              <a:ext uri="{FF2B5EF4-FFF2-40B4-BE49-F238E27FC236}">
                <a16:creationId xmlns:a16="http://schemas.microsoft.com/office/drawing/2014/main" id="{C6AE33EF-6EB8-EE4B-A1AA-8FFA4D4086A9}"/>
              </a:ext>
            </a:extLst>
          </p:cNvPr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786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LOOPS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D97BE8-9A1D-E14F-B41A-A7D49860EA2C}"/>
              </a:ext>
            </a:extLst>
          </p:cNvPr>
          <p:cNvSpPr/>
          <p:nvPr/>
        </p:nvSpPr>
        <p:spPr>
          <a:xfrm>
            <a:off x="1699975" y="1889048"/>
            <a:ext cx="5776332" cy="215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 STUFF in here……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9BC2EA-F0BC-F841-B367-4A3CE25D779C}"/>
              </a:ext>
            </a:extLst>
          </p:cNvPr>
          <p:cNvSpPr/>
          <p:nvPr/>
        </p:nvSpPr>
        <p:spPr>
          <a:xfrm>
            <a:off x="1691350" y="1186796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For  </a:t>
            </a:r>
            <a:r>
              <a:rPr lang="en-US" sz="2000" b="1" dirty="0" err="1">
                <a:solidFill>
                  <a:schemeClr val="tx1"/>
                </a:solidFill>
              </a:rPr>
              <a:t>variable_name</a:t>
            </a:r>
            <a:r>
              <a:rPr lang="en-US" sz="2000" b="1" dirty="0">
                <a:solidFill>
                  <a:schemeClr val="tx1"/>
                </a:solidFill>
              </a:rPr>
              <a:t> = values to iterate over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53F6F1-819F-AE4F-9508-B4B2388B7286}"/>
              </a:ext>
            </a:extLst>
          </p:cNvPr>
          <p:cNvSpPr/>
          <p:nvPr/>
        </p:nvSpPr>
        <p:spPr>
          <a:xfrm>
            <a:off x="1699975" y="4182363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6" name="Google Shape;1563;p48">
            <a:extLst>
              <a:ext uri="{FF2B5EF4-FFF2-40B4-BE49-F238E27FC236}">
                <a16:creationId xmlns:a16="http://schemas.microsoft.com/office/drawing/2014/main" id="{E2F9E742-600B-4349-B3B3-CBEB83C5B6C5}"/>
              </a:ext>
            </a:extLst>
          </p:cNvPr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564;p48">
            <a:extLst>
              <a:ext uri="{FF2B5EF4-FFF2-40B4-BE49-F238E27FC236}">
                <a16:creationId xmlns:a16="http://schemas.microsoft.com/office/drawing/2014/main" id="{57C0FC71-FB24-E041-8F40-963B6C60C909}"/>
              </a:ext>
            </a:extLst>
          </p:cNvPr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565;p48">
            <a:extLst>
              <a:ext uri="{FF2B5EF4-FFF2-40B4-BE49-F238E27FC236}">
                <a16:creationId xmlns:a16="http://schemas.microsoft.com/office/drawing/2014/main" id="{080A7AA1-30D8-584F-A776-50AEE95D7890}"/>
              </a:ext>
            </a:extLst>
          </p:cNvPr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67;p48">
            <a:extLst>
              <a:ext uri="{FF2B5EF4-FFF2-40B4-BE49-F238E27FC236}">
                <a16:creationId xmlns:a16="http://schemas.microsoft.com/office/drawing/2014/main" id="{4889B202-B885-6548-82F9-ECFC896D80E7}"/>
              </a:ext>
            </a:extLst>
          </p:cNvPr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568;p48">
            <a:extLst>
              <a:ext uri="{FF2B5EF4-FFF2-40B4-BE49-F238E27FC236}">
                <a16:creationId xmlns:a16="http://schemas.microsoft.com/office/drawing/2014/main" id="{96CA7D01-49F1-F148-A964-1C821D82AC5E}"/>
              </a:ext>
            </a:extLst>
          </p:cNvPr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569;p48">
            <a:extLst>
              <a:ext uri="{FF2B5EF4-FFF2-40B4-BE49-F238E27FC236}">
                <a16:creationId xmlns:a16="http://schemas.microsoft.com/office/drawing/2014/main" id="{3963826A-E3DC-C049-9EDD-E006F4ACB772}"/>
              </a:ext>
            </a:extLst>
          </p:cNvPr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70;p48">
            <a:extLst>
              <a:ext uri="{FF2B5EF4-FFF2-40B4-BE49-F238E27FC236}">
                <a16:creationId xmlns:a16="http://schemas.microsoft.com/office/drawing/2014/main" id="{F51C07B7-C0BF-964D-B9D0-7160819B2CB1}"/>
              </a:ext>
            </a:extLst>
          </p:cNvPr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056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LOOPS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3" name="Google Shape;743;p29">
            <a:extLst>
              <a:ext uri="{FF2B5EF4-FFF2-40B4-BE49-F238E27FC236}">
                <a16:creationId xmlns:a16="http://schemas.microsoft.com/office/drawing/2014/main" id="{8D640DD9-96CC-6647-93DB-C855759CF09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41590D-F29A-4940-9C43-768B574ECE55}"/>
              </a:ext>
            </a:extLst>
          </p:cNvPr>
          <p:cNvSpPr/>
          <p:nvPr/>
        </p:nvSpPr>
        <p:spPr>
          <a:xfrm>
            <a:off x="1699975" y="1889048"/>
            <a:ext cx="5776332" cy="215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 STUFF in here……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38118-03EF-F44B-929A-0A92D2A8F2F0}"/>
              </a:ext>
            </a:extLst>
          </p:cNvPr>
          <p:cNvSpPr/>
          <p:nvPr/>
        </p:nvSpPr>
        <p:spPr>
          <a:xfrm>
            <a:off x="1691350" y="1186796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while                 conditional statement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05A1E0-8AA2-3C45-B688-5DD8BF1C637A}"/>
              </a:ext>
            </a:extLst>
          </p:cNvPr>
          <p:cNvSpPr/>
          <p:nvPr/>
        </p:nvSpPr>
        <p:spPr>
          <a:xfrm>
            <a:off x="1699975" y="4182363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7" name="Google Shape;1563;p48">
            <a:extLst>
              <a:ext uri="{FF2B5EF4-FFF2-40B4-BE49-F238E27FC236}">
                <a16:creationId xmlns:a16="http://schemas.microsoft.com/office/drawing/2014/main" id="{FB955998-EC08-634D-BDB9-5F5C280C066B}"/>
              </a:ext>
            </a:extLst>
          </p:cNvPr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564;p48">
            <a:extLst>
              <a:ext uri="{FF2B5EF4-FFF2-40B4-BE49-F238E27FC236}">
                <a16:creationId xmlns:a16="http://schemas.microsoft.com/office/drawing/2014/main" id="{E9BB1CFA-CF64-324E-BD28-6026CA85DCD2}"/>
              </a:ext>
            </a:extLst>
          </p:cNvPr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65;p48">
            <a:extLst>
              <a:ext uri="{FF2B5EF4-FFF2-40B4-BE49-F238E27FC236}">
                <a16:creationId xmlns:a16="http://schemas.microsoft.com/office/drawing/2014/main" id="{78A5D446-8DD5-7B42-B8EA-EED6584D5059}"/>
              </a:ext>
            </a:extLst>
          </p:cNvPr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567;p48">
            <a:extLst>
              <a:ext uri="{FF2B5EF4-FFF2-40B4-BE49-F238E27FC236}">
                <a16:creationId xmlns:a16="http://schemas.microsoft.com/office/drawing/2014/main" id="{243366E9-CC0B-B94A-AD92-11D026501496}"/>
              </a:ext>
            </a:extLst>
          </p:cNvPr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568;p48">
            <a:extLst>
              <a:ext uri="{FF2B5EF4-FFF2-40B4-BE49-F238E27FC236}">
                <a16:creationId xmlns:a16="http://schemas.microsoft.com/office/drawing/2014/main" id="{2BCEC215-E143-164A-A05C-2B3041430183}"/>
              </a:ext>
            </a:extLst>
          </p:cNvPr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69;p48">
            <a:extLst>
              <a:ext uri="{FF2B5EF4-FFF2-40B4-BE49-F238E27FC236}">
                <a16:creationId xmlns:a16="http://schemas.microsoft.com/office/drawing/2014/main" id="{0691763A-FD91-594E-A610-EF1A76BD0B5F}"/>
              </a:ext>
            </a:extLst>
          </p:cNvPr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570;p48">
            <a:extLst>
              <a:ext uri="{FF2B5EF4-FFF2-40B4-BE49-F238E27FC236}">
                <a16:creationId xmlns:a16="http://schemas.microsoft.com/office/drawing/2014/main" id="{ECC79DB5-16BC-2547-8FA6-E9E2E01C1DE9}"/>
              </a:ext>
            </a:extLst>
          </p:cNvPr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896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LOOPS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3" name="Google Shape;743;p29">
            <a:extLst>
              <a:ext uri="{FF2B5EF4-FFF2-40B4-BE49-F238E27FC236}">
                <a16:creationId xmlns:a16="http://schemas.microsoft.com/office/drawing/2014/main" id="{8D640DD9-96CC-6647-93DB-C855759CF09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41590D-F29A-4940-9C43-768B574ECE55}"/>
              </a:ext>
            </a:extLst>
          </p:cNvPr>
          <p:cNvSpPr/>
          <p:nvPr/>
        </p:nvSpPr>
        <p:spPr>
          <a:xfrm>
            <a:off x="1699975" y="1889048"/>
            <a:ext cx="5776332" cy="215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 STUFF in here……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38118-03EF-F44B-929A-0A92D2A8F2F0}"/>
              </a:ext>
            </a:extLst>
          </p:cNvPr>
          <p:cNvSpPr/>
          <p:nvPr/>
        </p:nvSpPr>
        <p:spPr>
          <a:xfrm>
            <a:off x="1691350" y="1186796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while                 conditional statement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05A1E0-8AA2-3C45-B688-5DD8BF1C637A}"/>
              </a:ext>
            </a:extLst>
          </p:cNvPr>
          <p:cNvSpPr/>
          <p:nvPr/>
        </p:nvSpPr>
        <p:spPr>
          <a:xfrm>
            <a:off x="1699975" y="4182363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C29360-4804-5243-8E13-7E5541CD69A7}"/>
              </a:ext>
            </a:extLst>
          </p:cNvPr>
          <p:cNvCxnSpPr>
            <a:cxnSpLocks/>
          </p:cNvCxnSpPr>
          <p:nvPr/>
        </p:nvCxnSpPr>
        <p:spPr>
          <a:xfrm>
            <a:off x="1494263" y="1438507"/>
            <a:ext cx="0" cy="26027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Google Shape;1563;p48">
            <a:extLst>
              <a:ext uri="{FF2B5EF4-FFF2-40B4-BE49-F238E27FC236}">
                <a16:creationId xmlns:a16="http://schemas.microsoft.com/office/drawing/2014/main" id="{E7754625-081B-3447-BA04-E372DB32B5E8}"/>
              </a:ext>
            </a:extLst>
          </p:cNvPr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64;p48">
            <a:extLst>
              <a:ext uri="{FF2B5EF4-FFF2-40B4-BE49-F238E27FC236}">
                <a16:creationId xmlns:a16="http://schemas.microsoft.com/office/drawing/2014/main" id="{501AF43F-B300-2B44-ACAB-0F25DA21CE92}"/>
              </a:ext>
            </a:extLst>
          </p:cNvPr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565;p48">
            <a:extLst>
              <a:ext uri="{FF2B5EF4-FFF2-40B4-BE49-F238E27FC236}">
                <a16:creationId xmlns:a16="http://schemas.microsoft.com/office/drawing/2014/main" id="{BD6A2658-E8EF-BE44-89A3-567D538B8EBB}"/>
              </a:ext>
            </a:extLst>
          </p:cNvPr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567;p48">
            <a:extLst>
              <a:ext uri="{FF2B5EF4-FFF2-40B4-BE49-F238E27FC236}">
                <a16:creationId xmlns:a16="http://schemas.microsoft.com/office/drawing/2014/main" id="{3AAEBCD3-AF16-5A45-BF8D-118FE9EE8E1A}"/>
              </a:ext>
            </a:extLst>
          </p:cNvPr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68;p48">
            <a:extLst>
              <a:ext uri="{FF2B5EF4-FFF2-40B4-BE49-F238E27FC236}">
                <a16:creationId xmlns:a16="http://schemas.microsoft.com/office/drawing/2014/main" id="{F1BB7643-11B4-1248-B145-D5C5FA5D4B11}"/>
              </a:ext>
            </a:extLst>
          </p:cNvPr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569;p48">
            <a:extLst>
              <a:ext uri="{FF2B5EF4-FFF2-40B4-BE49-F238E27FC236}">
                <a16:creationId xmlns:a16="http://schemas.microsoft.com/office/drawing/2014/main" id="{A8E9E8D8-1C08-094A-8F96-509CA102BE55}"/>
              </a:ext>
            </a:extLst>
          </p:cNvPr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570;p48">
            <a:extLst>
              <a:ext uri="{FF2B5EF4-FFF2-40B4-BE49-F238E27FC236}">
                <a16:creationId xmlns:a16="http://schemas.microsoft.com/office/drawing/2014/main" id="{30E1F844-1FC1-6744-8B90-378B8F5F560B}"/>
              </a:ext>
            </a:extLst>
          </p:cNvPr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947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LOOPS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3" name="Google Shape;743;p29">
            <a:extLst>
              <a:ext uri="{FF2B5EF4-FFF2-40B4-BE49-F238E27FC236}">
                <a16:creationId xmlns:a16="http://schemas.microsoft.com/office/drawing/2014/main" id="{8D640DD9-96CC-6647-93DB-C855759CF09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41590D-F29A-4940-9C43-768B574ECE55}"/>
              </a:ext>
            </a:extLst>
          </p:cNvPr>
          <p:cNvSpPr/>
          <p:nvPr/>
        </p:nvSpPr>
        <p:spPr>
          <a:xfrm>
            <a:off x="1699975" y="1889048"/>
            <a:ext cx="5776332" cy="215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 STUFF in here……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38118-03EF-F44B-929A-0A92D2A8F2F0}"/>
              </a:ext>
            </a:extLst>
          </p:cNvPr>
          <p:cNvSpPr/>
          <p:nvPr/>
        </p:nvSpPr>
        <p:spPr>
          <a:xfrm>
            <a:off x="1691350" y="1186796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while         </a:t>
            </a:r>
            <a:r>
              <a:rPr lang="en-US" sz="2800" b="1" dirty="0">
                <a:solidFill>
                  <a:schemeClr val="tx1"/>
                </a:solidFill>
              </a:rPr>
              <a:t>conditional statement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05A1E0-8AA2-3C45-B688-5DD8BF1C637A}"/>
              </a:ext>
            </a:extLst>
          </p:cNvPr>
          <p:cNvSpPr/>
          <p:nvPr/>
        </p:nvSpPr>
        <p:spPr>
          <a:xfrm>
            <a:off x="1699975" y="4182363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7" name="Google Shape;1563;p48">
            <a:extLst>
              <a:ext uri="{FF2B5EF4-FFF2-40B4-BE49-F238E27FC236}">
                <a16:creationId xmlns:a16="http://schemas.microsoft.com/office/drawing/2014/main" id="{E07CA828-C883-8D44-9DAA-B7ACAA91EAA5}"/>
              </a:ext>
            </a:extLst>
          </p:cNvPr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564;p48">
            <a:extLst>
              <a:ext uri="{FF2B5EF4-FFF2-40B4-BE49-F238E27FC236}">
                <a16:creationId xmlns:a16="http://schemas.microsoft.com/office/drawing/2014/main" id="{49D2D1AD-AA65-1E40-BE66-AC5E55DC59C4}"/>
              </a:ext>
            </a:extLst>
          </p:cNvPr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65;p48">
            <a:extLst>
              <a:ext uri="{FF2B5EF4-FFF2-40B4-BE49-F238E27FC236}">
                <a16:creationId xmlns:a16="http://schemas.microsoft.com/office/drawing/2014/main" id="{0CE31840-858D-244D-98D5-B3D08E869CAE}"/>
              </a:ext>
            </a:extLst>
          </p:cNvPr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567;p48">
            <a:extLst>
              <a:ext uri="{FF2B5EF4-FFF2-40B4-BE49-F238E27FC236}">
                <a16:creationId xmlns:a16="http://schemas.microsoft.com/office/drawing/2014/main" id="{4A53521F-83A9-CF4B-9A8A-CAFA6515C55D}"/>
              </a:ext>
            </a:extLst>
          </p:cNvPr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568;p48">
            <a:extLst>
              <a:ext uri="{FF2B5EF4-FFF2-40B4-BE49-F238E27FC236}">
                <a16:creationId xmlns:a16="http://schemas.microsoft.com/office/drawing/2014/main" id="{D1FDE7AD-6F49-4F4B-939C-20685BDCA54D}"/>
              </a:ext>
            </a:extLst>
          </p:cNvPr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69;p48">
            <a:extLst>
              <a:ext uri="{FF2B5EF4-FFF2-40B4-BE49-F238E27FC236}">
                <a16:creationId xmlns:a16="http://schemas.microsoft.com/office/drawing/2014/main" id="{D4C5B806-3086-064A-A1C3-35FE9E85329E}"/>
              </a:ext>
            </a:extLst>
          </p:cNvPr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570;p48">
            <a:extLst>
              <a:ext uri="{FF2B5EF4-FFF2-40B4-BE49-F238E27FC236}">
                <a16:creationId xmlns:a16="http://schemas.microsoft.com/office/drawing/2014/main" id="{21271357-321B-6144-8020-00A1EB569C05}"/>
              </a:ext>
            </a:extLst>
          </p:cNvPr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048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LOOPS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3" name="Google Shape;743;p29">
            <a:extLst>
              <a:ext uri="{FF2B5EF4-FFF2-40B4-BE49-F238E27FC236}">
                <a16:creationId xmlns:a16="http://schemas.microsoft.com/office/drawing/2014/main" id="{8D640DD9-96CC-6647-93DB-C855759CF09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41590D-F29A-4940-9C43-768B574ECE55}"/>
              </a:ext>
            </a:extLst>
          </p:cNvPr>
          <p:cNvSpPr/>
          <p:nvPr/>
        </p:nvSpPr>
        <p:spPr>
          <a:xfrm>
            <a:off x="1699975" y="1889048"/>
            <a:ext cx="5776332" cy="215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 STUFF in here……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38118-03EF-F44B-929A-0A92D2A8F2F0}"/>
              </a:ext>
            </a:extLst>
          </p:cNvPr>
          <p:cNvSpPr/>
          <p:nvPr/>
        </p:nvSpPr>
        <p:spPr>
          <a:xfrm>
            <a:off x="1691350" y="1186796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while                 conditional statement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05A1E0-8AA2-3C45-B688-5DD8BF1C637A}"/>
              </a:ext>
            </a:extLst>
          </p:cNvPr>
          <p:cNvSpPr/>
          <p:nvPr/>
        </p:nvSpPr>
        <p:spPr>
          <a:xfrm>
            <a:off x="1699975" y="4182363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C29360-4804-5243-8E13-7E5541CD69A7}"/>
              </a:ext>
            </a:extLst>
          </p:cNvPr>
          <p:cNvCxnSpPr>
            <a:cxnSpLocks/>
          </p:cNvCxnSpPr>
          <p:nvPr/>
        </p:nvCxnSpPr>
        <p:spPr>
          <a:xfrm>
            <a:off x="1494263" y="1438507"/>
            <a:ext cx="0" cy="26027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Google Shape;1563;p48">
            <a:extLst>
              <a:ext uri="{FF2B5EF4-FFF2-40B4-BE49-F238E27FC236}">
                <a16:creationId xmlns:a16="http://schemas.microsoft.com/office/drawing/2014/main" id="{EBBF1167-DECE-9A4F-AF08-53F3D7F7C921}"/>
              </a:ext>
            </a:extLst>
          </p:cNvPr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64;p48">
            <a:extLst>
              <a:ext uri="{FF2B5EF4-FFF2-40B4-BE49-F238E27FC236}">
                <a16:creationId xmlns:a16="http://schemas.microsoft.com/office/drawing/2014/main" id="{42D836A5-A210-454F-B8E8-C202EB8CB599}"/>
              </a:ext>
            </a:extLst>
          </p:cNvPr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565;p48">
            <a:extLst>
              <a:ext uri="{FF2B5EF4-FFF2-40B4-BE49-F238E27FC236}">
                <a16:creationId xmlns:a16="http://schemas.microsoft.com/office/drawing/2014/main" id="{9F4A6353-4479-4749-8C90-5DD1B22F48D8}"/>
              </a:ext>
            </a:extLst>
          </p:cNvPr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567;p48">
            <a:extLst>
              <a:ext uri="{FF2B5EF4-FFF2-40B4-BE49-F238E27FC236}">
                <a16:creationId xmlns:a16="http://schemas.microsoft.com/office/drawing/2014/main" id="{0FEAAC3C-0B47-1F4B-B6BA-03D3D15A7063}"/>
              </a:ext>
            </a:extLst>
          </p:cNvPr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68;p48">
            <a:extLst>
              <a:ext uri="{FF2B5EF4-FFF2-40B4-BE49-F238E27FC236}">
                <a16:creationId xmlns:a16="http://schemas.microsoft.com/office/drawing/2014/main" id="{A2E0DA2E-CF00-F04B-9924-7402A3F1A4EC}"/>
              </a:ext>
            </a:extLst>
          </p:cNvPr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569;p48">
            <a:extLst>
              <a:ext uri="{FF2B5EF4-FFF2-40B4-BE49-F238E27FC236}">
                <a16:creationId xmlns:a16="http://schemas.microsoft.com/office/drawing/2014/main" id="{6080046C-E643-F845-B1C9-05A35372E57B}"/>
              </a:ext>
            </a:extLst>
          </p:cNvPr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570;p48">
            <a:extLst>
              <a:ext uri="{FF2B5EF4-FFF2-40B4-BE49-F238E27FC236}">
                <a16:creationId xmlns:a16="http://schemas.microsoft.com/office/drawing/2014/main" id="{63E3AD5E-B7C6-1D41-9665-B3FDCC89EDB4}"/>
              </a:ext>
            </a:extLst>
          </p:cNvPr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93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0CFA84D-8914-A64F-A7C6-E7A34DCBFB35}"/>
              </a:ext>
            </a:extLst>
          </p:cNvPr>
          <p:cNvSpPr/>
          <p:nvPr/>
        </p:nvSpPr>
        <p:spPr>
          <a:xfrm>
            <a:off x="1200223" y="1005369"/>
            <a:ext cx="4214191" cy="3888544"/>
          </a:xfrm>
          <a:prstGeom prst="ellipse">
            <a:avLst/>
          </a:prstGeom>
          <a:solidFill>
            <a:srgbClr val="FF2F92">
              <a:alpha val="29804"/>
            </a:srgbClr>
          </a:solidFill>
          <a:ln w="1270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2D5B87-8E31-E94C-B6F6-A0E3C280D04E}"/>
              </a:ext>
            </a:extLst>
          </p:cNvPr>
          <p:cNvSpPr/>
          <p:nvPr/>
        </p:nvSpPr>
        <p:spPr>
          <a:xfrm>
            <a:off x="3629557" y="1005369"/>
            <a:ext cx="4214191" cy="3888544"/>
          </a:xfrm>
          <a:prstGeom prst="ellipse">
            <a:avLst/>
          </a:prstGeom>
          <a:noFill/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3229B-C6D9-0143-ACE7-689E70F915D1}"/>
              </a:ext>
            </a:extLst>
          </p:cNvPr>
          <p:cNvSpPr txBox="1"/>
          <p:nvPr/>
        </p:nvSpPr>
        <p:spPr>
          <a:xfrm>
            <a:off x="2805709" y="4614385"/>
            <a:ext cx="193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7C73F9-C951-BF4A-86A9-B4452A60B4FC}"/>
              </a:ext>
            </a:extLst>
          </p:cNvPr>
          <p:cNvSpPr txBox="1"/>
          <p:nvPr/>
        </p:nvSpPr>
        <p:spPr>
          <a:xfrm>
            <a:off x="5288752" y="4627333"/>
            <a:ext cx="193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Kevin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CE6E1-6227-374D-A52F-1B885140E07D}"/>
              </a:ext>
            </a:extLst>
          </p:cNvPr>
          <p:cNvSpPr txBox="1"/>
          <p:nvPr/>
        </p:nvSpPr>
        <p:spPr>
          <a:xfrm>
            <a:off x="4014032" y="1908218"/>
            <a:ext cx="1084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belong together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81DF3-699B-5543-A511-E5527BFB15DF}"/>
              </a:ext>
            </a:extLst>
          </p:cNvPr>
          <p:cNvSpPr txBox="1"/>
          <p:nvPr/>
        </p:nvSpPr>
        <p:spPr>
          <a:xfrm>
            <a:off x="5611313" y="1514903"/>
            <a:ext cx="101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be my baby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1BD48-290E-7F44-BA2A-D18CFA11D79C}"/>
              </a:ext>
            </a:extLst>
          </p:cNvPr>
          <p:cNvSpPr txBox="1"/>
          <p:nvPr/>
        </p:nvSpPr>
        <p:spPr>
          <a:xfrm>
            <a:off x="2463410" y="1279736"/>
            <a:ext cx="1550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I want for Christmas is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C6A81-DE4B-6C4C-B859-D25F60381F2C}"/>
              </a:ext>
            </a:extLst>
          </p:cNvPr>
          <p:cNvSpPr txBox="1"/>
          <p:nvPr/>
        </p:nvSpPr>
        <p:spPr>
          <a:xfrm>
            <a:off x="1561580" y="2071332"/>
            <a:ext cx="180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Joy to the world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E20B9-8ED0-6A40-949D-F052F163DB0B}"/>
              </a:ext>
            </a:extLst>
          </p:cNvPr>
          <p:cNvSpPr txBox="1"/>
          <p:nvPr/>
        </p:nvSpPr>
        <p:spPr>
          <a:xfrm>
            <a:off x="4103903" y="3516409"/>
            <a:ext cx="1762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Honey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E3034-7CED-E544-81DD-FEDE4ED2F5F8}"/>
              </a:ext>
            </a:extLst>
          </p:cNvPr>
          <p:cNvSpPr txBox="1"/>
          <p:nvPr/>
        </p:nvSpPr>
        <p:spPr>
          <a:xfrm>
            <a:off x="5978204" y="3341496"/>
            <a:ext cx="105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Fantasy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095A8-EC86-C049-8428-A5FBFBCC4688}"/>
              </a:ext>
            </a:extLst>
          </p:cNvPr>
          <p:cNvSpPr txBox="1"/>
          <p:nvPr/>
        </p:nvSpPr>
        <p:spPr>
          <a:xfrm>
            <a:off x="1543388" y="2776981"/>
            <a:ext cx="153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64256-3B74-C64C-B842-C8886298206E}"/>
              </a:ext>
            </a:extLst>
          </p:cNvPr>
          <p:cNvSpPr txBox="1"/>
          <p:nvPr/>
        </p:nvSpPr>
        <p:spPr>
          <a:xfrm>
            <a:off x="2309472" y="4234695"/>
            <a:ext cx="1355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Vision of love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00518-12C0-454B-9312-30E93D203F8A}"/>
              </a:ext>
            </a:extLst>
          </p:cNvPr>
          <p:cNvSpPr txBox="1"/>
          <p:nvPr/>
        </p:nvSpPr>
        <p:spPr>
          <a:xfrm>
            <a:off x="4046305" y="2813532"/>
            <a:ext cx="166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Emotions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8663C-0D62-0E45-B644-333C6F97DEAE}"/>
              </a:ext>
            </a:extLst>
          </p:cNvPr>
          <p:cNvSpPr txBox="1"/>
          <p:nvPr/>
        </p:nvSpPr>
        <p:spPr>
          <a:xfrm>
            <a:off x="1677235" y="3516409"/>
            <a:ext cx="150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it happen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F54A6-ABBE-A04C-9950-F39510183D8A}"/>
              </a:ext>
            </a:extLst>
          </p:cNvPr>
          <p:cNvSpPr txBox="1"/>
          <p:nvPr/>
        </p:nvSpPr>
        <p:spPr>
          <a:xfrm>
            <a:off x="6103762" y="2400941"/>
            <a:ext cx="1211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Obsessed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9D141-B114-4F43-9539-B582E3ED5C41}"/>
              </a:ext>
            </a:extLst>
          </p:cNvPr>
          <p:cNvSpPr txBox="1"/>
          <p:nvPr/>
        </p:nvSpPr>
        <p:spPr>
          <a:xfrm>
            <a:off x="5711890" y="3975560"/>
            <a:ext cx="1142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Shake it 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A5A69F-5498-AF44-9641-144B31DE8A8F}"/>
              </a:ext>
            </a:extLst>
          </p:cNvPr>
          <p:cNvSpPr txBox="1"/>
          <p:nvPr/>
        </p:nvSpPr>
        <p:spPr>
          <a:xfrm>
            <a:off x="2369954" y="2497007"/>
            <a:ext cx="1149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arms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479E77-7B80-9E4F-B0AE-A36D3BC32BD1}"/>
              </a:ext>
            </a:extLst>
          </p:cNvPr>
          <p:cNvSpPr txBox="1"/>
          <p:nvPr/>
        </p:nvSpPr>
        <p:spPr>
          <a:xfrm>
            <a:off x="2582791" y="3093699"/>
            <a:ext cx="833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Forever</a:t>
            </a:r>
          </a:p>
        </p:txBody>
      </p:sp>
    </p:spTree>
    <p:extLst>
      <p:ext uri="{BB962C8B-B14F-4D97-AF65-F5344CB8AC3E}">
        <p14:creationId xmlns:p14="http://schemas.microsoft.com/office/powerpoint/2010/main" val="2675602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LOOPS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3" name="Google Shape;743;p29">
            <a:extLst>
              <a:ext uri="{FF2B5EF4-FFF2-40B4-BE49-F238E27FC236}">
                <a16:creationId xmlns:a16="http://schemas.microsoft.com/office/drawing/2014/main" id="{8D640DD9-96CC-6647-93DB-C855759CF09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41590D-F29A-4940-9C43-768B574ECE55}"/>
              </a:ext>
            </a:extLst>
          </p:cNvPr>
          <p:cNvSpPr/>
          <p:nvPr/>
        </p:nvSpPr>
        <p:spPr>
          <a:xfrm>
            <a:off x="1699975" y="1889048"/>
            <a:ext cx="5776332" cy="215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Remember you need to update the value of the conditional such that it will terminate after a given point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38118-03EF-F44B-929A-0A92D2A8F2F0}"/>
              </a:ext>
            </a:extLst>
          </p:cNvPr>
          <p:cNvSpPr/>
          <p:nvPr/>
        </p:nvSpPr>
        <p:spPr>
          <a:xfrm>
            <a:off x="1691350" y="1186796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while                 conditional statement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05A1E0-8AA2-3C45-B688-5DD8BF1C637A}"/>
              </a:ext>
            </a:extLst>
          </p:cNvPr>
          <p:cNvSpPr/>
          <p:nvPr/>
        </p:nvSpPr>
        <p:spPr>
          <a:xfrm>
            <a:off x="1699975" y="4182363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C29360-4804-5243-8E13-7E5541CD69A7}"/>
              </a:ext>
            </a:extLst>
          </p:cNvPr>
          <p:cNvCxnSpPr>
            <a:cxnSpLocks/>
          </p:cNvCxnSpPr>
          <p:nvPr/>
        </p:nvCxnSpPr>
        <p:spPr>
          <a:xfrm>
            <a:off x="1494263" y="1438507"/>
            <a:ext cx="0" cy="26027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Google Shape;1563;p48">
            <a:extLst>
              <a:ext uri="{FF2B5EF4-FFF2-40B4-BE49-F238E27FC236}">
                <a16:creationId xmlns:a16="http://schemas.microsoft.com/office/drawing/2014/main" id="{C1002E63-4AFA-A14D-A3BA-0C2E563F3F46}"/>
              </a:ext>
            </a:extLst>
          </p:cNvPr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64;p48">
            <a:extLst>
              <a:ext uri="{FF2B5EF4-FFF2-40B4-BE49-F238E27FC236}">
                <a16:creationId xmlns:a16="http://schemas.microsoft.com/office/drawing/2014/main" id="{4622CAB8-8948-014C-B156-2A63DB34BBDC}"/>
              </a:ext>
            </a:extLst>
          </p:cNvPr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565;p48">
            <a:extLst>
              <a:ext uri="{FF2B5EF4-FFF2-40B4-BE49-F238E27FC236}">
                <a16:creationId xmlns:a16="http://schemas.microsoft.com/office/drawing/2014/main" id="{4D15A83A-CAC4-4F4D-983C-D27B0C4038F7}"/>
              </a:ext>
            </a:extLst>
          </p:cNvPr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567;p48">
            <a:extLst>
              <a:ext uri="{FF2B5EF4-FFF2-40B4-BE49-F238E27FC236}">
                <a16:creationId xmlns:a16="http://schemas.microsoft.com/office/drawing/2014/main" id="{748F0422-86AE-A040-81B1-4EB1B0221915}"/>
              </a:ext>
            </a:extLst>
          </p:cNvPr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68;p48">
            <a:extLst>
              <a:ext uri="{FF2B5EF4-FFF2-40B4-BE49-F238E27FC236}">
                <a16:creationId xmlns:a16="http://schemas.microsoft.com/office/drawing/2014/main" id="{A18597A9-2527-2748-9E02-523F6952ACE3}"/>
              </a:ext>
            </a:extLst>
          </p:cNvPr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569;p48">
            <a:extLst>
              <a:ext uri="{FF2B5EF4-FFF2-40B4-BE49-F238E27FC236}">
                <a16:creationId xmlns:a16="http://schemas.microsoft.com/office/drawing/2014/main" id="{F56900D4-805F-E74D-9030-E12A78C5E669}"/>
              </a:ext>
            </a:extLst>
          </p:cNvPr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570;p48">
            <a:extLst>
              <a:ext uri="{FF2B5EF4-FFF2-40B4-BE49-F238E27FC236}">
                <a16:creationId xmlns:a16="http://schemas.microsoft.com/office/drawing/2014/main" id="{EF89A7AB-D1EA-7C46-81AB-9DEC90476142}"/>
              </a:ext>
            </a:extLst>
          </p:cNvPr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404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LOOPS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3" name="Google Shape;743;p29">
            <a:extLst>
              <a:ext uri="{FF2B5EF4-FFF2-40B4-BE49-F238E27FC236}">
                <a16:creationId xmlns:a16="http://schemas.microsoft.com/office/drawing/2014/main" id="{8D640DD9-96CC-6647-93DB-C855759CF09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41590D-F29A-4940-9C43-768B574ECE55}"/>
              </a:ext>
            </a:extLst>
          </p:cNvPr>
          <p:cNvSpPr/>
          <p:nvPr/>
        </p:nvSpPr>
        <p:spPr>
          <a:xfrm>
            <a:off x="1699975" y="1889048"/>
            <a:ext cx="5776332" cy="215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If you do not update the conditional you will have an </a:t>
            </a:r>
            <a:r>
              <a:rPr lang="en-US" sz="2400" b="1" dirty="0">
                <a:solidFill>
                  <a:schemeClr val="tx1"/>
                </a:solidFill>
              </a:rPr>
              <a:t>infinite loop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38118-03EF-F44B-929A-0A92D2A8F2F0}"/>
              </a:ext>
            </a:extLst>
          </p:cNvPr>
          <p:cNvSpPr/>
          <p:nvPr/>
        </p:nvSpPr>
        <p:spPr>
          <a:xfrm>
            <a:off x="1691350" y="1186796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while                 conditional statement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05A1E0-8AA2-3C45-B688-5DD8BF1C637A}"/>
              </a:ext>
            </a:extLst>
          </p:cNvPr>
          <p:cNvSpPr/>
          <p:nvPr/>
        </p:nvSpPr>
        <p:spPr>
          <a:xfrm>
            <a:off x="1699975" y="4182363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C29360-4804-5243-8E13-7E5541CD69A7}"/>
              </a:ext>
            </a:extLst>
          </p:cNvPr>
          <p:cNvCxnSpPr>
            <a:cxnSpLocks/>
          </p:cNvCxnSpPr>
          <p:nvPr/>
        </p:nvCxnSpPr>
        <p:spPr>
          <a:xfrm>
            <a:off x="1494263" y="1438507"/>
            <a:ext cx="0" cy="26027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7ED81F-9FE7-9C45-908F-C3428DE8FB16}"/>
              </a:ext>
            </a:extLst>
          </p:cNvPr>
          <p:cNvCxnSpPr>
            <a:cxnSpLocks/>
          </p:cNvCxnSpPr>
          <p:nvPr/>
        </p:nvCxnSpPr>
        <p:spPr>
          <a:xfrm rot="10800000">
            <a:off x="7679473" y="1438507"/>
            <a:ext cx="0" cy="26027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Google Shape;1563;p48">
            <a:extLst>
              <a:ext uri="{FF2B5EF4-FFF2-40B4-BE49-F238E27FC236}">
                <a16:creationId xmlns:a16="http://schemas.microsoft.com/office/drawing/2014/main" id="{0582AF54-7104-7741-8239-0B26B010C704}"/>
              </a:ext>
            </a:extLst>
          </p:cNvPr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564;p48">
            <a:extLst>
              <a:ext uri="{FF2B5EF4-FFF2-40B4-BE49-F238E27FC236}">
                <a16:creationId xmlns:a16="http://schemas.microsoft.com/office/drawing/2014/main" id="{7945EC73-4253-2644-A87E-DFF601EE73ED}"/>
              </a:ext>
            </a:extLst>
          </p:cNvPr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565;p48">
            <a:extLst>
              <a:ext uri="{FF2B5EF4-FFF2-40B4-BE49-F238E27FC236}">
                <a16:creationId xmlns:a16="http://schemas.microsoft.com/office/drawing/2014/main" id="{F4C724CA-453E-F740-A365-B1861B86D638}"/>
              </a:ext>
            </a:extLst>
          </p:cNvPr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67;p48">
            <a:extLst>
              <a:ext uri="{FF2B5EF4-FFF2-40B4-BE49-F238E27FC236}">
                <a16:creationId xmlns:a16="http://schemas.microsoft.com/office/drawing/2014/main" id="{C2E3A8C8-4AE9-5045-8769-C0D2B88913C2}"/>
              </a:ext>
            </a:extLst>
          </p:cNvPr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568;p48">
            <a:extLst>
              <a:ext uri="{FF2B5EF4-FFF2-40B4-BE49-F238E27FC236}">
                <a16:creationId xmlns:a16="http://schemas.microsoft.com/office/drawing/2014/main" id="{74B01572-1EF7-D842-9942-0E23C0FBBDDB}"/>
              </a:ext>
            </a:extLst>
          </p:cNvPr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569;p48">
            <a:extLst>
              <a:ext uri="{FF2B5EF4-FFF2-40B4-BE49-F238E27FC236}">
                <a16:creationId xmlns:a16="http://schemas.microsoft.com/office/drawing/2014/main" id="{9A6CD236-15BD-0745-B404-2CA122780026}"/>
              </a:ext>
            </a:extLst>
          </p:cNvPr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570;p48">
            <a:extLst>
              <a:ext uri="{FF2B5EF4-FFF2-40B4-BE49-F238E27FC236}">
                <a16:creationId xmlns:a16="http://schemas.microsoft.com/office/drawing/2014/main" id="{01529902-4926-1D4A-BA76-A9ECCA0F5A01}"/>
              </a:ext>
            </a:extLst>
          </p:cNvPr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581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Try catch 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Statements that control the flow of the code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Very useful when debugging or trying to ‘foolproof’ your code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Will try an assignment or function call and return an error. Does not stop the execution of your code!</a:t>
            </a:r>
          </a:p>
        </p:txBody>
      </p:sp>
      <p:sp>
        <p:nvSpPr>
          <p:cNvPr id="13" name="Google Shape;1563;p48">
            <a:extLst>
              <a:ext uri="{FF2B5EF4-FFF2-40B4-BE49-F238E27FC236}">
                <a16:creationId xmlns:a16="http://schemas.microsoft.com/office/drawing/2014/main" id="{CFF5ADF5-65CC-0E49-BFD2-01EF3695CD33}"/>
              </a:ext>
            </a:extLst>
          </p:cNvPr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64;p48">
            <a:extLst>
              <a:ext uri="{FF2B5EF4-FFF2-40B4-BE49-F238E27FC236}">
                <a16:creationId xmlns:a16="http://schemas.microsoft.com/office/drawing/2014/main" id="{28E828ED-05E3-A845-B0D3-85725B475C55}"/>
              </a:ext>
            </a:extLst>
          </p:cNvPr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65;p48">
            <a:extLst>
              <a:ext uri="{FF2B5EF4-FFF2-40B4-BE49-F238E27FC236}">
                <a16:creationId xmlns:a16="http://schemas.microsoft.com/office/drawing/2014/main" id="{F7B1BB80-66BD-E945-AA69-2AF7841CFD00}"/>
              </a:ext>
            </a:extLst>
          </p:cNvPr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567;p48">
            <a:extLst>
              <a:ext uri="{FF2B5EF4-FFF2-40B4-BE49-F238E27FC236}">
                <a16:creationId xmlns:a16="http://schemas.microsoft.com/office/drawing/2014/main" id="{119393B8-0C65-2C47-8598-5E8B0E40A87F}"/>
              </a:ext>
            </a:extLst>
          </p:cNvPr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568;p48">
            <a:extLst>
              <a:ext uri="{FF2B5EF4-FFF2-40B4-BE49-F238E27FC236}">
                <a16:creationId xmlns:a16="http://schemas.microsoft.com/office/drawing/2014/main" id="{D4A980BC-0A6A-2845-B73A-29F3CE6FA720}"/>
              </a:ext>
            </a:extLst>
          </p:cNvPr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569;p48">
            <a:extLst>
              <a:ext uri="{FF2B5EF4-FFF2-40B4-BE49-F238E27FC236}">
                <a16:creationId xmlns:a16="http://schemas.microsoft.com/office/drawing/2014/main" id="{F962397D-6382-CC47-8627-36570CA01935}"/>
              </a:ext>
            </a:extLst>
          </p:cNvPr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70;p48">
            <a:extLst>
              <a:ext uri="{FF2B5EF4-FFF2-40B4-BE49-F238E27FC236}">
                <a16:creationId xmlns:a16="http://schemas.microsoft.com/office/drawing/2014/main" id="{DCAE306B-9F74-804B-A537-DEF758D4BF1B}"/>
              </a:ext>
            </a:extLst>
          </p:cNvPr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22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0CFA84D-8914-A64F-A7C6-E7A34DCBFB35}"/>
              </a:ext>
            </a:extLst>
          </p:cNvPr>
          <p:cNvSpPr/>
          <p:nvPr/>
        </p:nvSpPr>
        <p:spPr>
          <a:xfrm>
            <a:off x="1200223" y="1005369"/>
            <a:ext cx="4214191" cy="3888544"/>
          </a:xfrm>
          <a:prstGeom prst="ellipse">
            <a:avLst/>
          </a:prstGeom>
          <a:noFill/>
          <a:ln w="1270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2D5B87-8E31-E94C-B6F6-A0E3C280D04E}"/>
              </a:ext>
            </a:extLst>
          </p:cNvPr>
          <p:cNvSpPr/>
          <p:nvPr/>
        </p:nvSpPr>
        <p:spPr>
          <a:xfrm>
            <a:off x="3629557" y="1005369"/>
            <a:ext cx="4214191" cy="3888544"/>
          </a:xfrm>
          <a:prstGeom prst="ellipse">
            <a:avLst/>
          </a:prstGeom>
          <a:solidFill>
            <a:srgbClr val="00FDFF">
              <a:alpha val="36078"/>
            </a:srgbClr>
          </a:solidFill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3229B-C6D9-0143-ACE7-689E70F915D1}"/>
              </a:ext>
            </a:extLst>
          </p:cNvPr>
          <p:cNvSpPr txBox="1"/>
          <p:nvPr/>
        </p:nvSpPr>
        <p:spPr>
          <a:xfrm>
            <a:off x="2805709" y="4614385"/>
            <a:ext cx="193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7C73F9-C951-BF4A-86A9-B4452A60B4FC}"/>
              </a:ext>
            </a:extLst>
          </p:cNvPr>
          <p:cNvSpPr txBox="1"/>
          <p:nvPr/>
        </p:nvSpPr>
        <p:spPr>
          <a:xfrm>
            <a:off x="5288752" y="4627333"/>
            <a:ext cx="193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Kevin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CE6E1-6227-374D-A52F-1B885140E07D}"/>
              </a:ext>
            </a:extLst>
          </p:cNvPr>
          <p:cNvSpPr txBox="1"/>
          <p:nvPr/>
        </p:nvSpPr>
        <p:spPr>
          <a:xfrm>
            <a:off x="4014032" y="1908218"/>
            <a:ext cx="1084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belong together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81DF3-699B-5543-A511-E5527BFB15DF}"/>
              </a:ext>
            </a:extLst>
          </p:cNvPr>
          <p:cNvSpPr txBox="1"/>
          <p:nvPr/>
        </p:nvSpPr>
        <p:spPr>
          <a:xfrm>
            <a:off x="5611313" y="1514903"/>
            <a:ext cx="101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be my baby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1BD48-290E-7F44-BA2A-D18CFA11D79C}"/>
              </a:ext>
            </a:extLst>
          </p:cNvPr>
          <p:cNvSpPr txBox="1"/>
          <p:nvPr/>
        </p:nvSpPr>
        <p:spPr>
          <a:xfrm>
            <a:off x="2463410" y="1279736"/>
            <a:ext cx="1550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I want for Christmas is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C6A81-DE4B-6C4C-B859-D25F60381F2C}"/>
              </a:ext>
            </a:extLst>
          </p:cNvPr>
          <p:cNvSpPr txBox="1"/>
          <p:nvPr/>
        </p:nvSpPr>
        <p:spPr>
          <a:xfrm>
            <a:off x="1561580" y="2071332"/>
            <a:ext cx="180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Joy to the world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E20B9-8ED0-6A40-949D-F052F163DB0B}"/>
              </a:ext>
            </a:extLst>
          </p:cNvPr>
          <p:cNvSpPr txBox="1"/>
          <p:nvPr/>
        </p:nvSpPr>
        <p:spPr>
          <a:xfrm>
            <a:off x="4103903" y="3516409"/>
            <a:ext cx="1762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Honey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E3034-7CED-E544-81DD-FEDE4ED2F5F8}"/>
              </a:ext>
            </a:extLst>
          </p:cNvPr>
          <p:cNvSpPr txBox="1"/>
          <p:nvPr/>
        </p:nvSpPr>
        <p:spPr>
          <a:xfrm>
            <a:off x="5978204" y="3341496"/>
            <a:ext cx="105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Fantasy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095A8-EC86-C049-8428-A5FBFBCC4688}"/>
              </a:ext>
            </a:extLst>
          </p:cNvPr>
          <p:cNvSpPr txBox="1"/>
          <p:nvPr/>
        </p:nvSpPr>
        <p:spPr>
          <a:xfrm>
            <a:off x="1543388" y="2776981"/>
            <a:ext cx="153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64256-3B74-C64C-B842-C8886298206E}"/>
              </a:ext>
            </a:extLst>
          </p:cNvPr>
          <p:cNvSpPr txBox="1"/>
          <p:nvPr/>
        </p:nvSpPr>
        <p:spPr>
          <a:xfrm>
            <a:off x="2309472" y="4234695"/>
            <a:ext cx="1355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Vision of love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00518-12C0-454B-9312-30E93D203F8A}"/>
              </a:ext>
            </a:extLst>
          </p:cNvPr>
          <p:cNvSpPr txBox="1"/>
          <p:nvPr/>
        </p:nvSpPr>
        <p:spPr>
          <a:xfrm>
            <a:off x="4046305" y="2813532"/>
            <a:ext cx="166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Emotions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8663C-0D62-0E45-B644-333C6F97DEAE}"/>
              </a:ext>
            </a:extLst>
          </p:cNvPr>
          <p:cNvSpPr txBox="1"/>
          <p:nvPr/>
        </p:nvSpPr>
        <p:spPr>
          <a:xfrm>
            <a:off x="1677235" y="3516409"/>
            <a:ext cx="150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it happen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F54A6-ABBE-A04C-9950-F39510183D8A}"/>
              </a:ext>
            </a:extLst>
          </p:cNvPr>
          <p:cNvSpPr txBox="1"/>
          <p:nvPr/>
        </p:nvSpPr>
        <p:spPr>
          <a:xfrm>
            <a:off x="6103762" y="2400941"/>
            <a:ext cx="1211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Obsessed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9D141-B114-4F43-9539-B582E3ED5C41}"/>
              </a:ext>
            </a:extLst>
          </p:cNvPr>
          <p:cNvSpPr txBox="1"/>
          <p:nvPr/>
        </p:nvSpPr>
        <p:spPr>
          <a:xfrm>
            <a:off x="5711890" y="3975560"/>
            <a:ext cx="1142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Shake it 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A5A69F-5498-AF44-9641-144B31DE8A8F}"/>
              </a:ext>
            </a:extLst>
          </p:cNvPr>
          <p:cNvSpPr txBox="1"/>
          <p:nvPr/>
        </p:nvSpPr>
        <p:spPr>
          <a:xfrm>
            <a:off x="2369954" y="2497007"/>
            <a:ext cx="1149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arms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479E77-7B80-9E4F-B0AE-A36D3BC32BD1}"/>
              </a:ext>
            </a:extLst>
          </p:cNvPr>
          <p:cNvSpPr txBox="1"/>
          <p:nvPr/>
        </p:nvSpPr>
        <p:spPr>
          <a:xfrm>
            <a:off x="2582791" y="3093699"/>
            <a:ext cx="833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Forever</a:t>
            </a:r>
          </a:p>
        </p:txBody>
      </p:sp>
    </p:spTree>
    <p:extLst>
      <p:ext uri="{BB962C8B-B14F-4D97-AF65-F5344CB8AC3E}">
        <p14:creationId xmlns:p14="http://schemas.microsoft.com/office/powerpoint/2010/main" val="198596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0CFA84D-8914-A64F-A7C6-E7A34DCBFB35}"/>
              </a:ext>
            </a:extLst>
          </p:cNvPr>
          <p:cNvSpPr/>
          <p:nvPr/>
        </p:nvSpPr>
        <p:spPr>
          <a:xfrm>
            <a:off x="1200223" y="1005369"/>
            <a:ext cx="4214191" cy="3888544"/>
          </a:xfrm>
          <a:prstGeom prst="ellipse">
            <a:avLst/>
          </a:prstGeom>
          <a:solidFill>
            <a:srgbClr val="FF2F92">
              <a:alpha val="29804"/>
            </a:srgbClr>
          </a:solidFill>
          <a:ln w="1270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2D5B87-8E31-E94C-B6F6-A0E3C280D04E}"/>
              </a:ext>
            </a:extLst>
          </p:cNvPr>
          <p:cNvSpPr/>
          <p:nvPr/>
        </p:nvSpPr>
        <p:spPr>
          <a:xfrm>
            <a:off x="3629557" y="1005369"/>
            <a:ext cx="4214191" cy="3888544"/>
          </a:xfrm>
          <a:prstGeom prst="ellipse">
            <a:avLst/>
          </a:prstGeom>
          <a:solidFill>
            <a:srgbClr val="00FDFF">
              <a:alpha val="28627"/>
            </a:srgbClr>
          </a:solidFill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3229B-C6D9-0143-ACE7-689E70F915D1}"/>
              </a:ext>
            </a:extLst>
          </p:cNvPr>
          <p:cNvSpPr txBox="1"/>
          <p:nvPr/>
        </p:nvSpPr>
        <p:spPr>
          <a:xfrm>
            <a:off x="2805709" y="4614385"/>
            <a:ext cx="193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7C73F9-C951-BF4A-86A9-B4452A60B4FC}"/>
              </a:ext>
            </a:extLst>
          </p:cNvPr>
          <p:cNvSpPr txBox="1"/>
          <p:nvPr/>
        </p:nvSpPr>
        <p:spPr>
          <a:xfrm>
            <a:off x="5288752" y="4627333"/>
            <a:ext cx="193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Kevin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CE6E1-6227-374D-A52F-1B885140E07D}"/>
              </a:ext>
            </a:extLst>
          </p:cNvPr>
          <p:cNvSpPr txBox="1"/>
          <p:nvPr/>
        </p:nvSpPr>
        <p:spPr>
          <a:xfrm>
            <a:off x="4014032" y="1908218"/>
            <a:ext cx="1084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belong together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81DF3-699B-5543-A511-E5527BFB15DF}"/>
              </a:ext>
            </a:extLst>
          </p:cNvPr>
          <p:cNvSpPr txBox="1"/>
          <p:nvPr/>
        </p:nvSpPr>
        <p:spPr>
          <a:xfrm>
            <a:off x="5611313" y="1514903"/>
            <a:ext cx="101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be my baby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1BD48-290E-7F44-BA2A-D18CFA11D79C}"/>
              </a:ext>
            </a:extLst>
          </p:cNvPr>
          <p:cNvSpPr txBox="1"/>
          <p:nvPr/>
        </p:nvSpPr>
        <p:spPr>
          <a:xfrm>
            <a:off x="2463410" y="1279736"/>
            <a:ext cx="1550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I want for Christmas is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C6A81-DE4B-6C4C-B859-D25F60381F2C}"/>
              </a:ext>
            </a:extLst>
          </p:cNvPr>
          <p:cNvSpPr txBox="1"/>
          <p:nvPr/>
        </p:nvSpPr>
        <p:spPr>
          <a:xfrm>
            <a:off x="1561580" y="2071332"/>
            <a:ext cx="180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Joy to the world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E20B9-8ED0-6A40-949D-F052F163DB0B}"/>
              </a:ext>
            </a:extLst>
          </p:cNvPr>
          <p:cNvSpPr txBox="1"/>
          <p:nvPr/>
        </p:nvSpPr>
        <p:spPr>
          <a:xfrm>
            <a:off x="4103903" y="3516409"/>
            <a:ext cx="1762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Honey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E3034-7CED-E544-81DD-FEDE4ED2F5F8}"/>
              </a:ext>
            </a:extLst>
          </p:cNvPr>
          <p:cNvSpPr txBox="1"/>
          <p:nvPr/>
        </p:nvSpPr>
        <p:spPr>
          <a:xfrm>
            <a:off x="5978204" y="3341496"/>
            <a:ext cx="105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Fantasy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095A8-EC86-C049-8428-A5FBFBCC4688}"/>
              </a:ext>
            </a:extLst>
          </p:cNvPr>
          <p:cNvSpPr txBox="1"/>
          <p:nvPr/>
        </p:nvSpPr>
        <p:spPr>
          <a:xfrm>
            <a:off x="1543388" y="2776981"/>
            <a:ext cx="153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64256-3B74-C64C-B842-C8886298206E}"/>
              </a:ext>
            </a:extLst>
          </p:cNvPr>
          <p:cNvSpPr txBox="1"/>
          <p:nvPr/>
        </p:nvSpPr>
        <p:spPr>
          <a:xfrm>
            <a:off x="2309472" y="4234695"/>
            <a:ext cx="1355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Vision of love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00518-12C0-454B-9312-30E93D203F8A}"/>
              </a:ext>
            </a:extLst>
          </p:cNvPr>
          <p:cNvSpPr txBox="1"/>
          <p:nvPr/>
        </p:nvSpPr>
        <p:spPr>
          <a:xfrm>
            <a:off x="4046305" y="2813532"/>
            <a:ext cx="166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Emotions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8663C-0D62-0E45-B644-333C6F97DEAE}"/>
              </a:ext>
            </a:extLst>
          </p:cNvPr>
          <p:cNvSpPr txBox="1"/>
          <p:nvPr/>
        </p:nvSpPr>
        <p:spPr>
          <a:xfrm>
            <a:off x="1677235" y="3516409"/>
            <a:ext cx="150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it happen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F54A6-ABBE-A04C-9950-F39510183D8A}"/>
              </a:ext>
            </a:extLst>
          </p:cNvPr>
          <p:cNvSpPr txBox="1"/>
          <p:nvPr/>
        </p:nvSpPr>
        <p:spPr>
          <a:xfrm>
            <a:off x="6103762" y="2400941"/>
            <a:ext cx="1211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Obsessed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9D141-B114-4F43-9539-B582E3ED5C41}"/>
              </a:ext>
            </a:extLst>
          </p:cNvPr>
          <p:cNvSpPr txBox="1"/>
          <p:nvPr/>
        </p:nvSpPr>
        <p:spPr>
          <a:xfrm>
            <a:off x="5711890" y="3975560"/>
            <a:ext cx="1142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Shake it 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A5A69F-5498-AF44-9641-144B31DE8A8F}"/>
              </a:ext>
            </a:extLst>
          </p:cNvPr>
          <p:cNvSpPr txBox="1"/>
          <p:nvPr/>
        </p:nvSpPr>
        <p:spPr>
          <a:xfrm>
            <a:off x="2369954" y="2497007"/>
            <a:ext cx="1149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arms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479E77-7B80-9E4F-B0AE-A36D3BC32BD1}"/>
              </a:ext>
            </a:extLst>
          </p:cNvPr>
          <p:cNvSpPr txBox="1"/>
          <p:nvPr/>
        </p:nvSpPr>
        <p:spPr>
          <a:xfrm>
            <a:off x="2582791" y="3093699"/>
            <a:ext cx="833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Forever</a:t>
            </a:r>
          </a:p>
        </p:txBody>
      </p:sp>
    </p:spTree>
    <p:extLst>
      <p:ext uri="{BB962C8B-B14F-4D97-AF65-F5344CB8AC3E}">
        <p14:creationId xmlns:p14="http://schemas.microsoft.com/office/powerpoint/2010/main" val="181805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 operations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98040" y="4033340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25979" y="1006770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b="1" dirty="0" err="1"/>
              <a:t>Ismember</a:t>
            </a:r>
            <a:r>
              <a:rPr lang="en-US" sz="2400" b="1" dirty="0"/>
              <a:t> </a:t>
            </a:r>
            <a:r>
              <a:rPr lang="en-US" sz="2400" dirty="0"/>
              <a:t>— checks is element is inside set</a:t>
            </a:r>
          </a:p>
          <a:p>
            <a:pPr algn="l">
              <a:lnSpc>
                <a:spcPct val="150000"/>
              </a:lnSpc>
            </a:pPr>
            <a:r>
              <a:rPr lang="en-US" sz="2400" b="1" dirty="0" err="1"/>
              <a:t>Setdiff</a:t>
            </a:r>
            <a:r>
              <a:rPr lang="en-US" sz="2400" b="1" dirty="0"/>
              <a:t> </a:t>
            </a:r>
            <a:r>
              <a:rPr lang="en-US" sz="2400" dirty="0"/>
              <a:t>— looks for the elements not unique to both sets</a:t>
            </a:r>
            <a:endParaRPr lang="en-US" sz="2400" b="1" dirty="0"/>
          </a:p>
          <a:p>
            <a:pPr algn="l">
              <a:lnSpc>
                <a:spcPct val="150000"/>
              </a:lnSpc>
            </a:pPr>
            <a:r>
              <a:rPr lang="en-US" sz="2400" b="1" dirty="0"/>
              <a:t>Intersect </a:t>
            </a:r>
            <a:r>
              <a:rPr lang="en-US" sz="2400" dirty="0"/>
              <a:t>— returns the elements unique to both sets</a:t>
            </a:r>
            <a:endParaRPr lang="en-US" sz="2400" b="1" dirty="0"/>
          </a:p>
          <a:p>
            <a:pPr algn="l">
              <a:lnSpc>
                <a:spcPct val="150000"/>
              </a:lnSpc>
            </a:pPr>
            <a:r>
              <a:rPr lang="en-US" sz="2400" b="1" dirty="0"/>
              <a:t>Union </a:t>
            </a:r>
            <a:r>
              <a:rPr lang="en-US" sz="2400" dirty="0"/>
              <a:t>— joins two sets</a:t>
            </a:r>
          </a:p>
          <a:p>
            <a:pPr algn="l">
              <a:lnSpc>
                <a:spcPct val="150000"/>
              </a:lnSpc>
            </a:pPr>
            <a:endParaRPr lang="en-US" sz="2400" b="1" dirty="0"/>
          </a:p>
          <a:p>
            <a:pPr algn="l">
              <a:lnSpc>
                <a:spcPct val="150000"/>
              </a:lnSpc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9404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43"/>
          <p:cNvGrpSpPr/>
          <p:nvPr/>
        </p:nvGrpSpPr>
        <p:grpSpPr>
          <a:xfrm>
            <a:off x="6390475" y="1506191"/>
            <a:ext cx="2040297" cy="3228416"/>
            <a:chOff x="713225" y="1380150"/>
            <a:chExt cx="2040297" cy="3228416"/>
          </a:xfrm>
        </p:grpSpPr>
        <p:sp>
          <p:nvSpPr>
            <p:cNvPr id="1294" name="Google Shape;1294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3"/>
          <p:cNvGrpSpPr/>
          <p:nvPr/>
        </p:nvGrpSpPr>
        <p:grpSpPr>
          <a:xfrm>
            <a:off x="3551850" y="1268663"/>
            <a:ext cx="2040297" cy="3228416"/>
            <a:chOff x="713225" y="1380150"/>
            <a:chExt cx="2040297" cy="3228416"/>
          </a:xfrm>
        </p:grpSpPr>
        <p:sp>
          <p:nvSpPr>
            <p:cNvPr id="1300" name="Google Shape;1300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43"/>
          <p:cNvGrpSpPr/>
          <p:nvPr/>
        </p:nvGrpSpPr>
        <p:grpSpPr>
          <a:xfrm>
            <a:off x="713225" y="1517824"/>
            <a:ext cx="2040297" cy="3228416"/>
            <a:chOff x="713225" y="1380150"/>
            <a:chExt cx="2040297" cy="3228416"/>
          </a:xfrm>
        </p:grpSpPr>
        <p:sp>
          <p:nvSpPr>
            <p:cNvPr id="1306" name="Google Shape;1306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1" name="Google Shape;1311;p43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 </a:t>
            </a:r>
            <a:endParaRPr dirty="0"/>
          </a:p>
        </p:txBody>
      </p:sp>
      <p:sp>
        <p:nvSpPr>
          <p:cNvPr id="1312" name="Google Shape;1312;p43"/>
          <p:cNvSpPr txBox="1">
            <a:spLocks noGrp="1"/>
          </p:cNvSpPr>
          <p:nvPr>
            <p:ph type="title" idx="4294967295"/>
          </p:nvPr>
        </p:nvSpPr>
        <p:spPr>
          <a:xfrm>
            <a:off x="994325" y="2032873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Tables</a:t>
            </a:r>
            <a:endParaRPr sz="2100" dirty="0"/>
          </a:p>
        </p:txBody>
      </p:sp>
      <p:sp>
        <p:nvSpPr>
          <p:cNvPr id="1313" name="Google Shape;1313;p43"/>
          <p:cNvSpPr txBox="1">
            <a:spLocks noGrp="1"/>
          </p:cNvSpPr>
          <p:nvPr>
            <p:ph type="subTitle" idx="4294967295"/>
          </p:nvPr>
        </p:nvSpPr>
        <p:spPr>
          <a:xfrm>
            <a:off x="913626" y="2793273"/>
            <a:ext cx="150731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Matrix that can hold </a:t>
            </a:r>
            <a:r>
              <a:rPr lang="en-US" sz="2000" b="1" dirty="0"/>
              <a:t>DIFFERENT</a:t>
            </a:r>
            <a:r>
              <a:rPr lang="en-US" sz="2000" dirty="0"/>
              <a:t> types</a:t>
            </a:r>
            <a:endParaRPr sz="2000" dirty="0"/>
          </a:p>
        </p:txBody>
      </p:sp>
      <p:cxnSp>
        <p:nvCxnSpPr>
          <p:cNvPr id="1314" name="Google Shape;1314;p43"/>
          <p:cNvCxnSpPr/>
          <p:nvPr/>
        </p:nvCxnSpPr>
        <p:spPr>
          <a:xfrm>
            <a:off x="1234625" y="2655973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3"/>
          <p:cNvSpPr txBox="1">
            <a:spLocks noGrp="1"/>
          </p:cNvSpPr>
          <p:nvPr>
            <p:ph type="title" idx="4294967295"/>
          </p:nvPr>
        </p:nvSpPr>
        <p:spPr>
          <a:xfrm>
            <a:off x="3899700" y="15915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Structs</a:t>
            </a:r>
            <a:endParaRPr sz="2100" dirty="0"/>
          </a:p>
        </p:txBody>
      </p:sp>
      <p:cxnSp>
        <p:nvCxnSpPr>
          <p:cNvPr id="1319" name="Google Shape;1319;p43"/>
          <p:cNvCxnSpPr/>
          <p:nvPr/>
        </p:nvCxnSpPr>
        <p:spPr>
          <a:xfrm>
            <a:off x="4140000" y="22146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2" name="Google Shape;1322;p43"/>
          <p:cNvSpPr txBox="1">
            <a:spLocks noGrp="1"/>
          </p:cNvSpPr>
          <p:nvPr>
            <p:ph type="title" idx="4294967295"/>
          </p:nvPr>
        </p:nvSpPr>
        <p:spPr>
          <a:xfrm>
            <a:off x="6771525" y="20381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Cells</a:t>
            </a:r>
            <a:endParaRPr sz="2100" dirty="0"/>
          </a:p>
        </p:txBody>
      </p:sp>
      <p:cxnSp>
        <p:nvCxnSpPr>
          <p:cNvPr id="1324" name="Google Shape;1324;p43"/>
          <p:cNvCxnSpPr/>
          <p:nvPr/>
        </p:nvCxnSpPr>
        <p:spPr>
          <a:xfrm>
            <a:off x="7011825" y="26612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7" name="Google Shape;1327;p43"/>
          <p:cNvSpPr/>
          <p:nvPr/>
        </p:nvSpPr>
        <p:spPr>
          <a:xfrm rot="10800000">
            <a:off x="763170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43"/>
          <p:cNvSpPr/>
          <p:nvPr/>
        </p:nvSpPr>
        <p:spPr>
          <a:xfrm rot="10800000">
            <a:off x="57219" y="29866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3"/>
          <p:cNvSpPr/>
          <p:nvPr/>
        </p:nvSpPr>
        <p:spPr>
          <a:xfrm rot="10800000">
            <a:off x="817534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3"/>
          <p:cNvSpPr/>
          <p:nvPr/>
        </p:nvSpPr>
        <p:spPr>
          <a:xfrm rot="10800000">
            <a:off x="-188599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3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3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3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3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313;p43">
            <a:extLst>
              <a:ext uri="{FF2B5EF4-FFF2-40B4-BE49-F238E27FC236}">
                <a16:creationId xmlns:a16="http://schemas.microsoft.com/office/drawing/2014/main" id="{6938CE53-2F9C-6348-89CF-DD8FF1124F01}"/>
              </a:ext>
            </a:extLst>
          </p:cNvPr>
          <p:cNvSpPr txBox="1">
            <a:spLocks/>
          </p:cNvSpPr>
          <p:nvPr/>
        </p:nvSpPr>
        <p:spPr>
          <a:xfrm>
            <a:off x="3814589" y="2376058"/>
            <a:ext cx="1514818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Object with fields used in object-oriented programing </a:t>
            </a:r>
          </a:p>
        </p:txBody>
      </p:sp>
      <p:sp>
        <p:nvSpPr>
          <p:cNvPr id="45" name="Google Shape;1313;p43">
            <a:extLst>
              <a:ext uri="{FF2B5EF4-FFF2-40B4-BE49-F238E27FC236}">
                <a16:creationId xmlns:a16="http://schemas.microsoft.com/office/drawing/2014/main" id="{9C532884-2BBB-2440-98A0-FE987B376B36}"/>
              </a:ext>
            </a:extLst>
          </p:cNvPr>
          <p:cNvSpPr txBox="1">
            <a:spLocks/>
          </p:cNvSpPr>
          <p:nvPr/>
        </p:nvSpPr>
        <p:spPr>
          <a:xfrm>
            <a:off x="6602821" y="2772977"/>
            <a:ext cx="1615604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Container that can hold </a:t>
            </a:r>
            <a:r>
              <a:rPr lang="en-US" sz="2000" b="1" dirty="0"/>
              <a:t>ANY</a:t>
            </a:r>
            <a:r>
              <a:rPr lang="en-US" sz="2000" dirty="0"/>
              <a:t> information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Tables</a:t>
            </a:r>
            <a:endParaRPr dirty="0"/>
          </a:p>
        </p:txBody>
      </p:sp>
      <p:sp>
        <p:nvSpPr>
          <p:cNvPr id="47" name="Google Shape;743;p29">
            <a:extLst>
              <a:ext uri="{FF2B5EF4-FFF2-40B4-BE49-F238E27FC236}">
                <a16:creationId xmlns:a16="http://schemas.microsoft.com/office/drawing/2014/main" id="{3131C033-402F-424A-85BB-458F02C8FAD0}"/>
              </a:ext>
            </a:extLst>
          </p:cNvPr>
          <p:cNvSpPr txBox="1">
            <a:spLocks/>
          </p:cNvSpPr>
          <p:nvPr/>
        </p:nvSpPr>
        <p:spPr>
          <a:xfrm>
            <a:off x="868950" y="107483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Keeps information in a neat fashion of different types, much like an excel sheet or a </a:t>
            </a:r>
            <a:r>
              <a:rPr lang="en-US" sz="2400" dirty="0" err="1">
                <a:solidFill>
                  <a:schemeClr val="accent3"/>
                </a:solidFill>
              </a:rPr>
              <a:t>dataframe</a:t>
            </a:r>
            <a:r>
              <a:rPr lang="en-US" sz="2400" dirty="0">
                <a:solidFill>
                  <a:schemeClr val="accent3"/>
                </a:solidFill>
              </a:rPr>
              <a:t> in R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Useful when you have a matrix but need to store info of different types 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Cannot do matrix math on these 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Each column will contain info of the SAME type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5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Structs </a:t>
            </a:r>
            <a:endParaRPr dirty="0"/>
          </a:p>
        </p:txBody>
      </p:sp>
      <p:grpSp>
        <p:nvGrpSpPr>
          <p:cNvPr id="1766" name="Google Shape;1766;p54"/>
          <p:cNvGrpSpPr/>
          <p:nvPr/>
        </p:nvGrpSpPr>
        <p:grpSpPr>
          <a:xfrm rot="-7217067">
            <a:off x="-809209" y="3690203"/>
            <a:ext cx="2435263" cy="1836747"/>
            <a:chOff x="1852738" y="206787"/>
            <a:chExt cx="2668014" cy="2012295"/>
          </a:xfrm>
        </p:grpSpPr>
        <p:sp>
          <p:nvSpPr>
            <p:cNvPr id="1767" name="Google Shape;1767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4" name="Google Shape;1774;p54"/>
          <p:cNvGrpSpPr/>
          <p:nvPr/>
        </p:nvGrpSpPr>
        <p:grpSpPr>
          <a:xfrm rot="-3380372">
            <a:off x="7714794" y="3690239"/>
            <a:ext cx="2435181" cy="1836685"/>
            <a:chOff x="1852738" y="206787"/>
            <a:chExt cx="2668014" cy="2012295"/>
          </a:xfrm>
        </p:grpSpPr>
        <p:sp>
          <p:nvSpPr>
            <p:cNvPr id="1775" name="Google Shape;1775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743;p29">
            <a:extLst>
              <a:ext uri="{FF2B5EF4-FFF2-40B4-BE49-F238E27FC236}">
                <a16:creationId xmlns:a16="http://schemas.microsoft.com/office/drawing/2014/main" id="{F6371D91-0DD9-5D42-9D6C-DE987020A68B}"/>
              </a:ext>
            </a:extLst>
          </p:cNvPr>
          <p:cNvSpPr txBox="1">
            <a:spLocks/>
          </p:cNvSpPr>
          <p:nvPr/>
        </p:nvSpPr>
        <p:spPr>
          <a:xfrm>
            <a:off x="482282" y="1078137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lvl="1" algn="l">
              <a:lnSpc>
                <a:spcPct val="150000"/>
              </a:lnSpc>
            </a:pPr>
            <a:r>
              <a:rPr lang="en-US" dirty="0"/>
              <a:t>Object that contains several fields: i.e., a student has a </a:t>
            </a:r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Student.name</a:t>
            </a:r>
            <a:endParaRPr lang="en-US" sz="2400" dirty="0"/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Student.age</a:t>
            </a:r>
            <a:endParaRPr lang="en-US" sz="2400" dirty="0"/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Student.GPA</a:t>
            </a:r>
            <a:endParaRPr lang="en-US" sz="2400" dirty="0"/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Student.FavMariahSong</a:t>
            </a:r>
            <a:endParaRPr lang="en-US" sz="2400" dirty="0"/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Student.Thesis</a:t>
            </a:r>
            <a:endParaRPr lang="en-US" sz="2400" dirty="0"/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00B9FF"/>
      </a:accent4>
      <a:accent5>
        <a:srgbClr val="FF7AA1"/>
      </a:accent5>
      <a:accent6>
        <a:srgbClr val="FF6A00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13881</TotalTime>
  <Words>910</Words>
  <Application>Microsoft Macintosh PowerPoint</Application>
  <PresentationFormat>On-screen Show (16:9)</PresentationFormat>
  <Paragraphs>199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Baloo 2</vt:lpstr>
      <vt:lpstr>Arial</vt:lpstr>
      <vt:lpstr>Concert One</vt:lpstr>
      <vt:lpstr>Teko</vt:lpstr>
      <vt:lpstr>Virtual Campaign by Slidesgo</vt:lpstr>
      <vt:lpstr>MATLAB </vt:lpstr>
      <vt:lpstr>Sets</vt:lpstr>
      <vt:lpstr>Sets</vt:lpstr>
      <vt:lpstr>Sets</vt:lpstr>
      <vt:lpstr>Sets</vt:lpstr>
      <vt:lpstr>Set operations</vt:lpstr>
      <vt:lpstr>Data Structures </vt:lpstr>
      <vt:lpstr>Tables</vt:lpstr>
      <vt:lpstr>Structs </vt:lpstr>
      <vt:lpstr>Cells</vt:lpstr>
      <vt:lpstr>Cells</vt:lpstr>
      <vt:lpstr>Cell Operators</vt:lpstr>
      <vt:lpstr>Cell FUN</vt:lpstr>
      <vt:lpstr>Conditionals and flow of logic</vt:lpstr>
      <vt:lpstr>REMINDER: Boolean Operators</vt:lpstr>
      <vt:lpstr>REMINDER: Boolean Operators</vt:lpstr>
      <vt:lpstr>Boolean Operators</vt:lpstr>
      <vt:lpstr>Boolean Operators</vt:lpstr>
      <vt:lpstr>Boolean Operators</vt:lpstr>
      <vt:lpstr>IF &amp; SWITCH statement  </vt:lpstr>
      <vt:lpstr>IF &amp; SWITCH statement  </vt:lpstr>
      <vt:lpstr>Elseif</vt:lpstr>
      <vt:lpstr>SWITCH statement  </vt:lpstr>
      <vt:lpstr>LOOPS</vt:lpstr>
      <vt:lpstr>For LOOPS</vt:lpstr>
      <vt:lpstr>While LOOPS</vt:lpstr>
      <vt:lpstr>While LOOPS</vt:lpstr>
      <vt:lpstr>While LOOPS</vt:lpstr>
      <vt:lpstr>While LOOPS</vt:lpstr>
      <vt:lpstr>While LOOPS</vt:lpstr>
      <vt:lpstr>While LOOPS</vt:lpstr>
      <vt:lpstr>Try catch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</dc:title>
  <cp:lastModifiedBy>Jason Da Silva Castanheira</cp:lastModifiedBy>
  <cp:revision>29</cp:revision>
  <dcterms:modified xsi:type="dcterms:W3CDTF">2021-03-18T21:14:23Z</dcterms:modified>
</cp:coreProperties>
</file>