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51"/>
  </p:notesMasterIdLst>
  <p:sldIdLst>
    <p:sldId id="256" r:id="rId2"/>
    <p:sldId id="388" r:id="rId3"/>
    <p:sldId id="389" r:id="rId4"/>
    <p:sldId id="390" r:id="rId5"/>
    <p:sldId id="343" r:id="rId6"/>
    <p:sldId id="271" r:id="rId7"/>
    <p:sldId id="351" r:id="rId8"/>
    <p:sldId id="352" r:id="rId9"/>
    <p:sldId id="353" r:id="rId10"/>
    <p:sldId id="342" r:id="rId11"/>
    <p:sldId id="354" r:id="rId12"/>
    <p:sldId id="350" r:id="rId13"/>
    <p:sldId id="338" r:id="rId14"/>
    <p:sldId id="263" r:id="rId15"/>
    <p:sldId id="282" r:id="rId16"/>
    <p:sldId id="356" r:id="rId17"/>
    <p:sldId id="268" r:id="rId18"/>
    <p:sldId id="355" r:id="rId19"/>
    <p:sldId id="357" r:id="rId20"/>
    <p:sldId id="358" r:id="rId21"/>
    <p:sldId id="359" r:id="rId22"/>
    <p:sldId id="320" r:id="rId23"/>
    <p:sldId id="360" r:id="rId24"/>
    <p:sldId id="361" r:id="rId25"/>
    <p:sldId id="387" r:id="rId26"/>
    <p:sldId id="363" r:id="rId27"/>
    <p:sldId id="393" r:id="rId28"/>
    <p:sldId id="394" r:id="rId29"/>
    <p:sldId id="395" r:id="rId30"/>
    <p:sldId id="312" r:id="rId31"/>
    <p:sldId id="382" r:id="rId32"/>
    <p:sldId id="373" r:id="rId33"/>
    <p:sldId id="381" r:id="rId34"/>
    <p:sldId id="380" r:id="rId35"/>
    <p:sldId id="383" r:id="rId36"/>
    <p:sldId id="384" r:id="rId37"/>
    <p:sldId id="385" r:id="rId38"/>
    <p:sldId id="386" r:id="rId39"/>
    <p:sldId id="362" r:id="rId40"/>
    <p:sldId id="366" r:id="rId41"/>
    <p:sldId id="375" r:id="rId42"/>
    <p:sldId id="376" r:id="rId43"/>
    <p:sldId id="378" r:id="rId44"/>
    <p:sldId id="377" r:id="rId45"/>
    <p:sldId id="379" r:id="rId46"/>
    <p:sldId id="364" r:id="rId47"/>
    <p:sldId id="327" r:id="rId48"/>
    <p:sldId id="391" r:id="rId49"/>
    <p:sldId id="392" r:id="rId50"/>
  </p:sldIdLst>
  <p:sldSz cx="9144000" cy="5143500" type="screen16x9"/>
  <p:notesSz cx="6858000" cy="9144000"/>
  <p:embeddedFontLst>
    <p:embeddedFont>
      <p:font typeface="Baloo 2" panose="03080502040302020200" pitchFamily="66" charset="77"/>
      <p:regular r:id="rId52"/>
      <p:bold r:id="rId53"/>
    </p:embeddedFont>
    <p:embeddedFont>
      <p:font typeface="Cambria Math" panose="02040503050406030204" pitchFamily="18" charset="0"/>
      <p:regular r:id="rId54"/>
    </p:embeddedFont>
    <p:embeddedFont>
      <p:font typeface="Concert One" pitchFamily="2" charset="77"/>
      <p:regular r:id="rId55"/>
    </p:embeddedFont>
    <p:embeddedFont>
      <p:font typeface="Teko" panose="02000000000000000000" pitchFamily="2" charset="77"/>
      <p:regular r:id="rId56"/>
      <p:bold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D4"/>
    <a:srgbClr val="E0DCFF"/>
    <a:srgbClr val="FCE6E5"/>
    <a:srgbClr val="D6C4DE"/>
    <a:srgbClr val="D9C1D8"/>
    <a:srgbClr val="E6E5FC"/>
    <a:srgbClr val="00FDFF"/>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CFCCEC-FA5B-4BD6-9C29-9905A8ED209A}">
  <a:tblStyle styleId="{D0CFCCEC-FA5B-4BD6-9C29-9905A8ED20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97"/>
    <p:restoredTop sz="96327"/>
  </p:normalViewPr>
  <p:slideViewPr>
    <p:cSldViewPr snapToGrid="0" snapToObjects="1">
      <p:cViewPr varScale="1">
        <p:scale>
          <a:sx n="169" d="100"/>
          <a:sy n="169" d="100"/>
        </p:scale>
        <p:origin x="30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0938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7883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3721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972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86fc84f77b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86fc84f77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763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62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919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737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161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00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997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526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44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251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679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706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137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6447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284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6438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9821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3520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7607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2276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801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5019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6135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912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693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5063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6359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287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8132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6912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91322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36902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429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138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9553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24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83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91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853050" y="518444"/>
            <a:ext cx="7757688" cy="4439866"/>
            <a:chOff x="329117" y="143471"/>
            <a:chExt cx="8485767" cy="4856559"/>
          </a:xfrm>
        </p:grpSpPr>
        <p:grpSp>
          <p:nvGrpSpPr>
            <p:cNvPr id="11" name="Google Shape;11;p2"/>
            <p:cNvGrpSpPr/>
            <p:nvPr/>
          </p:nvGrpSpPr>
          <p:grpSpPr>
            <a:xfrm>
              <a:off x="329117" y="143471"/>
              <a:ext cx="8485767" cy="4856559"/>
              <a:chOff x="254525" y="67275"/>
              <a:chExt cx="8485767" cy="4856559"/>
            </a:xfrm>
          </p:grpSpPr>
          <p:sp>
            <p:nvSpPr>
              <p:cNvPr id="12" name="Google Shape;12;p2"/>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6610115" y="410493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14487" y="4028602"/>
            <a:ext cx="339830" cy="36654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565151" y="3342101"/>
            <a:ext cx="1928325" cy="2247935"/>
            <a:chOff x="-717551" y="3189701"/>
            <a:chExt cx="1928325" cy="2247935"/>
          </a:xfrm>
        </p:grpSpPr>
        <p:sp>
          <p:nvSpPr>
            <p:cNvPr id="23" name="Google Shape;23;p2"/>
            <p:cNvSpPr/>
            <p:nvPr/>
          </p:nvSpPr>
          <p:spPr>
            <a:xfrm>
              <a:off x="-712863"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7551"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7551"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8911"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9811"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07546"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7510"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0051"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7372"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32811"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324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9805"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95260"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08870"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2798"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3698"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9608"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8356"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6489"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61878"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5247"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43964"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9281"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5263"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84169"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3045"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2033"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3095"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00074"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031549" y="3342101"/>
            <a:ext cx="1928325" cy="2247935"/>
            <a:chOff x="7879149" y="3189701"/>
            <a:chExt cx="1928325" cy="2247935"/>
          </a:xfrm>
        </p:grpSpPr>
        <p:sp>
          <p:nvSpPr>
            <p:cNvPr id="53" name="Google Shape;53;p2"/>
            <p:cNvSpPr/>
            <p:nvPr/>
          </p:nvSpPr>
          <p:spPr>
            <a:xfrm flipH="1">
              <a:off x="8622011"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8618049"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8750927"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9621356"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9456556"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9176848"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8977502"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8513688"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8509726"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8691098"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928182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9167528"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9029348"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8911035"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8394756"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8390794"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flipH="1">
              <a:off x="8509719"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flipH="1">
              <a:off x="8665198"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8599402"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8536953"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flipH="1">
              <a:off x="8483155"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flipH="1">
              <a:off x="8445262"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flipH="1">
              <a:off x="7911015"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7879149"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flipH="1">
              <a:off x="8008063"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flipH="1">
              <a:off x="7967489"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flipH="1">
              <a:off x="7954207"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flipH="1">
              <a:off x="7962188"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flipH="1">
              <a:off x="8013365"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22648" y="1410591"/>
            <a:ext cx="10916" cy="6717"/>
          </a:xfrm>
          <a:custGeom>
            <a:avLst/>
            <a:gdLst/>
            <a:ahLst/>
            <a:cxnLst/>
            <a:rect l="l" t="t" r="r" b="b"/>
            <a:pathLst>
              <a:path w="273" h="168" extrusionOk="0">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836429" y="3587752"/>
            <a:ext cx="8077" cy="12115"/>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89951" y="2822527"/>
            <a:ext cx="5398" cy="15714"/>
          </a:xfrm>
          <a:custGeom>
            <a:avLst/>
            <a:gdLst/>
            <a:ahLst/>
            <a:cxnLst/>
            <a:rect l="l" t="t" r="r" b="b"/>
            <a:pathLst>
              <a:path w="135" h="393" extrusionOk="0">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904698" y="-181955"/>
            <a:ext cx="9037" cy="9996"/>
          </a:xfrm>
          <a:custGeom>
            <a:avLst/>
            <a:gdLst/>
            <a:ahLst/>
            <a:cxnLst/>
            <a:rect l="l" t="t" r="r" b="b"/>
            <a:pathLst>
              <a:path w="226" h="250" extrusionOk="0">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Concert One"/>
              <a:buNone/>
              <a:defRPr sz="68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87" name="Google Shape;87;p2"/>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2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8" name="Google Shape;88;p2"/>
          <p:cNvSpPr/>
          <p:nvPr/>
        </p:nvSpPr>
        <p:spPr>
          <a:xfrm>
            <a:off x="7169342" y="1095366"/>
            <a:ext cx="398352" cy="427012"/>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55044" y="12140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38102" y="2357862"/>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06519" y="20129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658244" y="29307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752399" y="1920823"/>
            <a:ext cx="553882" cy="59742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5"/>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04152" y="134998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420014" y="2930768"/>
            <a:ext cx="147682" cy="158298"/>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968719" y="1578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166095" y="224979"/>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801920" y="47841"/>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4"/>
        <p:cNvGrpSpPr/>
        <p:nvPr/>
      </p:nvGrpSpPr>
      <p:grpSpPr>
        <a:xfrm>
          <a:off x="0" y="0"/>
          <a:ext cx="0" cy="0"/>
          <a:chOff x="0" y="0"/>
          <a:chExt cx="0" cy="0"/>
        </a:xfrm>
      </p:grpSpPr>
      <p:grpSp>
        <p:nvGrpSpPr>
          <p:cNvPr id="235" name="Google Shape;235;p6"/>
          <p:cNvGrpSpPr/>
          <p:nvPr/>
        </p:nvGrpSpPr>
        <p:grpSpPr>
          <a:xfrm>
            <a:off x="353167" y="163310"/>
            <a:ext cx="8452699" cy="4831682"/>
            <a:chOff x="345766" y="155909"/>
            <a:chExt cx="8452699" cy="4831682"/>
          </a:xfrm>
        </p:grpSpPr>
        <p:grpSp>
          <p:nvGrpSpPr>
            <p:cNvPr id="236" name="Google Shape;236;p6"/>
            <p:cNvGrpSpPr/>
            <p:nvPr/>
          </p:nvGrpSpPr>
          <p:grpSpPr>
            <a:xfrm>
              <a:off x="345766" y="155909"/>
              <a:ext cx="8452699" cy="4831682"/>
              <a:chOff x="271175" y="79714"/>
              <a:chExt cx="8452699" cy="4831682"/>
            </a:xfrm>
          </p:grpSpPr>
          <p:sp>
            <p:nvSpPr>
              <p:cNvPr id="237" name="Google Shape;237;p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5" name="Google Shape;245;p6"/>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797325" y="671225"/>
            <a:ext cx="3489300" cy="4090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1">
    <p:spTree>
      <p:nvGrpSpPr>
        <p:cNvPr id="1" name="Shape 505"/>
        <p:cNvGrpSpPr/>
        <p:nvPr/>
      </p:nvGrpSpPr>
      <p:grpSpPr>
        <a:xfrm>
          <a:off x="0" y="0"/>
          <a:ext cx="0" cy="0"/>
          <a:chOff x="0" y="0"/>
          <a:chExt cx="0" cy="0"/>
        </a:xfrm>
      </p:grpSpPr>
      <p:grpSp>
        <p:nvGrpSpPr>
          <p:cNvPr id="506" name="Google Shape;506;p16"/>
          <p:cNvGrpSpPr/>
          <p:nvPr/>
        </p:nvGrpSpPr>
        <p:grpSpPr>
          <a:xfrm>
            <a:off x="353167" y="163310"/>
            <a:ext cx="8452699" cy="4831682"/>
            <a:chOff x="345766" y="155909"/>
            <a:chExt cx="8452699" cy="4831682"/>
          </a:xfrm>
        </p:grpSpPr>
        <p:grpSp>
          <p:nvGrpSpPr>
            <p:cNvPr id="507" name="Google Shape;507;p16"/>
            <p:cNvGrpSpPr/>
            <p:nvPr/>
          </p:nvGrpSpPr>
          <p:grpSpPr>
            <a:xfrm>
              <a:off x="345766" y="155909"/>
              <a:ext cx="8452699" cy="4831682"/>
              <a:chOff x="271175" y="79714"/>
              <a:chExt cx="8452699" cy="4831682"/>
            </a:xfrm>
          </p:grpSpPr>
          <p:sp>
            <p:nvSpPr>
              <p:cNvPr id="508" name="Google Shape;508;p1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1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6"/>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16"/>
          <p:cNvSpPr txBox="1">
            <a:spLocks noGrp="1"/>
          </p:cNvSpPr>
          <p:nvPr>
            <p:ph type="title" idx="2"/>
          </p:nvPr>
        </p:nvSpPr>
        <p:spPr>
          <a:xfrm>
            <a:off x="1005350"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7" name="Google Shape;517;p16"/>
          <p:cNvSpPr txBox="1">
            <a:spLocks noGrp="1"/>
          </p:cNvSpPr>
          <p:nvPr>
            <p:ph type="subTitle" idx="1"/>
          </p:nvPr>
        </p:nvSpPr>
        <p:spPr>
          <a:xfrm>
            <a:off x="1005350"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8" name="Google Shape;518;p16"/>
          <p:cNvSpPr txBox="1">
            <a:spLocks noGrp="1"/>
          </p:cNvSpPr>
          <p:nvPr>
            <p:ph type="title" idx="3"/>
          </p:nvPr>
        </p:nvSpPr>
        <p:spPr>
          <a:xfrm>
            <a:off x="3445494"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9" name="Google Shape;519;p16"/>
          <p:cNvSpPr txBox="1">
            <a:spLocks noGrp="1"/>
          </p:cNvSpPr>
          <p:nvPr>
            <p:ph type="subTitle" idx="4"/>
          </p:nvPr>
        </p:nvSpPr>
        <p:spPr>
          <a:xfrm>
            <a:off x="3445494"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0" name="Google Shape;520;p16"/>
          <p:cNvSpPr txBox="1">
            <a:spLocks noGrp="1"/>
          </p:cNvSpPr>
          <p:nvPr>
            <p:ph type="title" idx="5"/>
          </p:nvPr>
        </p:nvSpPr>
        <p:spPr>
          <a:xfrm>
            <a:off x="5885639"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1" name="Google Shape;521;p16"/>
          <p:cNvSpPr txBox="1">
            <a:spLocks noGrp="1"/>
          </p:cNvSpPr>
          <p:nvPr>
            <p:ph type="subTitle" idx="6"/>
          </p:nvPr>
        </p:nvSpPr>
        <p:spPr>
          <a:xfrm>
            <a:off x="5885639"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2" name="Google Shape;522;p16"/>
          <p:cNvSpPr txBox="1">
            <a:spLocks noGrp="1"/>
          </p:cNvSpPr>
          <p:nvPr>
            <p:ph type="title" idx="7"/>
          </p:nvPr>
        </p:nvSpPr>
        <p:spPr>
          <a:xfrm>
            <a:off x="1005350"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3" name="Google Shape;523;p16"/>
          <p:cNvSpPr txBox="1">
            <a:spLocks noGrp="1"/>
          </p:cNvSpPr>
          <p:nvPr>
            <p:ph type="subTitle" idx="8"/>
          </p:nvPr>
        </p:nvSpPr>
        <p:spPr>
          <a:xfrm>
            <a:off x="1005350"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4" name="Google Shape;524;p16"/>
          <p:cNvSpPr txBox="1">
            <a:spLocks noGrp="1"/>
          </p:cNvSpPr>
          <p:nvPr>
            <p:ph type="title" idx="9"/>
          </p:nvPr>
        </p:nvSpPr>
        <p:spPr>
          <a:xfrm>
            <a:off x="3445494"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5" name="Google Shape;525;p16"/>
          <p:cNvSpPr txBox="1">
            <a:spLocks noGrp="1"/>
          </p:cNvSpPr>
          <p:nvPr>
            <p:ph type="subTitle" idx="13"/>
          </p:nvPr>
        </p:nvSpPr>
        <p:spPr>
          <a:xfrm>
            <a:off x="3445494"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6" name="Google Shape;526;p16"/>
          <p:cNvSpPr txBox="1">
            <a:spLocks noGrp="1"/>
          </p:cNvSpPr>
          <p:nvPr>
            <p:ph type="title" idx="14"/>
          </p:nvPr>
        </p:nvSpPr>
        <p:spPr>
          <a:xfrm>
            <a:off x="5885639"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7" name="Google Shape;527;p16"/>
          <p:cNvSpPr txBox="1">
            <a:spLocks noGrp="1"/>
          </p:cNvSpPr>
          <p:nvPr>
            <p:ph type="subTitle" idx="15"/>
          </p:nvPr>
        </p:nvSpPr>
        <p:spPr>
          <a:xfrm>
            <a:off x="5885639"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ercentages">
  <p:cSld name="SECTION_TITLE_AND_DESCRIPTION_1_1_1">
    <p:spTree>
      <p:nvGrpSpPr>
        <p:cNvPr id="1" name="Shape 528"/>
        <p:cNvGrpSpPr/>
        <p:nvPr/>
      </p:nvGrpSpPr>
      <p:grpSpPr>
        <a:xfrm>
          <a:off x="0" y="0"/>
          <a:ext cx="0" cy="0"/>
          <a:chOff x="0" y="0"/>
          <a:chExt cx="0" cy="0"/>
        </a:xfrm>
      </p:grpSpPr>
      <p:grpSp>
        <p:nvGrpSpPr>
          <p:cNvPr id="529" name="Google Shape;529;p17"/>
          <p:cNvGrpSpPr/>
          <p:nvPr/>
        </p:nvGrpSpPr>
        <p:grpSpPr>
          <a:xfrm>
            <a:off x="353167" y="163310"/>
            <a:ext cx="8452699" cy="4831682"/>
            <a:chOff x="345766" y="155909"/>
            <a:chExt cx="8452699" cy="4831682"/>
          </a:xfrm>
        </p:grpSpPr>
        <p:grpSp>
          <p:nvGrpSpPr>
            <p:cNvPr id="530" name="Google Shape;530;p17"/>
            <p:cNvGrpSpPr/>
            <p:nvPr/>
          </p:nvGrpSpPr>
          <p:grpSpPr>
            <a:xfrm>
              <a:off x="345766" y="155909"/>
              <a:ext cx="8452699" cy="4831682"/>
              <a:chOff x="271175" y="79714"/>
              <a:chExt cx="8452699" cy="4831682"/>
            </a:xfrm>
          </p:grpSpPr>
          <p:sp>
            <p:nvSpPr>
              <p:cNvPr id="531" name="Google Shape;531;p17"/>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7"/>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7"/>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9" name="Google Shape;539;p17"/>
          <p:cNvSpPr txBox="1">
            <a:spLocks noGrp="1"/>
          </p:cNvSpPr>
          <p:nvPr>
            <p:ph type="subTitle" idx="1"/>
          </p:nvPr>
        </p:nvSpPr>
        <p:spPr>
          <a:xfrm>
            <a:off x="1005350"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0" name="Google Shape;540;p17"/>
          <p:cNvSpPr txBox="1">
            <a:spLocks noGrp="1"/>
          </p:cNvSpPr>
          <p:nvPr>
            <p:ph type="subTitle" idx="2"/>
          </p:nvPr>
        </p:nvSpPr>
        <p:spPr>
          <a:xfrm>
            <a:off x="3445494"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1" name="Google Shape;541;p17"/>
          <p:cNvSpPr txBox="1">
            <a:spLocks noGrp="1"/>
          </p:cNvSpPr>
          <p:nvPr>
            <p:ph type="subTitle" idx="3"/>
          </p:nvPr>
        </p:nvSpPr>
        <p:spPr>
          <a:xfrm>
            <a:off x="5885639"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7"/>
          <p:cNvSpPr txBox="1">
            <a:spLocks noGrp="1"/>
          </p:cNvSpPr>
          <p:nvPr>
            <p:ph type="title" idx="4" hasCustomPrompt="1"/>
          </p:nvPr>
        </p:nvSpPr>
        <p:spPr>
          <a:xfrm>
            <a:off x="142310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3" name="Google Shape;543;p17"/>
          <p:cNvSpPr txBox="1">
            <a:spLocks noGrp="1"/>
          </p:cNvSpPr>
          <p:nvPr>
            <p:ph type="title" idx="5" hasCustomPrompt="1"/>
          </p:nvPr>
        </p:nvSpPr>
        <p:spPr>
          <a:xfrm>
            <a:off x="386325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4" name="Google Shape;544;p17"/>
          <p:cNvSpPr txBox="1">
            <a:spLocks noGrp="1"/>
          </p:cNvSpPr>
          <p:nvPr>
            <p:ph type="title" idx="6" hasCustomPrompt="1"/>
          </p:nvPr>
        </p:nvSpPr>
        <p:spPr>
          <a:xfrm>
            <a:off x="6303400" y="2824225"/>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1">
  <p:cSld name="TITLE_ONLY_2">
    <p:spTree>
      <p:nvGrpSpPr>
        <p:cNvPr id="1" name="Shape 557"/>
        <p:cNvGrpSpPr/>
        <p:nvPr/>
      </p:nvGrpSpPr>
      <p:grpSpPr>
        <a:xfrm>
          <a:off x="0" y="0"/>
          <a:ext cx="0" cy="0"/>
          <a:chOff x="0" y="0"/>
          <a:chExt cx="0" cy="0"/>
        </a:xfrm>
      </p:grpSpPr>
      <p:grpSp>
        <p:nvGrpSpPr>
          <p:cNvPr id="558" name="Google Shape;558;p19"/>
          <p:cNvGrpSpPr/>
          <p:nvPr/>
        </p:nvGrpSpPr>
        <p:grpSpPr>
          <a:xfrm>
            <a:off x="353167" y="163310"/>
            <a:ext cx="8452699" cy="4831682"/>
            <a:chOff x="345766" y="155909"/>
            <a:chExt cx="8452699" cy="4831682"/>
          </a:xfrm>
        </p:grpSpPr>
        <p:grpSp>
          <p:nvGrpSpPr>
            <p:cNvPr id="559" name="Google Shape;559;p19"/>
            <p:cNvGrpSpPr/>
            <p:nvPr/>
          </p:nvGrpSpPr>
          <p:grpSpPr>
            <a:xfrm>
              <a:off x="345766" y="155909"/>
              <a:ext cx="8452699" cy="4831682"/>
              <a:chOff x="271175" y="79714"/>
              <a:chExt cx="8452699" cy="4831682"/>
            </a:xfrm>
          </p:grpSpPr>
          <p:sp>
            <p:nvSpPr>
              <p:cNvPr id="560" name="Google Shape;560;p19"/>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19"/>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8" name="Google Shape;568;p19"/>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2">
  <p:cSld name="TITLE_AND_TWO_COLUMNS_1">
    <p:spTree>
      <p:nvGrpSpPr>
        <p:cNvPr id="1" name="Shape 586"/>
        <p:cNvGrpSpPr/>
        <p:nvPr/>
      </p:nvGrpSpPr>
      <p:grpSpPr>
        <a:xfrm>
          <a:off x="0" y="0"/>
          <a:ext cx="0" cy="0"/>
          <a:chOff x="0" y="0"/>
          <a:chExt cx="0" cy="0"/>
        </a:xfrm>
      </p:grpSpPr>
      <p:grpSp>
        <p:nvGrpSpPr>
          <p:cNvPr id="587" name="Google Shape;587;p21"/>
          <p:cNvGrpSpPr/>
          <p:nvPr/>
        </p:nvGrpSpPr>
        <p:grpSpPr>
          <a:xfrm>
            <a:off x="353167" y="163310"/>
            <a:ext cx="8452699" cy="4831682"/>
            <a:chOff x="345766" y="155909"/>
            <a:chExt cx="8452699" cy="4831682"/>
          </a:xfrm>
        </p:grpSpPr>
        <p:grpSp>
          <p:nvGrpSpPr>
            <p:cNvPr id="588" name="Google Shape;588;p21"/>
            <p:cNvGrpSpPr/>
            <p:nvPr/>
          </p:nvGrpSpPr>
          <p:grpSpPr>
            <a:xfrm>
              <a:off x="345766" y="155909"/>
              <a:ext cx="8452699" cy="4831682"/>
              <a:chOff x="271175" y="79714"/>
              <a:chExt cx="8452699" cy="4831682"/>
            </a:xfrm>
          </p:grpSpPr>
          <p:sp>
            <p:nvSpPr>
              <p:cNvPr id="589" name="Google Shape;589;p21"/>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21"/>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7" name="Google Shape;597;p21"/>
          <p:cNvSpPr txBox="1">
            <a:spLocks noGrp="1"/>
          </p:cNvSpPr>
          <p:nvPr>
            <p:ph type="title"/>
          </p:nvPr>
        </p:nvSpPr>
        <p:spPr>
          <a:xfrm>
            <a:off x="697475" y="593076"/>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800"/>
              <a:buFont typeface="Teko"/>
              <a:buNone/>
              <a:defRPr sz="2800" b="1">
                <a:solidFill>
                  <a:schemeClr val="accent3"/>
                </a:solidFill>
                <a:latin typeface="Teko"/>
                <a:ea typeface="Teko"/>
                <a:cs typeface="Teko"/>
                <a:sym typeface="Teko"/>
              </a:defRPr>
            </a:lvl1pPr>
            <a:lvl2pPr lvl="1">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2pPr>
            <a:lvl3pPr lvl="2">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3pPr>
            <a:lvl4pPr lvl="3">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4pPr>
            <a:lvl5pPr lvl="4">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5pPr>
            <a:lvl6pPr lvl="5">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6pPr>
            <a:lvl7pPr lvl="6">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7pPr>
            <a:lvl8pPr lvl="7">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8pPr>
            <a:lvl9pPr lvl="8">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62" r:id="rId5"/>
    <p:sldLayoutId id="2147483663" r:id="rId6"/>
    <p:sldLayoutId id="2147483665"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4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35"/>
        <p:cNvGrpSpPr/>
        <p:nvPr/>
      </p:nvGrpSpPr>
      <p:grpSpPr>
        <a:xfrm>
          <a:off x="0" y="0"/>
          <a:ext cx="0" cy="0"/>
          <a:chOff x="0" y="0"/>
          <a:chExt cx="0" cy="0"/>
        </a:xfrm>
      </p:grpSpPr>
      <p:sp>
        <p:nvSpPr>
          <p:cNvPr id="736" name="Google Shape;736;p28"/>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MATLAB </a:t>
            </a:r>
            <a:endParaRPr dirty="0"/>
          </a:p>
        </p:txBody>
      </p:sp>
      <p:sp>
        <p:nvSpPr>
          <p:cNvPr id="737" name="Google Shape;737;p28"/>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Class 6: statistics basics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Dealing with missing data</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Missing data in MATLAB generally takes the form of </a:t>
            </a:r>
            <a:r>
              <a:rPr lang="en-US" sz="2400" b="1" dirty="0" err="1">
                <a:solidFill>
                  <a:schemeClr val="accent3"/>
                </a:solidFill>
              </a:rPr>
              <a:t>NaN</a:t>
            </a:r>
            <a:r>
              <a:rPr lang="en-US" sz="2400" dirty="0">
                <a:solidFill>
                  <a:schemeClr val="accent3"/>
                </a:solidFill>
              </a:rPr>
              <a:t> values</a:t>
            </a:r>
          </a:p>
          <a:p>
            <a:pPr algn="l">
              <a:lnSpc>
                <a:spcPct val="150000"/>
              </a:lnSpc>
            </a:pPr>
            <a:r>
              <a:rPr lang="en-US" sz="2400" dirty="0">
                <a:solidFill>
                  <a:schemeClr val="accent3"/>
                </a:solidFill>
              </a:rPr>
              <a:t>You need to address these before running analysis </a:t>
            </a:r>
          </a:p>
          <a:p>
            <a:pPr algn="l">
              <a:lnSpc>
                <a:spcPct val="150000"/>
              </a:lnSpc>
            </a:pPr>
            <a:r>
              <a:rPr lang="en-US" sz="2400" b="1" dirty="0" err="1">
                <a:solidFill>
                  <a:schemeClr val="accent3"/>
                </a:solidFill>
              </a:rPr>
              <a:t>Ismissing</a:t>
            </a:r>
            <a:r>
              <a:rPr lang="en-US" sz="2400" b="1" dirty="0">
                <a:solidFill>
                  <a:schemeClr val="accent3"/>
                </a:solidFill>
              </a:rPr>
              <a:t>()</a:t>
            </a:r>
          </a:p>
          <a:p>
            <a:pPr algn="l">
              <a:lnSpc>
                <a:spcPct val="150000"/>
              </a:lnSpc>
            </a:pPr>
            <a:r>
              <a:rPr lang="en-US" sz="2400" b="1" dirty="0" err="1">
                <a:solidFill>
                  <a:schemeClr val="accent3"/>
                </a:solidFill>
              </a:rPr>
              <a:t>Rmmissing</a:t>
            </a:r>
            <a:endParaRPr lang="en-US" sz="2400" b="1" dirty="0">
              <a:solidFill>
                <a:schemeClr val="accent3"/>
              </a:solidFill>
            </a:endParaRPr>
          </a:p>
          <a:p>
            <a:pPr algn="l">
              <a:lnSpc>
                <a:spcPct val="150000"/>
              </a:lnSpc>
            </a:pPr>
            <a:endParaRPr lang="en-US" sz="2400" b="1" dirty="0">
              <a:solidFill>
                <a:schemeClr val="accent3"/>
              </a:solidFill>
            </a:endParaRPr>
          </a:p>
        </p:txBody>
      </p:sp>
    </p:spTree>
    <p:extLst>
      <p:ext uri="{BB962C8B-B14F-4D97-AF65-F5344CB8AC3E}">
        <p14:creationId xmlns:p14="http://schemas.microsoft.com/office/powerpoint/2010/main" val="174263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Dealing with outliers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You can manually check if there are any outliers in your data (e.g., check for data above 3 SD)</a:t>
            </a:r>
          </a:p>
          <a:p>
            <a:pPr algn="l">
              <a:lnSpc>
                <a:spcPct val="150000"/>
              </a:lnSpc>
            </a:pPr>
            <a:r>
              <a:rPr lang="en-US" sz="2400" dirty="0">
                <a:solidFill>
                  <a:schemeClr val="accent3"/>
                </a:solidFill>
              </a:rPr>
              <a:t> or you can use </a:t>
            </a:r>
            <a:r>
              <a:rPr lang="en-US" sz="2400" b="1" dirty="0" err="1">
                <a:solidFill>
                  <a:schemeClr val="accent3"/>
                </a:solidFill>
              </a:rPr>
              <a:t>isoutlier</a:t>
            </a:r>
            <a:r>
              <a:rPr lang="en-US" sz="2400" b="1" dirty="0">
                <a:solidFill>
                  <a:schemeClr val="accent3"/>
                </a:solidFill>
              </a:rPr>
              <a:t>() </a:t>
            </a:r>
            <a:endParaRPr lang="en-US" sz="2400" dirty="0">
              <a:solidFill>
                <a:schemeClr val="accent3"/>
              </a:solidFill>
            </a:endParaRPr>
          </a:p>
          <a:p>
            <a:pPr algn="l">
              <a:lnSpc>
                <a:spcPct val="150000"/>
              </a:lnSpc>
            </a:pPr>
            <a:endParaRPr lang="en-US" sz="2400" b="1" dirty="0">
              <a:solidFill>
                <a:schemeClr val="accent3"/>
              </a:solidFill>
            </a:endParaRPr>
          </a:p>
        </p:txBody>
      </p:sp>
    </p:spTree>
    <p:extLst>
      <p:ext uri="{BB962C8B-B14F-4D97-AF65-F5344CB8AC3E}">
        <p14:creationId xmlns:p14="http://schemas.microsoft.com/office/powerpoint/2010/main" val="381150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3;p29">
            <a:extLst>
              <a:ext uri="{FF2B5EF4-FFF2-40B4-BE49-F238E27FC236}">
                <a16:creationId xmlns:a16="http://schemas.microsoft.com/office/drawing/2014/main" id="{B821F121-5DF6-F944-BA4A-7E729E972214}"/>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t>Correlations</a:t>
            </a:r>
            <a:r>
              <a:rPr lang="en-US" sz="2400" dirty="0"/>
              <a:t> is the relationship between any two random variables  </a:t>
            </a:r>
          </a:p>
          <a:p>
            <a:pPr algn="l">
              <a:lnSpc>
                <a:spcPct val="150000"/>
              </a:lnSpc>
            </a:pPr>
            <a:r>
              <a:rPr lang="en-US" sz="2400" dirty="0"/>
              <a:t>They can be described in different ways:</a:t>
            </a:r>
          </a:p>
          <a:p>
            <a:pPr algn="l">
              <a:lnSpc>
                <a:spcPct val="150000"/>
              </a:lnSpc>
            </a:pPr>
            <a:r>
              <a:rPr lang="en-US" sz="2400" b="1" dirty="0"/>
              <a:t>Pearson</a:t>
            </a:r>
            <a:r>
              <a:rPr lang="en-US" sz="2400" dirty="0"/>
              <a:t>—linear relationship between continuous variables</a:t>
            </a:r>
          </a:p>
          <a:p>
            <a:pPr algn="l">
              <a:lnSpc>
                <a:spcPct val="150000"/>
              </a:lnSpc>
            </a:pPr>
            <a:r>
              <a:rPr lang="en-US" sz="2400" b="1" dirty="0"/>
              <a:t>Spearman Rho</a:t>
            </a:r>
            <a:r>
              <a:rPr lang="en-US" sz="2400" dirty="0"/>
              <a:t>—nonparametric rank correlation, describing two variables as a monotonic function  </a:t>
            </a:r>
          </a:p>
        </p:txBody>
      </p:sp>
    </p:spTree>
    <p:extLst>
      <p:ext uri="{BB962C8B-B14F-4D97-AF65-F5344CB8AC3E}">
        <p14:creationId xmlns:p14="http://schemas.microsoft.com/office/powerpoint/2010/main" val="397425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in MATLAB</a:t>
            </a:r>
            <a:endParaRPr dirty="0"/>
          </a:p>
        </p:txBody>
      </p:sp>
      <p:sp>
        <p:nvSpPr>
          <p:cNvPr id="1017" name="Google Shape;1017;p40"/>
          <p:cNvSpPr/>
          <p:nvPr/>
        </p:nvSpPr>
        <p:spPr>
          <a:xfrm>
            <a:off x="8059743" y="72593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74341" y="4393579"/>
            <a:ext cx="1509132" cy="709911"/>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84141"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err="1"/>
              <a:t>corr</a:t>
            </a:r>
            <a:r>
              <a:rPr lang="en-US" sz="2400" b="1" dirty="0"/>
              <a:t> </a:t>
            </a:r>
            <a:r>
              <a:rPr lang="en-US" sz="2400" dirty="0"/>
              <a:t>— returns a matrix of pairwise correlations between columns</a:t>
            </a:r>
          </a:p>
          <a:p>
            <a:pPr algn="l">
              <a:lnSpc>
                <a:spcPct val="150000"/>
              </a:lnSpc>
            </a:pPr>
            <a:r>
              <a:rPr lang="en-US" sz="2400" b="1" dirty="0" err="1"/>
              <a:t>corrcoef</a:t>
            </a:r>
            <a:r>
              <a:rPr lang="en-US" sz="2400" b="1" dirty="0"/>
              <a:t> </a:t>
            </a:r>
            <a:r>
              <a:rPr lang="en-US" sz="2400" dirty="0"/>
              <a:t>— Returns the correlation between vectorized matrices </a:t>
            </a:r>
            <a:endParaRPr lang="en-US" sz="2400" b="1" dirty="0"/>
          </a:p>
          <a:p>
            <a:pPr algn="l">
              <a:lnSpc>
                <a:spcPct val="150000"/>
              </a:lnSpc>
            </a:pPr>
            <a:r>
              <a:rPr lang="en-US" sz="2400" b="1" dirty="0"/>
              <a:t>corr2 </a:t>
            </a:r>
            <a:r>
              <a:rPr lang="en-US" sz="2400" dirty="0"/>
              <a:t>— returns correlation coefficient for matrices (i.e., one value for its 2-d inputs)</a:t>
            </a:r>
            <a:endParaRPr lang="en-US" sz="2400" b="1" dirty="0"/>
          </a:p>
        </p:txBody>
      </p:sp>
    </p:spTree>
    <p:extLst>
      <p:ext uri="{BB962C8B-B14F-4D97-AF65-F5344CB8AC3E}">
        <p14:creationId xmlns:p14="http://schemas.microsoft.com/office/powerpoint/2010/main" val="3494044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5"/>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T-tests</a:t>
            </a:r>
            <a:endParaRPr dirty="0"/>
          </a:p>
        </p:txBody>
      </p:sp>
      <p:sp>
        <p:nvSpPr>
          <p:cNvPr id="47" name="Google Shape;743;p29">
            <a:extLst>
              <a:ext uri="{FF2B5EF4-FFF2-40B4-BE49-F238E27FC236}">
                <a16:creationId xmlns:a16="http://schemas.microsoft.com/office/drawing/2014/main" id="{3131C033-402F-424A-85BB-458F02C8FAD0}"/>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Student t-test allows you to test mean differences between normal distributions </a:t>
            </a:r>
          </a:p>
          <a:p>
            <a:pPr marL="0" indent="0" algn="l"/>
            <a:endParaRPr lang="en-US" sz="2400" dirty="0">
              <a:solidFill>
                <a:schemeClr val="accent3"/>
              </a:solidFill>
            </a:endParaRPr>
          </a:p>
          <a:p>
            <a:pPr marL="0" indent="0" algn="l"/>
            <a:r>
              <a:rPr lang="en-US" sz="2400" dirty="0">
                <a:solidFill>
                  <a:schemeClr val="accent3"/>
                </a:solidFill>
              </a:rPr>
              <a:t>There are many different </a:t>
            </a:r>
            <a:r>
              <a:rPr lang="en-US" sz="2400" b="1" dirty="0" err="1">
                <a:solidFill>
                  <a:schemeClr val="accent3"/>
                </a:solidFill>
              </a:rPr>
              <a:t>flavours</a:t>
            </a:r>
            <a:r>
              <a:rPr lang="en-US" sz="2400" dirty="0">
                <a:solidFill>
                  <a:schemeClr val="accent3"/>
                </a:solidFill>
              </a:rPr>
              <a:t> of t’s</a:t>
            </a:r>
          </a:p>
          <a:p>
            <a:pPr marL="342900" algn="l">
              <a:buFont typeface="Arial" panose="020B0604020202020204" pitchFamily="34" charset="0"/>
              <a:buChar char="•"/>
            </a:pPr>
            <a:r>
              <a:rPr lang="en-US" sz="2400" dirty="0">
                <a:solidFill>
                  <a:schemeClr val="accent3"/>
                </a:solidFill>
              </a:rPr>
              <a:t>	one-sample vs two samples</a:t>
            </a:r>
          </a:p>
          <a:p>
            <a:pPr marL="342900" algn="l">
              <a:buFont typeface="Arial" panose="020B0604020202020204" pitchFamily="34" charset="0"/>
              <a:buChar char="•"/>
            </a:pPr>
            <a:r>
              <a:rPr lang="en-US" sz="2400" dirty="0">
                <a:solidFill>
                  <a:schemeClr val="accent3"/>
                </a:solidFill>
              </a:rPr>
              <a:t>	paired vs unpaired</a:t>
            </a:r>
          </a:p>
          <a:p>
            <a:pPr marL="342900" algn="l">
              <a:buFont typeface="Arial" panose="020B0604020202020204" pitchFamily="34" charset="0"/>
              <a:buChar char="•"/>
            </a:pPr>
            <a:r>
              <a:rPr lang="en-US" sz="2400" dirty="0">
                <a:solidFill>
                  <a:schemeClr val="accent3"/>
                </a:solidFill>
              </a:rPr>
              <a:t>	one tail vs two </a:t>
            </a:r>
          </a:p>
        </p:txBody>
      </p:sp>
      <p:sp>
        <p:nvSpPr>
          <p:cNvPr id="4" name="Google Shape;1563;p48">
            <a:extLst>
              <a:ext uri="{FF2B5EF4-FFF2-40B4-BE49-F238E27FC236}">
                <a16:creationId xmlns:a16="http://schemas.microsoft.com/office/drawing/2014/main" id="{71B4613B-E0C0-C441-949D-5486D4A6E68D}"/>
              </a:ext>
            </a:extLst>
          </p:cNvPr>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64;p48">
            <a:extLst>
              <a:ext uri="{FF2B5EF4-FFF2-40B4-BE49-F238E27FC236}">
                <a16:creationId xmlns:a16="http://schemas.microsoft.com/office/drawing/2014/main" id="{F180D5F2-BDE1-1A4D-BEC9-CECDF0C060AC}"/>
              </a:ext>
            </a:extLst>
          </p:cNvPr>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5;p48">
            <a:extLst>
              <a:ext uri="{FF2B5EF4-FFF2-40B4-BE49-F238E27FC236}">
                <a16:creationId xmlns:a16="http://schemas.microsoft.com/office/drawing/2014/main" id="{9F28C714-24F0-3D46-B1A6-FD4FA1BB9414}"/>
              </a:ext>
            </a:extLst>
          </p:cNvPr>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6;p48">
            <a:extLst>
              <a:ext uri="{FF2B5EF4-FFF2-40B4-BE49-F238E27FC236}">
                <a16:creationId xmlns:a16="http://schemas.microsoft.com/office/drawing/2014/main" id="{D7518DF8-3C06-7049-B1AA-CEB762498A49}"/>
              </a:ext>
            </a:extLst>
          </p:cNvPr>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8;p48">
            <a:extLst>
              <a:ext uri="{FF2B5EF4-FFF2-40B4-BE49-F238E27FC236}">
                <a16:creationId xmlns:a16="http://schemas.microsoft.com/office/drawing/2014/main" id="{5F9A6B9E-079D-7942-88E9-1B621D9C5CEE}"/>
              </a:ext>
            </a:extLst>
          </p:cNvPr>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69;p48">
            <a:extLst>
              <a:ext uri="{FF2B5EF4-FFF2-40B4-BE49-F238E27FC236}">
                <a16:creationId xmlns:a16="http://schemas.microsoft.com/office/drawing/2014/main" id="{61E69ED0-52F2-6444-82B4-F81E2D78E29C}"/>
              </a:ext>
            </a:extLst>
          </p:cNvPr>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0;p48">
            <a:extLst>
              <a:ext uri="{FF2B5EF4-FFF2-40B4-BE49-F238E27FC236}">
                <a16:creationId xmlns:a16="http://schemas.microsoft.com/office/drawing/2014/main" id="{36955DC4-87D5-0747-97A1-548EA7D608DA}"/>
              </a:ext>
            </a:extLst>
          </p:cNvPr>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 </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482282" y="1078137"/>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T-tests assume that your data come from a </a:t>
            </a:r>
            <a:r>
              <a:rPr lang="en-US" sz="2400" b="1" dirty="0">
                <a:solidFill>
                  <a:schemeClr val="accent3"/>
                </a:solidFill>
              </a:rPr>
              <a:t>normal</a:t>
            </a:r>
            <a:r>
              <a:rPr lang="en-US" sz="2400" dirty="0">
                <a:solidFill>
                  <a:schemeClr val="accent3"/>
                </a:solidFill>
              </a:rPr>
              <a:t> distribution and the observations are sampled </a:t>
            </a:r>
            <a:r>
              <a:rPr lang="en-US" sz="2400" b="1" dirty="0">
                <a:solidFill>
                  <a:schemeClr val="accent3"/>
                </a:solidFill>
              </a:rPr>
              <a:t>independently</a:t>
            </a:r>
            <a:r>
              <a:rPr lang="en-US" sz="2400" dirty="0">
                <a:solidFill>
                  <a:schemeClr val="accent3"/>
                </a:solidFill>
              </a:rPr>
              <a:t> from one another </a:t>
            </a:r>
          </a:p>
          <a:p>
            <a:pPr marL="0" indent="0" algn="l"/>
            <a:endParaRPr lang="en-US" sz="2400" dirty="0">
              <a:solidFill>
                <a:schemeClr val="accent3"/>
              </a:solidFill>
            </a:endParaRPr>
          </a:p>
          <a:p>
            <a:pPr marL="0" indent="0" algn="l"/>
            <a:r>
              <a:rPr lang="en-US" sz="2400" dirty="0">
                <a:solidFill>
                  <a:schemeClr val="accent3"/>
                </a:solidFill>
              </a:rPr>
              <a:t>These assumptions apply for both paired and unpaired test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6117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6970884"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One-sample </a:t>
            </a:r>
            <a:r>
              <a:rPr lang="en-US" sz="2400" dirty="0">
                <a:solidFill>
                  <a:schemeClr val="accent3"/>
                </a:solidFill>
              </a:rPr>
              <a:t>t-tests test the hypothesis that mean is different than a prespecified u0  </a:t>
            </a:r>
          </a:p>
          <a:p>
            <a:pPr algn="l">
              <a:lnSpc>
                <a:spcPct val="150000"/>
              </a:lnSpc>
            </a:pPr>
            <a:r>
              <a:rPr lang="en-US" sz="2400" b="1" dirty="0">
                <a:solidFill>
                  <a:schemeClr val="accent3"/>
                </a:solidFill>
              </a:rPr>
              <a:t>Independent-sample</a:t>
            </a:r>
            <a:r>
              <a:rPr lang="en-US" sz="2400" dirty="0">
                <a:solidFill>
                  <a:schemeClr val="accent3"/>
                </a:solidFill>
              </a:rPr>
              <a:t> t-tests test the hypothesis that the mean difference between both samples is not 0</a:t>
            </a:r>
          </a:p>
          <a:p>
            <a:pPr algn="l">
              <a:lnSpc>
                <a:spcPct val="150000"/>
              </a:lnSpc>
            </a:pPr>
            <a:endParaRPr lang="en-US" sz="2400" dirty="0"/>
          </a:p>
        </p:txBody>
      </p:sp>
    </p:spTree>
    <p:extLst>
      <p:ext uri="{BB962C8B-B14F-4D97-AF65-F5344CB8AC3E}">
        <p14:creationId xmlns:p14="http://schemas.microsoft.com/office/powerpoint/2010/main" val="93672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235992"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Paired</a:t>
            </a:r>
            <a:r>
              <a:rPr lang="en-US" sz="2400" dirty="0">
                <a:solidFill>
                  <a:schemeClr val="accent3"/>
                </a:solidFill>
              </a:rPr>
              <a:t> t-tests are used when the observations are repeated, i.e., each person is sampled twice thus each observation comes in a pair</a:t>
            </a:r>
          </a:p>
          <a:p>
            <a:pPr algn="l">
              <a:lnSpc>
                <a:spcPct val="150000"/>
              </a:lnSpc>
            </a:pPr>
            <a:r>
              <a:rPr lang="en-US" sz="2400" b="1" dirty="0">
                <a:solidFill>
                  <a:schemeClr val="accent3"/>
                </a:solidFill>
              </a:rPr>
              <a:t>Unpaired</a:t>
            </a:r>
            <a:r>
              <a:rPr lang="en-US" sz="2400" dirty="0">
                <a:solidFill>
                  <a:schemeClr val="accent3"/>
                </a:solidFill>
              </a:rPr>
              <a:t> t-tests are used when the observations are independent </a:t>
            </a:r>
          </a:p>
          <a:p>
            <a:pPr algn="l">
              <a:lnSpc>
                <a:spcPct val="150000"/>
              </a:lnSpc>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91336"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 tail </a:t>
            </a:r>
            <a:r>
              <a:rPr lang="en-US" sz="2400" dirty="0">
                <a:solidFill>
                  <a:schemeClr val="accent3"/>
                </a:solidFill>
              </a:rPr>
              <a:t>tests are used when you have </a:t>
            </a:r>
            <a:r>
              <a:rPr lang="en-US" sz="2400" b="1" dirty="0">
                <a:solidFill>
                  <a:schemeClr val="accent3"/>
                </a:solidFill>
              </a:rPr>
              <a:t>directional</a:t>
            </a:r>
            <a:r>
              <a:rPr lang="en-US" sz="2400" dirty="0">
                <a:solidFill>
                  <a:schemeClr val="accent3"/>
                </a:solidFill>
              </a:rPr>
              <a:t> hypotheses (i.e., group A is bigger than group B) </a:t>
            </a:r>
          </a:p>
          <a:p>
            <a:pPr algn="l">
              <a:lnSpc>
                <a:spcPct val="150000"/>
              </a:lnSpc>
            </a:pPr>
            <a:r>
              <a:rPr lang="en-US" sz="2400" b="1" dirty="0">
                <a:solidFill>
                  <a:schemeClr val="accent3"/>
                </a:solidFill>
              </a:rPr>
              <a:t>Two tail </a:t>
            </a:r>
            <a:r>
              <a:rPr lang="en-US" sz="2400" dirty="0">
                <a:solidFill>
                  <a:schemeClr val="accent3"/>
                </a:solidFill>
              </a:rPr>
              <a:t>tests are used when you have </a:t>
            </a:r>
            <a:r>
              <a:rPr lang="en-US" sz="2400" b="1" dirty="0">
                <a:solidFill>
                  <a:schemeClr val="accent3"/>
                </a:solidFill>
              </a:rPr>
              <a:t>non-directional </a:t>
            </a:r>
            <a:r>
              <a:rPr lang="en-US" sz="2400" dirty="0">
                <a:solidFill>
                  <a:schemeClr val="accent3"/>
                </a:solidFill>
              </a:rPr>
              <a:t>hypotheses (i.e., group A is different than group B, but you don’t care if it’s bigger or smaller)</a:t>
            </a:r>
          </a:p>
          <a:p>
            <a:pPr algn="l">
              <a:lnSpc>
                <a:spcPct val="150000"/>
              </a:lnSpc>
            </a:pPr>
            <a:endParaRPr lang="en-US" sz="2400" dirty="0"/>
          </a:p>
        </p:txBody>
      </p:sp>
    </p:spTree>
    <p:extLst>
      <p:ext uri="{BB962C8B-B14F-4D97-AF65-F5344CB8AC3E}">
        <p14:creationId xmlns:p14="http://schemas.microsoft.com/office/powerpoint/2010/main" val="504544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19891" y="4078036"/>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09880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In MATLAB there are two functions for the student t-test</a:t>
            </a:r>
          </a:p>
          <a:p>
            <a:pPr algn="l">
              <a:lnSpc>
                <a:spcPct val="150000"/>
              </a:lnSpc>
            </a:pPr>
            <a:r>
              <a:rPr lang="en-US" sz="2400" b="1" dirty="0" err="1">
                <a:solidFill>
                  <a:schemeClr val="accent3"/>
                </a:solidFill>
              </a:rPr>
              <a:t>ttest</a:t>
            </a:r>
            <a:r>
              <a:rPr lang="en-US" sz="2400" b="1" dirty="0">
                <a:solidFill>
                  <a:schemeClr val="accent3"/>
                </a:solidFill>
              </a:rPr>
              <a:t>() </a:t>
            </a:r>
            <a:r>
              <a:rPr lang="en-US" sz="2400" dirty="0">
                <a:solidFill>
                  <a:schemeClr val="accent3"/>
                </a:solidFill>
              </a:rPr>
              <a:t>is used for one-sample and paired tests while </a:t>
            </a:r>
            <a:r>
              <a:rPr lang="en-US" sz="2400" b="1" dirty="0">
                <a:solidFill>
                  <a:schemeClr val="accent3"/>
                </a:solidFill>
              </a:rPr>
              <a:t>ttest2() </a:t>
            </a:r>
            <a:r>
              <a:rPr lang="en-US" sz="2400" dirty="0">
                <a:solidFill>
                  <a:schemeClr val="accent3"/>
                </a:solidFill>
              </a:rPr>
              <a:t>is used for independent sample (i.e., two-sample) tests</a:t>
            </a:r>
          </a:p>
          <a:p>
            <a:pPr algn="l">
              <a:lnSpc>
                <a:spcPct val="150000"/>
              </a:lnSpc>
            </a:pPr>
            <a:endParaRPr lang="en-US" sz="2400" dirty="0"/>
          </a:p>
        </p:txBody>
      </p:sp>
    </p:spTree>
    <p:extLst>
      <p:ext uri="{BB962C8B-B14F-4D97-AF65-F5344CB8AC3E}">
        <p14:creationId xmlns:p14="http://schemas.microsoft.com/office/powerpoint/2010/main" val="311136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Statistics aims to understand your data by describing it and making predictions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24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err="1"/>
              <a:t>Ttest</a:t>
            </a:r>
            <a:r>
              <a:rPr lang="en-CA" dirty="0"/>
              <a:t>()</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One sample and paired t-tests</a:t>
            </a:r>
          </a:p>
          <a:p>
            <a:pPr algn="l">
              <a:lnSpc>
                <a:spcPct val="150000"/>
              </a:lnSpc>
            </a:pPr>
            <a:r>
              <a:rPr lang="en-US" sz="2400" dirty="0" err="1"/>
              <a:t>Ttest</a:t>
            </a:r>
            <a:r>
              <a:rPr lang="en-US" sz="2400" dirty="0"/>
              <a:t>(x) runs a one-sampled t-test against zero </a:t>
            </a:r>
          </a:p>
          <a:p>
            <a:pPr algn="l">
              <a:lnSpc>
                <a:spcPct val="150000"/>
              </a:lnSpc>
            </a:pPr>
            <a:r>
              <a:rPr lang="en-US" sz="2400" dirty="0" err="1"/>
              <a:t>Ttest</a:t>
            </a:r>
            <a:r>
              <a:rPr lang="en-US" sz="2400" dirty="0"/>
              <a:t>(x, y) paired t-test</a:t>
            </a:r>
          </a:p>
          <a:p>
            <a:pPr algn="l">
              <a:lnSpc>
                <a:spcPct val="150000"/>
              </a:lnSpc>
            </a:pPr>
            <a:r>
              <a:rPr lang="en-US" sz="2400" dirty="0"/>
              <a:t>‘Alpha’</a:t>
            </a:r>
          </a:p>
          <a:p>
            <a:pPr algn="l">
              <a:lnSpc>
                <a:spcPct val="150000"/>
              </a:lnSpc>
            </a:pPr>
            <a:r>
              <a:rPr lang="en-US" sz="2400" dirty="0"/>
              <a:t>‘Tail’ can specify ‘left’, ‘right’, ‘both’</a:t>
            </a:r>
          </a:p>
        </p:txBody>
      </p:sp>
    </p:spTree>
    <p:extLst>
      <p:ext uri="{BB962C8B-B14F-4D97-AF65-F5344CB8AC3E}">
        <p14:creationId xmlns:p14="http://schemas.microsoft.com/office/powerpoint/2010/main" val="359854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Ttest2()</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Ttest2() runs a two independent samples t-test.</a:t>
            </a:r>
          </a:p>
          <a:p>
            <a:pPr algn="l">
              <a:lnSpc>
                <a:spcPct val="150000"/>
              </a:lnSpc>
            </a:pPr>
            <a:r>
              <a:rPr lang="en-US" sz="2400" dirty="0"/>
              <a:t>Has the same specifiers as </a:t>
            </a:r>
            <a:r>
              <a:rPr lang="en-US" sz="2400" dirty="0" err="1"/>
              <a:t>ttest</a:t>
            </a:r>
            <a:r>
              <a:rPr lang="en-US" sz="2400" dirty="0"/>
              <a:t>() including:</a:t>
            </a:r>
          </a:p>
          <a:p>
            <a:pPr algn="l">
              <a:lnSpc>
                <a:spcPct val="150000"/>
              </a:lnSpc>
            </a:pPr>
            <a:r>
              <a:rPr lang="en-US" sz="2400" dirty="0"/>
              <a:t>‘Dim’ to specify a dimension along which to run the test  and ‘</a:t>
            </a:r>
            <a:r>
              <a:rPr lang="en-US" sz="2400" dirty="0" err="1"/>
              <a:t>Vartype</a:t>
            </a:r>
            <a:r>
              <a:rPr lang="en-US" sz="2400" dirty="0"/>
              <a:t>’ for ‘equal’ and ’unequal’ variances </a:t>
            </a:r>
          </a:p>
        </p:txBody>
      </p:sp>
    </p:spTree>
    <p:extLst>
      <p:ext uri="{BB962C8B-B14F-4D97-AF65-F5344CB8AC3E}">
        <p14:creationId xmlns:p14="http://schemas.microsoft.com/office/powerpoint/2010/main" val="1524364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t>In stats there are some tests that are </a:t>
            </a:r>
            <a:r>
              <a:rPr lang="en-US" sz="2000" b="1" dirty="0"/>
              <a:t>non-parametric,</a:t>
            </a:r>
            <a:r>
              <a:rPr lang="en-US" sz="2000" dirty="0"/>
              <a:t> by this statisticians mean that the test does not require assuming a specific model or distribution for your data</a:t>
            </a:r>
          </a:p>
          <a:p>
            <a:pPr algn="l">
              <a:lnSpc>
                <a:spcPct val="150000"/>
              </a:lnSpc>
            </a:pPr>
            <a:r>
              <a:rPr lang="en-US" sz="2000" dirty="0"/>
              <a:t> </a:t>
            </a:r>
            <a:r>
              <a:rPr lang="en-US" sz="2000" dirty="0">
                <a:solidFill>
                  <a:schemeClr val="accent3"/>
                </a:solidFill>
              </a:rPr>
              <a:t>These are sometimes referred to as </a:t>
            </a:r>
            <a:r>
              <a:rPr lang="en-US" sz="2000" b="1" dirty="0">
                <a:solidFill>
                  <a:schemeClr val="accent3"/>
                </a:solidFill>
              </a:rPr>
              <a:t>non-distributional </a:t>
            </a:r>
            <a:r>
              <a:rPr lang="en-US" sz="2000" dirty="0">
                <a:solidFill>
                  <a:schemeClr val="accent3"/>
                </a:solidFill>
              </a:rPr>
              <a:t>tests</a:t>
            </a:r>
          </a:p>
          <a:p>
            <a:pPr algn="l">
              <a:lnSpc>
                <a:spcPct val="150000"/>
              </a:lnSpc>
            </a:pPr>
            <a:r>
              <a:rPr lang="en-US" sz="2000" dirty="0">
                <a:solidFill>
                  <a:schemeClr val="accent3"/>
                </a:solidFill>
              </a:rPr>
              <a:t>These tests are used when you do not want to assume a specific distribution (e.g., violation),  or do not know the distribution of your data </a:t>
            </a:r>
          </a:p>
        </p:txBody>
      </p:sp>
    </p:spTree>
    <p:extLst>
      <p:ext uri="{BB962C8B-B14F-4D97-AF65-F5344CB8AC3E}">
        <p14:creationId xmlns:p14="http://schemas.microsoft.com/office/powerpoint/2010/main" val="3332421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Regular t-tests assume your data is normally distributed </a:t>
            </a:r>
          </a:p>
          <a:p>
            <a:pPr algn="l">
              <a:lnSpc>
                <a:spcPct val="150000"/>
              </a:lnSpc>
            </a:pPr>
            <a:r>
              <a:rPr lang="en-US" sz="2000" dirty="0">
                <a:solidFill>
                  <a:schemeClr val="accent3"/>
                </a:solidFill>
              </a:rPr>
              <a:t>There is a </a:t>
            </a:r>
            <a:r>
              <a:rPr lang="en-US" sz="2000" i="1" dirty="0">
                <a:solidFill>
                  <a:schemeClr val="accent3"/>
                </a:solidFill>
              </a:rPr>
              <a:t>non-parametric equivalent of a t-test </a:t>
            </a:r>
            <a:r>
              <a:rPr lang="en-US" sz="2000" dirty="0">
                <a:solidFill>
                  <a:schemeClr val="accent3"/>
                </a:solidFill>
              </a:rPr>
              <a:t>called the </a:t>
            </a:r>
            <a:r>
              <a:rPr lang="en-US" sz="2000" b="1" dirty="0">
                <a:solidFill>
                  <a:schemeClr val="accent3"/>
                </a:solidFill>
              </a:rPr>
              <a:t>permutation t-test</a:t>
            </a:r>
            <a:r>
              <a:rPr lang="en-US" sz="2000" dirty="0">
                <a:solidFill>
                  <a:schemeClr val="accent3"/>
                </a:solidFill>
              </a:rPr>
              <a:t>. This test works on the premise that you can observe a </a:t>
            </a:r>
            <a:r>
              <a:rPr lang="en-US" sz="2000" i="1" dirty="0">
                <a:solidFill>
                  <a:schemeClr val="accent3"/>
                </a:solidFill>
              </a:rPr>
              <a:t>null distribution </a:t>
            </a:r>
            <a:r>
              <a:rPr lang="en-US" sz="2000" dirty="0">
                <a:solidFill>
                  <a:schemeClr val="accent3"/>
                </a:solidFill>
              </a:rPr>
              <a:t>from your own data by randomly permuting groups.</a:t>
            </a:r>
          </a:p>
          <a:p>
            <a:pPr algn="l">
              <a:lnSpc>
                <a:spcPct val="150000"/>
              </a:lnSpc>
            </a:pPr>
            <a:r>
              <a:rPr lang="en-US" sz="2000" dirty="0">
                <a:solidFill>
                  <a:schemeClr val="accent3"/>
                </a:solidFill>
              </a:rPr>
              <a:t>Reminder: a null distribution is the distribution when the </a:t>
            </a:r>
            <a:r>
              <a:rPr lang="en-US" sz="2000" i="1" dirty="0">
                <a:solidFill>
                  <a:schemeClr val="accent3"/>
                </a:solidFill>
              </a:rPr>
              <a:t>null hypothesis </a:t>
            </a:r>
            <a:r>
              <a:rPr lang="en-US" sz="2000" dirty="0">
                <a:solidFill>
                  <a:schemeClr val="accent3"/>
                </a:solidFill>
              </a:rPr>
              <a:t>is true</a:t>
            </a:r>
          </a:p>
        </p:txBody>
      </p:sp>
    </p:spTree>
    <p:extLst>
      <p:ext uri="{BB962C8B-B14F-4D97-AF65-F5344CB8AC3E}">
        <p14:creationId xmlns:p14="http://schemas.microsoft.com/office/powerpoint/2010/main" val="2248268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b="1" i="1" dirty="0">
                <a:solidFill>
                  <a:schemeClr val="accent3"/>
                </a:solidFill>
              </a:rPr>
              <a:t>Permutations</a:t>
            </a:r>
            <a:r>
              <a:rPr lang="en-US" sz="2000" dirty="0">
                <a:solidFill>
                  <a:schemeClr val="accent3"/>
                </a:solidFill>
              </a:rPr>
              <a:t> build a </a:t>
            </a:r>
            <a:r>
              <a:rPr lang="en-US" sz="2000" i="1" dirty="0">
                <a:solidFill>
                  <a:schemeClr val="accent3"/>
                </a:solidFill>
              </a:rPr>
              <a:t>null distribution </a:t>
            </a:r>
            <a:r>
              <a:rPr lang="en-US" sz="2000" dirty="0">
                <a:solidFill>
                  <a:schemeClr val="accent3"/>
                </a:solidFill>
              </a:rPr>
              <a:t>of data based on your observations under the assumption that randomly shuffling your data will void the effect of interest. Thus, you can measure how surprising the effect you observe is given your data based on the computed null distribution</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extLst>
              <p:ext uri="{D42A27DB-BD31-4B8C-83A1-F6EECF244321}">
                <p14:modId xmlns:p14="http://schemas.microsoft.com/office/powerpoint/2010/main" val="2009822747"/>
              </p:ext>
            </p:extLst>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extLst>
              <p:ext uri="{D42A27DB-BD31-4B8C-83A1-F6EECF244321}">
                <p14:modId xmlns:p14="http://schemas.microsoft.com/office/powerpoint/2010/main" val="3086373304"/>
              </p:ext>
            </p:extLst>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extLst>
              <p:ext uri="{D42A27DB-BD31-4B8C-83A1-F6EECF244321}">
                <p14:modId xmlns:p14="http://schemas.microsoft.com/office/powerpoint/2010/main" val="3874265290"/>
              </p:ext>
            </p:extLst>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extLst>
              <p:ext uri="{D42A27DB-BD31-4B8C-83A1-F6EECF244321}">
                <p14:modId xmlns:p14="http://schemas.microsoft.com/office/powerpoint/2010/main" val="937268953"/>
              </p:ext>
            </p:extLst>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3067388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This technique is very similar to bootstrapping without replacement (i.e., no duplicate observations).</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4040992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000" dirty="0">
              <a:solidFill>
                <a:schemeClr val="accent3"/>
              </a:solidFill>
            </a:endParaRP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pic>
        <p:nvPicPr>
          <p:cNvPr id="5" name="Picture 4">
            <a:extLst>
              <a:ext uri="{FF2B5EF4-FFF2-40B4-BE49-F238E27FC236}">
                <a16:creationId xmlns:a16="http://schemas.microsoft.com/office/drawing/2014/main" id="{DAD14812-03A3-484D-A842-44CAE175D388}"/>
              </a:ext>
            </a:extLst>
          </p:cNvPr>
          <p:cNvPicPr>
            <a:picLocks noChangeAspect="1"/>
          </p:cNvPicPr>
          <p:nvPr/>
        </p:nvPicPr>
        <p:blipFill>
          <a:blip r:embed="rId3"/>
          <a:stretch>
            <a:fillRect/>
          </a:stretch>
        </p:blipFill>
        <p:spPr>
          <a:xfrm>
            <a:off x="1017760" y="-367390"/>
            <a:ext cx="5346730" cy="6919298"/>
          </a:xfrm>
          <a:prstGeom prst="rect">
            <a:avLst/>
          </a:prstGeom>
        </p:spPr>
      </p:pic>
    </p:spTree>
    <p:extLst>
      <p:ext uri="{BB962C8B-B14F-4D97-AF65-F5344CB8AC3E}">
        <p14:creationId xmlns:p14="http://schemas.microsoft.com/office/powerpoint/2010/main" val="1449653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A very </a:t>
            </a:r>
            <a:r>
              <a:rPr lang="en-US" sz="2000" dirty="0" err="1">
                <a:solidFill>
                  <a:schemeClr val="accent3"/>
                </a:solidFill>
              </a:rPr>
              <a:t>si,ilar</a:t>
            </a:r>
            <a:r>
              <a:rPr lang="en-US" sz="2000" dirty="0">
                <a:solidFill>
                  <a:schemeClr val="accent3"/>
                </a:solidFill>
              </a:rPr>
              <a:t> concept in </a:t>
            </a:r>
            <a:r>
              <a:rPr lang="en-US" sz="2000" dirty="0" err="1">
                <a:solidFill>
                  <a:schemeClr val="accent3"/>
                </a:solidFill>
              </a:rPr>
              <a:t>statitcis</a:t>
            </a:r>
            <a:r>
              <a:rPr lang="en-US" sz="2000" dirty="0">
                <a:solidFill>
                  <a:schemeClr val="accent3"/>
                </a:solidFill>
              </a:rPr>
              <a:t> is the idea of </a:t>
            </a:r>
            <a:r>
              <a:rPr lang="en-US" sz="2000" b="1" dirty="0">
                <a:solidFill>
                  <a:schemeClr val="accent3"/>
                </a:solidFill>
              </a:rPr>
              <a:t>bootstrapping</a:t>
            </a:r>
            <a:r>
              <a:rPr lang="en-US" sz="2000" dirty="0">
                <a:solidFill>
                  <a:schemeClr val="accent3"/>
                </a:solidFill>
              </a:rPr>
              <a:t> to get a measure of uncertainty around an estimate (e.g., CI)</a:t>
            </a:r>
          </a:p>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a:p>
            <a:pPr algn="l">
              <a:lnSpc>
                <a:spcPct val="150000"/>
              </a:lnSpc>
            </a:pPr>
            <a:r>
              <a:rPr lang="en-US" sz="2000" dirty="0">
                <a:solidFill>
                  <a:schemeClr val="accent3"/>
                </a:solidFill>
              </a:rPr>
              <a:t>It is often used to calculate the error associated to an estimate, effect, or performance of an algorithm and allows you to know if one given data point is driving the effect you see</a:t>
            </a:r>
          </a:p>
        </p:txBody>
      </p:sp>
    </p:spTree>
    <p:extLst>
      <p:ext uri="{BB962C8B-B14F-4D97-AF65-F5344CB8AC3E}">
        <p14:creationId xmlns:p14="http://schemas.microsoft.com/office/powerpoint/2010/main" val="2053868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extLst>
              <p:ext uri="{D42A27DB-BD31-4B8C-83A1-F6EECF244321}">
                <p14:modId xmlns:p14="http://schemas.microsoft.com/office/powerpoint/2010/main" val="2936766976"/>
              </p:ext>
            </p:extLst>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extLst>
              <p:ext uri="{D42A27DB-BD31-4B8C-83A1-F6EECF244321}">
                <p14:modId xmlns:p14="http://schemas.microsoft.com/office/powerpoint/2010/main" val="1570281606"/>
              </p:ext>
            </p:extLst>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extLst>
              <p:ext uri="{D42A27DB-BD31-4B8C-83A1-F6EECF244321}">
                <p14:modId xmlns:p14="http://schemas.microsoft.com/office/powerpoint/2010/main" val="786597965"/>
              </p:ext>
            </p:extLst>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extLst>
              <p:ext uri="{D42A27DB-BD31-4B8C-83A1-F6EECF244321}">
                <p14:modId xmlns:p14="http://schemas.microsoft.com/office/powerpoint/2010/main" val="1998232655"/>
              </p:ext>
            </p:extLst>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037159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The computed Avg for each </a:t>
            </a:r>
            <a:r>
              <a:rPr lang="en-US" sz="2000" b="1" dirty="0">
                <a:solidFill>
                  <a:schemeClr val="accent3"/>
                </a:solidFill>
              </a:rPr>
              <a:t>bootstrap</a:t>
            </a:r>
            <a:r>
              <a:rPr lang="en-US" sz="2000" dirty="0">
                <a:solidFill>
                  <a:schemeClr val="accent3"/>
                </a:solidFill>
              </a:rPr>
              <a:t> will allow you to get an idea of what </a:t>
            </a:r>
            <a:r>
              <a:rPr lang="en-US" sz="2000" b="1" dirty="0">
                <a:solidFill>
                  <a:schemeClr val="accent3"/>
                </a:solidFill>
              </a:rPr>
              <a:t>range</a:t>
            </a:r>
            <a:r>
              <a:rPr lang="en-US" sz="2000" dirty="0">
                <a:solidFill>
                  <a:schemeClr val="accent3"/>
                </a:solidFill>
              </a:rPr>
              <a:t> of values you could compute given your data</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85376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Descriptive stats </a:t>
            </a:r>
            <a:r>
              <a:rPr lang="en" b="0" dirty="0"/>
              <a:t>aims to describe data’s distribution by </a:t>
            </a:r>
            <a:r>
              <a:rPr lang="en" dirty="0"/>
              <a:t> central tendency </a:t>
            </a:r>
            <a:r>
              <a:rPr lang="en" b="0" dirty="0"/>
              <a:t>(location in a plane) and </a:t>
            </a:r>
            <a:r>
              <a:rPr lang="en" dirty="0"/>
              <a:t>dispersion </a:t>
            </a:r>
            <a:r>
              <a:rPr lang="en" b="0" dirty="0"/>
              <a:t>(spread) around the location</a:t>
            </a:r>
            <a:endParaRPr b="0"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623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An analytic tool used to analyze data in it’s ability to discriminate between two signals or signal and noise </a:t>
            </a:r>
          </a:p>
          <a:p>
            <a:pPr algn="l">
              <a:lnSpc>
                <a:spcPct val="150000"/>
              </a:lnSpc>
            </a:pPr>
            <a:r>
              <a:rPr lang="en-US" sz="2400" dirty="0">
                <a:solidFill>
                  <a:schemeClr val="accent3"/>
                </a:solidFill>
              </a:rPr>
              <a:t> Assumes there is an inherent uncertainty in the classification</a:t>
            </a:r>
          </a:p>
          <a:p>
            <a:pPr algn="l">
              <a:lnSpc>
                <a:spcPct val="150000"/>
              </a:lnSpc>
            </a:pPr>
            <a:r>
              <a:rPr lang="en-US" sz="2400" dirty="0">
                <a:solidFill>
                  <a:schemeClr val="accent3"/>
                </a:solidFill>
              </a:rPr>
              <a:t>We will look at the case where there are two classes to categorize </a:t>
            </a:r>
          </a:p>
          <a:p>
            <a:pPr algn="l">
              <a:lnSpc>
                <a:spcPct val="150000"/>
              </a:lnSpc>
            </a:pPr>
            <a:endParaRPr lang="en-US" sz="2400" dirty="0">
              <a:solidFill>
                <a:schemeClr val="accent3"/>
              </a:solidFill>
            </a:endParaRPr>
          </a:p>
        </p:txBody>
      </p:sp>
    </p:spTree>
    <p:extLst>
      <p:ext uri="{BB962C8B-B14F-4D97-AF65-F5344CB8AC3E}">
        <p14:creationId xmlns:p14="http://schemas.microsoft.com/office/powerpoint/2010/main" val="904127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There are two parameters that describe signal detection theory</a:t>
            </a:r>
          </a:p>
          <a:p>
            <a:pPr algn="l">
              <a:lnSpc>
                <a:spcPct val="150000"/>
              </a:lnSpc>
            </a:pPr>
            <a:r>
              <a:rPr lang="en-US" sz="2400" b="1" dirty="0">
                <a:solidFill>
                  <a:schemeClr val="accent3"/>
                </a:solidFill>
              </a:rPr>
              <a:t>The criterion</a:t>
            </a:r>
            <a:r>
              <a:rPr lang="en-US" sz="2400" dirty="0">
                <a:solidFill>
                  <a:schemeClr val="accent3"/>
                </a:solidFill>
              </a:rPr>
              <a:t>: where you draw the boundary between signal and noise</a:t>
            </a:r>
          </a:p>
          <a:p>
            <a:pPr algn="l">
              <a:lnSpc>
                <a:spcPct val="150000"/>
              </a:lnSpc>
            </a:pPr>
            <a:r>
              <a:rPr lang="en-US" sz="2400" b="1" dirty="0">
                <a:solidFill>
                  <a:schemeClr val="accent3"/>
                </a:solidFill>
              </a:rPr>
              <a:t>Sensitivity</a:t>
            </a:r>
            <a:r>
              <a:rPr lang="en-US" sz="2400" dirty="0">
                <a:solidFill>
                  <a:schemeClr val="accent3"/>
                </a:solidFill>
              </a:rPr>
              <a:t>: one’s ability to discriminate between signal and noise</a:t>
            </a:r>
          </a:p>
        </p:txBody>
      </p:sp>
    </p:spTree>
    <p:extLst>
      <p:ext uri="{BB962C8B-B14F-4D97-AF65-F5344CB8AC3E}">
        <p14:creationId xmlns:p14="http://schemas.microsoft.com/office/powerpoint/2010/main" val="82527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spTree>
    <p:extLst>
      <p:ext uri="{BB962C8B-B14F-4D97-AF65-F5344CB8AC3E}">
        <p14:creationId xmlns:p14="http://schemas.microsoft.com/office/powerpoint/2010/main" val="345470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cxnSp>
        <p:nvCxnSpPr>
          <p:cNvPr id="3" name="Straight Arrow Connector 2">
            <a:extLst>
              <a:ext uri="{FF2B5EF4-FFF2-40B4-BE49-F238E27FC236}">
                <a16:creationId xmlns:a16="http://schemas.microsoft.com/office/drawing/2014/main" id="{1A91376B-BE24-CE4F-89D6-40378FA4B853}"/>
              </a:ext>
            </a:extLst>
          </p:cNvPr>
          <p:cNvCxnSpPr>
            <a:cxnSpLocks/>
          </p:cNvCxnSpPr>
          <p:nvPr/>
        </p:nvCxnSpPr>
        <p:spPr>
          <a:xfrm flipH="1">
            <a:off x="4572000" y="3692985"/>
            <a:ext cx="279795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1BDBC6F-FB6F-9344-87D5-10AF33DC7AD7}"/>
              </a:ext>
            </a:extLst>
          </p:cNvPr>
          <p:cNvSpPr txBox="1"/>
          <p:nvPr/>
        </p:nvSpPr>
        <p:spPr>
          <a:xfrm>
            <a:off x="7548082" y="3515185"/>
            <a:ext cx="1048215" cy="307777"/>
          </a:xfrm>
          <a:prstGeom prst="rect">
            <a:avLst/>
          </a:prstGeom>
          <a:noFill/>
        </p:spPr>
        <p:txBody>
          <a:bodyPr wrap="square" rtlCol="0">
            <a:spAutoFit/>
          </a:bodyPr>
          <a:lstStyle/>
          <a:p>
            <a:r>
              <a:rPr lang="en-US" dirty="0"/>
              <a:t>criterion</a:t>
            </a:r>
          </a:p>
        </p:txBody>
      </p:sp>
      <p:cxnSp>
        <p:nvCxnSpPr>
          <p:cNvPr id="8" name="Straight Arrow Connector 7">
            <a:extLst>
              <a:ext uri="{FF2B5EF4-FFF2-40B4-BE49-F238E27FC236}">
                <a16:creationId xmlns:a16="http://schemas.microsoft.com/office/drawing/2014/main" id="{75AD7057-1F2A-D945-9964-E400C160B9DE}"/>
              </a:ext>
            </a:extLst>
          </p:cNvPr>
          <p:cNvCxnSpPr>
            <a:cxnSpLocks/>
          </p:cNvCxnSpPr>
          <p:nvPr/>
        </p:nvCxnSpPr>
        <p:spPr>
          <a:xfrm>
            <a:off x="4178072" y="1794472"/>
            <a:ext cx="624469"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5B94380-D6B9-844C-A98D-331B8EB9FA46}"/>
              </a:ext>
            </a:extLst>
          </p:cNvPr>
          <p:cNvSpPr txBox="1"/>
          <p:nvPr/>
        </p:nvSpPr>
        <p:spPr>
          <a:xfrm>
            <a:off x="5012524" y="1535528"/>
            <a:ext cx="1048215" cy="523220"/>
          </a:xfrm>
          <a:prstGeom prst="rect">
            <a:avLst/>
          </a:prstGeom>
          <a:noFill/>
        </p:spPr>
        <p:txBody>
          <a:bodyPr wrap="square" rtlCol="0">
            <a:spAutoFit/>
          </a:bodyPr>
          <a:lstStyle/>
          <a:p>
            <a:r>
              <a:rPr lang="en-US" dirty="0">
                <a:solidFill>
                  <a:srgbClr val="00B050"/>
                </a:solidFill>
              </a:rPr>
              <a:t>D prime or sensitivity </a:t>
            </a:r>
          </a:p>
        </p:txBody>
      </p:sp>
    </p:spTree>
    <p:extLst>
      <p:ext uri="{BB962C8B-B14F-4D97-AF65-F5344CB8AC3E}">
        <p14:creationId xmlns:p14="http://schemas.microsoft.com/office/powerpoint/2010/main" val="190717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131437" y="337727"/>
            <a:ext cx="3974523" cy="5143500"/>
          </a:xfrm>
          <a:prstGeom prst="rect">
            <a:avLst/>
          </a:prstGeom>
        </p:spPr>
      </p:pic>
      <p:graphicFrame>
        <p:nvGraphicFramePr>
          <p:cNvPr id="8" name="Table 8">
            <a:extLst>
              <a:ext uri="{FF2B5EF4-FFF2-40B4-BE49-F238E27FC236}">
                <a16:creationId xmlns:a16="http://schemas.microsoft.com/office/drawing/2014/main" id="{ACD3B5CB-601B-774E-A352-936E6639743B}"/>
              </a:ext>
            </a:extLst>
          </p:cNvPr>
          <p:cNvGraphicFramePr>
            <a:graphicFrameLocks noGrp="1"/>
          </p:cNvGraphicFramePr>
          <p:nvPr/>
        </p:nvGraphicFramePr>
        <p:xfrm>
          <a:off x="5412424" y="1688525"/>
          <a:ext cx="3064200" cy="2474265"/>
        </p:xfrm>
        <a:graphic>
          <a:graphicData uri="http://schemas.openxmlformats.org/drawingml/2006/table">
            <a:tbl>
              <a:tblPr firstRow="1" bandRow="1">
                <a:tableStyleId>{D0CFCCEC-FA5B-4BD6-9C29-9905A8ED209A}</a:tableStyleId>
              </a:tblPr>
              <a:tblGrid>
                <a:gridCol w="1021400">
                  <a:extLst>
                    <a:ext uri="{9D8B030D-6E8A-4147-A177-3AD203B41FA5}">
                      <a16:colId xmlns:a16="http://schemas.microsoft.com/office/drawing/2014/main" val="1521205274"/>
                    </a:ext>
                  </a:extLst>
                </a:gridCol>
                <a:gridCol w="1021400">
                  <a:extLst>
                    <a:ext uri="{9D8B030D-6E8A-4147-A177-3AD203B41FA5}">
                      <a16:colId xmlns:a16="http://schemas.microsoft.com/office/drawing/2014/main" val="2273636781"/>
                    </a:ext>
                  </a:extLst>
                </a:gridCol>
                <a:gridCol w="1021400">
                  <a:extLst>
                    <a:ext uri="{9D8B030D-6E8A-4147-A177-3AD203B41FA5}">
                      <a16:colId xmlns:a16="http://schemas.microsoft.com/office/drawing/2014/main" val="827157513"/>
                    </a:ext>
                  </a:extLst>
                </a:gridCol>
              </a:tblGrid>
              <a:tr h="824755">
                <a:tc rowSpan="3">
                  <a:txBody>
                    <a:bodyPr/>
                    <a:lstStyle/>
                    <a:p>
                      <a:endParaRPr lang="en-US" dirty="0"/>
                    </a:p>
                    <a:p>
                      <a:endParaRPr lang="en-US" dirty="0"/>
                    </a:p>
                    <a:p>
                      <a:endParaRPr lang="en-US" dirty="0"/>
                    </a:p>
                    <a:p>
                      <a:endParaRPr lang="en-US" dirty="0"/>
                    </a:p>
                    <a:p>
                      <a:endParaRPr lang="en-US" dirty="0"/>
                    </a:p>
                    <a:p>
                      <a:r>
                        <a:rPr lang="en-US" dirty="0"/>
                        <a:t>Present</a:t>
                      </a:r>
                    </a:p>
                    <a:p>
                      <a:endParaRPr lang="en-US" dirty="0"/>
                    </a:p>
                    <a:p>
                      <a:endParaRPr lang="en-US" dirty="0"/>
                    </a:p>
                    <a:p>
                      <a:endParaRPr lang="en-US" dirty="0"/>
                    </a:p>
                    <a:p>
                      <a:r>
                        <a:rPr lang="en-US" dirty="0"/>
                        <a:t>Absent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tcPr>
                </a:tc>
                <a:tc gridSpan="2">
                  <a:txBody>
                    <a:bodyPr/>
                    <a:lstStyle/>
                    <a:p>
                      <a:endParaRPr lang="en-US" dirty="0"/>
                    </a:p>
                    <a:p>
                      <a:r>
                        <a:rPr lang="en-US" dirty="0"/>
                        <a:t> </a:t>
                      </a:r>
                    </a:p>
                    <a:p>
                      <a:r>
                        <a:rPr lang="en-US" dirty="0"/>
                        <a:t>  Signal              Noise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4037829994"/>
                  </a:ext>
                </a:extLst>
              </a:tr>
              <a:tr h="824755">
                <a:tc vMerge="1">
                  <a:txBody>
                    <a:bodyPr/>
                    <a:lstStyle/>
                    <a:p>
                      <a:endParaRPr lang="en-US"/>
                    </a:p>
                  </a:txBody>
                  <a:tcPr/>
                </a:tc>
                <a:tc>
                  <a:txBody>
                    <a:bodyPr/>
                    <a:lstStyle/>
                    <a:p>
                      <a:pPr algn="ctr"/>
                      <a:r>
                        <a:rPr lang="en-US" dirty="0"/>
                        <a:t>Hits</a:t>
                      </a:r>
                    </a:p>
                  </a:txBody>
                  <a:tcPr anchor="ctr">
                    <a:solidFill>
                      <a:srgbClr val="E0DCFF"/>
                    </a:solidFill>
                  </a:tcPr>
                </a:tc>
                <a:tc>
                  <a:txBody>
                    <a:bodyPr/>
                    <a:lstStyle/>
                    <a:p>
                      <a:pPr algn="ctr"/>
                      <a:r>
                        <a:rPr lang="en-US" dirty="0"/>
                        <a:t>False Alarms</a:t>
                      </a:r>
                    </a:p>
                  </a:txBody>
                  <a:tcPr anchor="ctr">
                    <a:solidFill>
                      <a:srgbClr val="D9C1D8"/>
                    </a:solidFill>
                  </a:tcPr>
                </a:tc>
                <a:extLst>
                  <a:ext uri="{0D108BD9-81ED-4DB2-BD59-A6C34878D82A}">
                    <a16:rowId xmlns:a16="http://schemas.microsoft.com/office/drawing/2014/main" val="35552275"/>
                  </a:ext>
                </a:extLst>
              </a:tr>
              <a:tr h="824755">
                <a:tc vMerge="1">
                  <a:txBody>
                    <a:bodyPr/>
                    <a:lstStyle/>
                    <a:p>
                      <a:endParaRPr lang="en-US" dirty="0"/>
                    </a:p>
                  </a:txBody>
                  <a:tcPr/>
                </a:tc>
                <a:tc>
                  <a:txBody>
                    <a:bodyPr/>
                    <a:lstStyle/>
                    <a:p>
                      <a:pPr algn="ctr"/>
                      <a:r>
                        <a:rPr lang="en-US" dirty="0"/>
                        <a:t>Misses</a:t>
                      </a:r>
                    </a:p>
                  </a:txBody>
                  <a:tcPr anchor="ctr">
                    <a:solidFill>
                      <a:srgbClr val="D6C4DE"/>
                    </a:solidFill>
                  </a:tcPr>
                </a:tc>
                <a:tc>
                  <a:txBody>
                    <a:bodyPr/>
                    <a:lstStyle/>
                    <a:p>
                      <a:pPr algn="ctr"/>
                      <a:r>
                        <a:rPr lang="en-US" dirty="0"/>
                        <a:t>Correct Rejection</a:t>
                      </a:r>
                    </a:p>
                  </a:txBody>
                  <a:tcPr anchor="ctr">
                    <a:solidFill>
                      <a:srgbClr val="FFCDD4"/>
                    </a:solidFill>
                  </a:tcPr>
                </a:tc>
                <a:extLst>
                  <a:ext uri="{0D108BD9-81ED-4DB2-BD59-A6C34878D82A}">
                    <a16:rowId xmlns:a16="http://schemas.microsoft.com/office/drawing/2014/main" val="775752384"/>
                  </a:ext>
                </a:extLst>
              </a:tr>
            </a:tbl>
          </a:graphicData>
        </a:graphic>
      </p:graphicFrame>
    </p:spTree>
    <p:extLst>
      <p:ext uri="{BB962C8B-B14F-4D97-AF65-F5344CB8AC3E}">
        <p14:creationId xmlns:p14="http://schemas.microsoft.com/office/powerpoint/2010/main" val="2652847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Sensitivity</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𝑑𝑝𝑟𝑖𝑚𝑒</m:t>
                    </m:r>
                    <m:r>
                      <a:rPr lang="en-US" sz="2400" i="1">
                        <a:solidFill>
                          <a:schemeClr val="accent3"/>
                        </a:solidFill>
                        <a:latin typeface="Cambria Math" panose="02040503050406030204" pitchFamily="18" charset="0"/>
                      </a:rPr>
                      <m:t>=</m:t>
                    </m:r>
                    <m:r>
                      <a:rPr lang="en-US" sz="2400" i="1" smtClean="0">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𝐹𝑎𝑙𝑠𝑒</m:t>
                        </m:r>
                        <m:r>
                          <a:rPr lang="en-US" sz="2400" i="1">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𝐴𝑙𝑎𝑟𝑚𝑠</m:t>
                        </m:r>
                      </m:e>
                    </m:d>
                    <m:r>
                      <a:rPr lang="en-US" sz="2400" i="1">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r>
                  <a:rPr lang="en-US" sz="2400" b="1" dirty="0">
                    <a:solidFill>
                      <a:schemeClr val="accent3"/>
                    </a:solidFill>
                  </a:rPr>
                  <a:t>Criterion</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𝑐</m:t>
                    </m:r>
                    <m:r>
                      <a:rPr lang="en-US" sz="2400" b="0" i="1" smtClean="0">
                        <a:solidFill>
                          <a:schemeClr val="accent3"/>
                        </a:solidFill>
                        <a:latin typeface="Cambria Math" panose="02040503050406030204" pitchFamily="18" charset="0"/>
                      </a:rPr>
                      <m:t>=−</m:t>
                    </m:r>
                    <m:f>
                      <m:fPr>
                        <m:ctrlPr>
                          <a:rPr lang="en-US" sz="2400" b="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den>
                    </m:f>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𝐹𝑎𝑙𝑠𝑒</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𝐴𝑙𝑎𝑟𝑚𝑠</m:t>
                        </m:r>
                      </m:e>
                    </m:d>
                    <m:r>
                      <a:rPr lang="en-US" sz="2400" b="0" i="1" smtClean="0">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endParaRPr lang="en-US" sz="2400" dirty="0">
                  <a:solidFill>
                    <a:schemeClr val="accent3"/>
                  </a:solidFill>
                </a:endParaRPr>
              </a:p>
              <a:p>
                <a:pPr algn="l">
                  <a:lnSpc>
                    <a:spcPct val="150000"/>
                  </a:lnSpc>
                </a:pPr>
                <a:r>
                  <a:rPr lang="en-US" sz="1800" dirty="0">
                    <a:solidFill>
                      <a:schemeClr val="accent3"/>
                    </a:solidFill>
                  </a:rPr>
                  <a:t>Where z() is the inverse of the cumulative normal distribution </a:t>
                </a: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b="-1146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85604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What to do when you get values of 0 or 1 as probabilities?</a:t>
            </a:r>
          </a:p>
          <a:p>
            <a:pPr algn="l">
              <a:lnSpc>
                <a:spcPct val="150000"/>
              </a:lnSpc>
            </a:pPr>
            <a:r>
              <a:rPr lang="en-US" sz="2400" dirty="0">
                <a:solidFill>
                  <a:schemeClr val="accent3"/>
                </a:solidFill>
              </a:rPr>
              <a:t>You cannot take the inverse cumulative normal distribution of 0 or 1 as it returns infinite values.</a:t>
            </a:r>
          </a:p>
          <a:p>
            <a:pPr algn="l">
              <a:lnSpc>
                <a:spcPct val="150000"/>
              </a:lnSpc>
            </a:pPr>
            <a:r>
              <a:rPr lang="en-US" sz="2400" dirty="0">
                <a:solidFill>
                  <a:schemeClr val="accent3"/>
                </a:solidFill>
              </a:rPr>
              <a:t>We therefore must apply a correction to our data</a:t>
            </a:r>
            <a:endParaRPr lang="en-US" sz="1800" dirty="0">
              <a:solidFill>
                <a:schemeClr val="accent3"/>
              </a:solidFill>
            </a:endParaRPr>
          </a:p>
        </p:txBody>
      </p:sp>
    </p:spTree>
    <p:extLst>
      <p:ext uri="{BB962C8B-B14F-4D97-AF65-F5344CB8AC3E}">
        <p14:creationId xmlns:p14="http://schemas.microsoft.com/office/powerpoint/2010/main" val="3069699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We assume that if we double the number of trials, by chance someone would have guessed the right answer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=0, then we correct to</a:t>
                </a:r>
              </a:p>
              <a:p>
                <a:pPr algn="l">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18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4274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Similalry we assume that if we double the number of trials, someone would have made one mistake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=1, then correct with </a:t>
                </a:r>
              </a:p>
              <a:p>
                <a:pPr>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𝑁𝑢𝑚𝑒</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e>
                        </m:d>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24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r="-5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03442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Is a diagnostic plot that helps visualize the ability of a binary classifier to separate two classes </a:t>
            </a:r>
          </a:p>
          <a:p>
            <a:pPr algn="l">
              <a:lnSpc>
                <a:spcPct val="150000"/>
              </a:lnSpc>
            </a:pPr>
            <a:r>
              <a:rPr lang="en-US" sz="2400" dirty="0">
                <a:solidFill>
                  <a:schemeClr val="accent3"/>
                </a:solidFill>
              </a:rPr>
              <a:t>This is achieved by plotting the rate of </a:t>
            </a:r>
            <a:r>
              <a:rPr lang="en-US" sz="2400" b="1" dirty="0">
                <a:solidFill>
                  <a:schemeClr val="accent3"/>
                </a:solidFill>
              </a:rPr>
              <a:t>True Positives </a:t>
            </a:r>
            <a:r>
              <a:rPr lang="en-US" sz="2400" dirty="0">
                <a:solidFill>
                  <a:schemeClr val="accent3"/>
                </a:solidFill>
              </a:rPr>
              <a:t>against </a:t>
            </a:r>
            <a:r>
              <a:rPr lang="en-US" sz="2400" b="1" dirty="0">
                <a:solidFill>
                  <a:schemeClr val="accent3"/>
                </a:solidFill>
              </a:rPr>
              <a:t>false positives </a:t>
            </a:r>
          </a:p>
        </p:txBody>
      </p:sp>
    </p:spTree>
    <p:extLst>
      <p:ext uri="{BB962C8B-B14F-4D97-AF65-F5344CB8AC3E}">
        <p14:creationId xmlns:p14="http://schemas.microsoft.com/office/powerpoint/2010/main" val="42804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Inferential stats </a:t>
            </a:r>
            <a:r>
              <a:rPr lang="en" b="0" dirty="0"/>
              <a:t>aims to predict future outcomes or observations based on your data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543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spTree>
    <p:extLst>
      <p:ext uri="{BB962C8B-B14F-4D97-AF65-F5344CB8AC3E}">
        <p14:creationId xmlns:p14="http://schemas.microsoft.com/office/powerpoint/2010/main" val="3173385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DA5E941-BDF8-144E-9DE7-F056933D5235}"/>
              </a:ext>
            </a:extLst>
          </p:cNvPr>
          <p:cNvPicPr>
            <a:picLocks noChangeAspect="1"/>
          </p:cNvPicPr>
          <p:nvPr/>
        </p:nvPicPr>
        <p:blipFill>
          <a:blip r:embed="rId5"/>
          <a:stretch>
            <a:fillRect/>
          </a:stretch>
        </p:blipFill>
        <p:spPr>
          <a:xfrm>
            <a:off x="4528243" y="206350"/>
            <a:ext cx="3974523" cy="5143500"/>
          </a:xfrm>
          <a:prstGeom prst="rect">
            <a:avLst/>
          </a:prstGeom>
        </p:spPr>
      </p:pic>
      <p:pic>
        <p:nvPicPr>
          <p:cNvPr id="5" name="Picture 4">
            <a:extLst>
              <a:ext uri="{FF2B5EF4-FFF2-40B4-BE49-F238E27FC236}">
                <a16:creationId xmlns:a16="http://schemas.microsoft.com/office/drawing/2014/main" id="{68689195-9D0D-F549-9D2C-EECC425EB93B}"/>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2708207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FDC9773-C895-F64A-B774-07B923495704}"/>
              </a:ext>
            </a:extLst>
          </p:cNvPr>
          <p:cNvPicPr>
            <a:picLocks noChangeAspect="1"/>
          </p:cNvPicPr>
          <p:nvPr/>
        </p:nvPicPr>
        <p:blipFill>
          <a:blip r:embed="rId5"/>
          <a:stretch>
            <a:fillRect/>
          </a:stretch>
        </p:blipFill>
        <p:spPr>
          <a:xfrm>
            <a:off x="4580028" y="206350"/>
            <a:ext cx="3974523" cy="5143500"/>
          </a:xfrm>
          <a:prstGeom prst="rect">
            <a:avLst/>
          </a:prstGeom>
        </p:spPr>
      </p:pic>
      <p:pic>
        <p:nvPicPr>
          <p:cNvPr id="5" name="Picture 4">
            <a:extLst>
              <a:ext uri="{FF2B5EF4-FFF2-40B4-BE49-F238E27FC236}">
                <a16:creationId xmlns:a16="http://schemas.microsoft.com/office/drawing/2014/main" id="{6CBAF702-167D-DF45-B2A0-F99EDDF4B138}"/>
              </a:ext>
            </a:extLst>
          </p:cNvPr>
          <p:cNvPicPr>
            <a:picLocks noChangeAspect="1"/>
          </p:cNvPicPr>
          <p:nvPr/>
        </p:nvPicPr>
        <p:blipFill>
          <a:blip r:embed="rId6"/>
          <a:stretch>
            <a:fillRect/>
          </a:stretch>
        </p:blipFill>
        <p:spPr>
          <a:xfrm>
            <a:off x="989415" y="206350"/>
            <a:ext cx="3974523" cy="5143500"/>
          </a:xfrm>
          <a:prstGeom prst="rect">
            <a:avLst/>
          </a:prstGeom>
        </p:spPr>
      </p:pic>
    </p:spTree>
    <p:extLst>
      <p:ext uri="{BB962C8B-B14F-4D97-AF65-F5344CB8AC3E}">
        <p14:creationId xmlns:p14="http://schemas.microsoft.com/office/powerpoint/2010/main" val="4239470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53F2FED-B260-B246-9D23-F6F3C9772A31}"/>
              </a:ext>
            </a:extLst>
          </p:cNvPr>
          <p:cNvPicPr>
            <a:picLocks noChangeAspect="1"/>
          </p:cNvPicPr>
          <p:nvPr/>
        </p:nvPicPr>
        <p:blipFill>
          <a:blip r:embed="rId5"/>
          <a:stretch>
            <a:fillRect/>
          </a:stretch>
        </p:blipFill>
        <p:spPr>
          <a:xfrm>
            <a:off x="4522102" y="206350"/>
            <a:ext cx="3974523" cy="5143500"/>
          </a:xfrm>
          <a:prstGeom prst="rect">
            <a:avLst/>
          </a:prstGeom>
        </p:spPr>
      </p:pic>
      <p:pic>
        <p:nvPicPr>
          <p:cNvPr id="5" name="Picture 4">
            <a:extLst>
              <a:ext uri="{FF2B5EF4-FFF2-40B4-BE49-F238E27FC236}">
                <a16:creationId xmlns:a16="http://schemas.microsoft.com/office/drawing/2014/main" id="{F0BE09EE-1EB7-5B4E-A40C-4481DF29D1AC}"/>
              </a:ext>
            </a:extLst>
          </p:cNvPr>
          <p:cNvPicPr>
            <a:picLocks noChangeAspect="1"/>
          </p:cNvPicPr>
          <p:nvPr/>
        </p:nvPicPr>
        <p:blipFill>
          <a:blip r:embed="rId6"/>
          <a:stretch>
            <a:fillRect/>
          </a:stretch>
        </p:blipFill>
        <p:spPr>
          <a:xfrm>
            <a:off x="987799" y="206350"/>
            <a:ext cx="3974523" cy="5143500"/>
          </a:xfrm>
          <a:prstGeom prst="rect">
            <a:avLst/>
          </a:prstGeom>
        </p:spPr>
      </p:pic>
    </p:spTree>
    <p:extLst>
      <p:ext uri="{BB962C8B-B14F-4D97-AF65-F5344CB8AC3E}">
        <p14:creationId xmlns:p14="http://schemas.microsoft.com/office/powerpoint/2010/main" val="2249290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66737D1B-81E0-FD43-A94F-FDB67E5A1C97}"/>
              </a:ext>
            </a:extLst>
          </p:cNvPr>
          <p:cNvPicPr>
            <a:picLocks noChangeAspect="1"/>
          </p:cNvPicPr>
          <p:nvPr/>
        </p:nvPicPr>
        <p:blipFill>
          <a:blip r:embed="rId5"/>
          <a:stretch>
            <a:fillRect/>
          </a:stretch>
        </p:blipFill>
        <p:spPr>
          <a:xfrm>
            <a:off x="4548472" y="206350"/>
            <a:ext cx="3974523" cy="5143500"/>
          </a:xfrm>
          <a:prstGeom prst="rect">
            <a:avLst/>
          </a:prstGeom>
        </p:spPr>
      </p:pic>
      <p:pic>
        <p:nvPicPr>
          <p:cNvPr id="5" name="Picture 4">
            <a:extLst>
              <a:ext uri="{FF2B5EF4-FFF2-40B4-BE49-F238E27FC236}">
                <a16:creationId xmlns:a16="http://schemas.microsoft.com/office/drawing/2014/main" id="{9C6A3E89-DFED-E44E-A8CF-5E95A882B2E6}"/>
              </a:ext>
            </a:extLst>
          </p:cNvPr>
          <p:cNvPicPr>
            <a:picLocks noChangeAspect="1"/>
          </p:cNvPicPr>
          <p:nvPr/>
        </p:nvPicPr>
        <p:blipFill>
          <a:blip r:embed="rId6"/>
          <a:stretch>
            <a:fillRect/>
          </a:stretch>
        </p:blipFill>
        <p:spPr>
          <a:xfrm>
            <a:off x="946697" y="206350"/>
            <a:ext cx="3974523" cy="5143500"/>
          </a:xfrm>
          <a:prstGeom prst="rect">
            <a:avLst/>
          </a:prstGeom>
        </p:spPr>
      </p:pic>
    </p:spTree>
    <p:extLst>
      <p:ext uri="{BB962C8B-B14F-4D97-AF65-F5344CB8AC3E}">
        <p14:creationId xmlns:p14="http://schemas.microsoft.com/office/powerpoint/2010/main" val="2160605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A238025-4A62-5C43-AE7F-DBC069E030DC}"/>
              </a:ext>
            </a:extLst>
          </p:cNvPr>
          <p:cNvPicPr>
            <a:picLocks noChangeAspect="1"/>
          </p:cNvPicPr>
          <p:nvPr/>
        </p:nvPicPr>
        <p:blipFill>
          <a:blip r:embed="rId5"/>
          <a:stretch>
            <a:fillRect/>
          </a:stretch>
        </p:blipFill>
        <p:spPr>
          <a:xfrm>
            <a:off x="4508674" y="206350"/>
            <a:ext cx="3974523" cy="5143500"/>
          </a:xfrm>
          <a:prstGeom prst="rect">
            <a:avLst/>
          </a:prstGeom>
        </p:spPr>
      </p:pic>
      <p:pic>
        <p:nvPicPr>
          <p:cNvPr id="5" name="Picture 4">
            <a:extLst>
              <a:ext uri="{FF2B5EF4-FFF2-40B4-BE49-F238E27FC236}">
                <a16:creationId xmlns:a16="http://schemas.microsoft.com/office/drawing/2014/main" id="{02C4F5DC-6CA9-034A-BFED-73C0BA5973DE}"/>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1816940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Measures the area under the ROC curve and reflects one’s ability to classify classes given a variable</a:t>
            </a:r>
          </a:p>
          <a:p>
            <a:pPr algn="l">
              <a:lnSpc>
                <a:spcPct val="150000"/>
              </a:lnSpc>
            </a:pPr>
            <a:r>
              <a:rPr lang="en-US" sz="2400" dirty="0">
                <a:solidFill>
                  <a:schemeClr val="accent3"/>
                </a:solidFill>
              </a:rPr>
              <a:t>AUC of 1 or 0 is perfect classification while 0.5 is chance level (i.e., along the diagonal) </a:t>
            </a:r>
          </a:p>
        </p:txBody>
      </p:sp>
    </p:spTree>
    <p:extLst>
      <p:ext uri="{BB962C8B-B14F-4D97-AF65-F5344CB8AC3E}">
        <p14:creationId xmlns:p14="http://schemas.microsoft.com/office/powerpoint/2010/main" val="89842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3C20E604-BA41-E14D-8168-8605026B5357}"/>
              </a:ext>
            </a:extLst>
          </p:cNvPr>
          <p:cNvPicPr>
            <a:picLocks noChangeAspect="1"/>
          </p:cNvPicPr>
          <p:nvPr/>
        </p:nvPicPr>
        <p:blipFill>
          <a:blip r:embed="rId3"/>
          <a:stretch>
            <a:fillRect/>
          </a:stretch>
        </p:blipFill>
        <p:spPr>
          <a:xfrm>
            <a:off x="1790181" y="-600123"/>
            <a:ext cx="5563637" cy="7200000"/>
          </a:xfrm>
          <a:prstGeom prst="rect">
            <a:avLst/>
          </a:prstGeom>
        </p:spPr>
      </p:pic>
    </p:spTree>
    <p:extLst>
      <p:ext uri="{BB962C8B-B14F-4D97-AF65-F5344CB8AC3E}">
        <p14:creationId xmlns:p14="http://schemas.microsoft.com/office/powerpoint/2010/main" val="1244291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labels</a:t>
            </a:r>
            <a:r>
              <a:rPr lang="en-CA" sz="2400" dirty="0">
                <a:solidFill>
                  <a:schemeClr val="accent3"/>
                </a:solidFill>
              </a:rPr>
              <a:t>—the two classes to be discriminated </a:t>
            </a:r>
          </a:p>
          <a:p>
            <a:pPr algn="l">
              <a:lnSpc>
                <a:spcPct val="150000"/>
              </a:lnSpc>
            </a:pPr>
            <a:r>
              <a:rPr lang="en-CA" sz="2400" dirty="0">
                <a:solidFill>
                  <a:schemeClr val="accent3"/>
                </a:solidFill>
              </a:rPr>
              <a:t>	</a:t>
            </a:r>
            <a:r>
              <a:rPr lang="en-CA" sz="2400" i="1" dirty="0">
                <a:solidFill>
                  <a:schemeClr val="accent3"/>
                </a:solidFill>
              </a:rPr>
              <a:t>scores</a:t>
            </a:r>
            <a:r>
              <a:rPr lang="en-CA" sz="2400" dirty="0">
                <a:solidFill>
                  <a:schemeClr val="accent3"/>
                </a:solidFill>
              </a:rPr>
              <a:t>—the ‘x’ values used in discrimination </a:t>
            </a:r>
          </a:p>
          <a:p>
            <a:pPr algn="l">
              <a:lnSpc>
                <a:spcPct val="150000"/>
              </a:lnSpc>
            </a:pPr>
            <a:r>
              <a:rPr lang="en-CA" sz="2400" dirty="0">
                <a:solidFill>
                  <a:schemeClr val="accent3"/>
                </a:solidFill>
              </a:rPr>
              <a:t>	</a:t>
            </a:r>
            <a:r>
              <a:rPr lang="en-CA" sz="2400" i="1" dirty="0" err="1">
                <a:solidFill>
                  <a:schemeClr val="accent3"/>
                </a:solidFill>
              </a:rPr>
              <a:t>posclass</a:t>
            </a:r>
            <a:r>
              <a:rPr lang="en-CA" sz="2400" dirty="0">
                <a:solidFill>
                  <a:schemeClr val="accent3"/>
                </a:solidFill>
              </a:rPr>
              <a:t>—which class is larger of the two</a:t>
            </a: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1693126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X</a:t>
            </a:r>
            <a:r>
              <a:rPr lang="en-CA" sz="2400" dirty="0">
                <a:solidFill>
                  <a:schemeClr val="accent3"/>
                </a:solidFill>
              </a:rPr>
              <a:t>— x values of ROC curve</a:t>
            </a:r>
          </a:p>
          <a:p>
            <a:pPr algn="l">
              <a:lnSpc>
                <a:spcPct val="150000"/>
              </a:lnSpc>
            </a:pPr>
            <a:r>
              <a:rPr lang="en-CA" sz="2400" dirty="0">
                <a:solidFill>
                  <a:schemeClr val="accent3"/>
                </a:solidFill>
              </a:rPr>
              <a:t>	</a:t>
            </a:r>
            <a:r>
              <a:rPr lang="en-CA" sz="2400" i="1" dirty="0">
                <a:solidFill>
                  <a:schemeClr val="accent3"/>
                </a:solidFill>
              </a:rPr>
              <a:t>Y</a:t>
            </a:r>
            <a:r>
              <a:rPr lang="en-CA" sz="2400" dirty="0">
                <a:solidFill>
                  <a:schemeClr val="accent3"/>
                </a:solidFill>
              </a:rPr>
              <a:t>— y values of ROC curve</a:t>
            </a:r>
          </a:p>
          <a:p>
            <a:pPr algn="l">
              <a:lnSpc>
                <a:spcPct val="150000"/>
              </a:lnSpc>
            </a:pPr>
            <a:r>
              <a:rPr lang="en-CA" sz="2400" dirty="0">
                <a:solidFill>
                  <a:schemeClr val="accent3"/>
                </a:solidFill>
              </a:rPr>
              <a:t>	</a:t>
            </a:r>
            <a:r>
              <a:rPr lang="en-CA" sz="2400" i="1" dirty="0">
                <a:solidFill>
                  <a:schemeClr val="accent3"/>
                </a:solidFill>
              </a:rPr>
              <a:t>T</a:t>
            </a:r>
            <a:r>
              <a:rPr lang="en-CA" sz="2400" dirty="0">
                <a:solidFill>
                  <a:schemeClr val="accent3"/>
                </a:solidFill>
              </a:rPr>
              <a:t>—array of thresholds used</a:t>
            </a:r>
          </a:p>
          <a:p>
            <a:pPr algn="l">
              <a:lnSpc>
                <a:spcPct val="150000"/>
              </a:lnSpc>
            </a:pPr>
            <a:r>
              <a:rPr lang="en-CA" sz="2400" i="1" dirty="0">
                <a:solidFill>
                  <a:schemeClr val="accent3"/>
                </a:solidFill>
              </a:rPr>
              <a:t>	AUC</a:t>
            </a:r>
            <a:r>
              <a:rPr lang="en-CA" sz="2400" dirty="0">
                <a:solidFill>
                  <a:schemeClr val="accent3"/>
                </a:solidFill>
              </a:rPr>
              <a:t>—returns </a:t>
            </a:r>
            <a:r>
              <a:rPr lang="en-CA" sz="2400">
                <a:solidFill>
                  <a:schemeClr val="accent3"/>
                </a:solidFill>
              </a:rPr>
              <a:t>the value of AUC</a:t>
            </a:r>
            <a:endParaRPr lang="en-CA" sz="2400" dirty="0">
              <a:solidFill>
                <a:schemeClr val="accent3"/>
              </a:solidFill>
            </a:endParaRPr>
          </a:p>
          <a:p>
            <a:pPr algn="l">
              <a:lnSpc>
                <a:spcPct val="150000"/>
              </a:lnSpc>
            </a:pPr>
            <a:endParaRPr lang="en-CA" sz="2400" dirty="0">
              <a:solidFill>
                <a:schemeClr val="accent3"/>
              </a:solidFill>
            </a:endParaRP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260638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Useful descriptive stats and associated functions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05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Mean</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Average value of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Median</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Mode</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the middle value of array</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most common value of array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Mean</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Average value of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Median</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Mode</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the middle value of array</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most common value of array</a:t>
            </a:r>
          </a:p>
        </p:txBody>
      </p:sp>
      <p:sp>
        <p:nvSpPr>
          <p:cNvPr id="2" name="TextBox 1">
            <a:extLst>
              <a:ext uri="{FF2B5EF4-FFF2-40B4-BE49-F238E27FC236}">
                <a16:creationId xmlns:a16="http://schemas.microsoft.com/office/drawing/2014/main" id="{E9211277-4984-7042-A611-61CD91AB7EDE}"/>
              </a:ext>
            </a:extLst>
          </p:cNvPr>
          <p:cNvSpPr txBox="1"/>
          <p:nvPr/>
        </p:nvSpPr>
        <p:spPr>
          <a:xfrm>
            <a:off x="863028" y="2032873"/>
            <a:ext cx="7355397" cy="1569660"/>
          </a:xfrm>
          <a:prstGeom prst="rect">
            <a:avLst/>
          </a:prstGeom>
          <a:solidFill>
            <a:schemeClr val="accent5">
              <a:lumMod val="20000"/>
              <a:lumOff val="80000"/>
            </a:schemeClr>
          </a:solidFill>
        </p:spPr>
        <p:txBody>
          <a:bodyPr wrap="square" rtlCol="0">
            <a:spAutoFit/>
          </a:bodyPr>
          <a:lstStyle/>
          <a:p>
            <a:r>
              <a:rPr lang="en-US" sz="2400" b="1" dirty="0">
                <a:solidFill>
                  <a:schemeClr val="tx1"/>
                </a:solidFill>
              </a:rPr>
              <a:t>	Note:</a:t>
            </a:r>
            <a:r>
              <a:rPr lang="en-US" sz="2400" dirty="0">
                <a:solidFill>
                  <a:schemeClr val="tx1"/>
                </a:solidFill>
              </a:rPr>
              <a:t> that for MATLAB V 2018b and newer 	you can use the input ‘all’ to take the mean, 	median, </a:t>
            </a:r>
            <a:r>
              <a:rPr lang="en-US" sz="2400" dirty="0" err="1">
                <a:solidFill>
                  <a:schemeClr val="tx1"/>
                </a:solidFill>
              </a:rPr>
              <a:t>etc</a:t>
            </a:r>
            <a:r>
              <a:rPr lang="en-US" sz="2400" dirty="0">
                <a:solidFill>
                  <a:schemeClr val="tx1"/>
                </a:solidFill>
              </a:rPr>
              <a:t> across ALL elements. Previously 	you need to sprit this</a:t>
            </a:r>
          </a:p>
        </p:txBody>
      </p:sp>
    </p:spTree>
    <p:extLst>
      <p:ext uri="{BB962C8B-B14F-4D97-AF65-F5344CB8AC3E}">
        <p14:creationId xmlns:p14="http://schemas.microsoft.com/office/powerpoint/2010/main" val="4013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Max</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Find largest elements of an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err="1"/>
              <a:t>Maxk</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Min(k)</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Find the largest k elements of an array </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Find the smallest (k) elements of an array</a:t>
            </a:r>
          </a:p>
        </p:txBody>
      </p:sp>
    </p:spTree>
    <p:extLst>
      <p:ext uri="{BB962C8B-B14F-4D97-AF65-F5344CB8AC3E}">
        <p14:creationId xmlns:p14="http://schemas.microsoft.com/office/powerpoint/2010/main" val="369666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spread</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STD</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Computes standard deviation of array</a:t>
            </a:r>
          </a:p>
          <a:p>
            <a:pPr marL="0" lvl="0" indent="0" algn="ctr" rtl="0">
              <a:spcBef>
                <a:spcPts val="0"/>
              </a:spcBef>
              <a:spcAft>
                <a:spcPts val="1600"/>
              </a:spcAft>
              <a:buNone/>
            </a:pP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range</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var</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Difference between max and min</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Computes variance </a:t>
            </a:r>
            <a:r>
              <a:rPr lang="en-US" sz="2000"/>
              <a:t>of array</a:t>
            </a:r>
            <a:endParaRPr lang="en-US" sz="2000" dirty="0"/>
          </a:p>
        </p:txBody>
      </p:sp>
    </p:spTree>
    <p:extLst>
      <p:ext uri="{BB962C8B-B14F-4D97-AF65-F5344CB8AC3E}">
        <p14:creationId xmlns:p14="http://schemas.microsoft.com/office/powerpoint/2010/main" val="1557188232"/>
      </p:ext>
    </p:extLst>
  </p:cSld>
  <p:clrMapOvr>
    <a:masterClrMapping/>
  </p:clrMapOvr>
</p:sld>
</file>

<file path=ppt/theme/theme1.xml><?xml version="1.0" encoding="utf-8"?>
<a:theme xmlns:a="http://schemas.openxmlformats.org/drawingml/2006/main" name="Virtual Campaign by Slidesgo">
  <a:themeElements>
    <a:clrScheme name="Simple Light">
      <a:dk1>
        <a:srgbClr val="00004D"/>
      </a:dk1>
      <a:lt1>
        <a:srgbClr val="FFFFFF"/>
      </a:lt1>
      <a:dk2>
        <a:srgbClr val="FFEFE1"/>
      </a:dk2>
      <a:lt2>
        <a:srgbClr val="FFEFE1"/>
      </a:lt2>
      <a:accent1>
        <a:srgbClr val="FAEA00"/>
      </a:accent1>
      <a:accent2>
        <a:srgbClr val="00B181"/>
      </a:accent2>
      <a:accent3>
        <a:srgbClr val="00004D"/>
      </a:accent3>
      <a:accent4>
        <a:srgbClr val="00B9FF"/>
      </a:accent4>
      <a:accent5>
        <a:srgbClr val="FF7AA1"/>
      </a:accent5>
      <a:accent6>
        <a:srgbClr val="FF6A00"/>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11519</TotalTime>
  <Words>1507</Words>
  <Application>Microsoft Macintosh PowerPoint</Application>
  <PresentationFormat>On-screen Show (16:9)</PresentationFormat>
  <Paragraphs>214</Paragraphs>
  <Slides>49</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Cambria Math</vt:lpstr>
      <vt:lpstr>Baloo 2</vt:lpstr>
      <vt:lpstr>Arial</vt:lpstr>
      <vt:lpstr>Concert One</vt:lpstr>
      <vt:lpstr>Teko</vt:lpstr>
      <vt:lpstr>Virtual Campaign by Slidesgo</vt:lpstr>
      <vt:lpstr>MATLAB </vt:lpstr>
      <vt:lpstr>Statistics aims to understand your data by describing it and making predictions</vt:lpstr>
      <vt:lpstr>Descriptive stats aims to describe data’s distribution by  central tendency (location in a plane) and dispersion (spread) around the location</vt:lpstr>
      <vt:lpstr>Inferential stats aims to predict future outcomes or observations based on your data </vt:lpstr>
      <vt:lpstr>Useful descriptive stats and associated functions</vt:lpstr>
      <vt:lpstr>Data Structures </vt:lpstr>
      <vt:lpstr>Data Structures </vt:lpstr>
      <vt:lpstr>Data Structures </vt:lpstr>
      <vt:lpstr>Data spread</vt:lpstr>
      <vt:lpstr>Dealing with missing data</vt:lpstr>
      <vt:lpstr>Dealing with outliers</vt:lpstr>
      <vt:lpstr>Correlations </vt:lpstr>
      <vt:lpstr>Correlations in MATLAB</vt:lpstr>
      <vt:lpstr>T-tests</vt:lpstr>
      <vt:lpstr>T-test </vt:lpstr>
      <vt:lpstr>T-tests</vt:lpstr>
      <vt:lpstr>T-tests</vt:lpstr>
      <vt:lpstr>T-tests</vt:lpstr>
      <vt:lpstr>T-tests</vt:lpstr>
      <vt:lpstr>Ttest()</vt:lpstr>
      <vt:lpstr>Ttest2()</vt:lpstr>
      <vt:lpstr>Non-parametric tests</vt:lpstr>
      <vt:lpstr>Non-parametric t-tests</vt:lpstr>
      <vt:lpstr>permutations</vt:lpstr>
      <vt:lpstr>permutations</vt:lpstr>
      <vt:lpstr>permutations</vt:lpstr>
      <vt:lpstr>Bootstrapping</vt:lpstr>
      <vt:lpstr>Bootstrapping</vt:lpstr>
      <vt:lpstr>Bootstrapping</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Area Under the Curve</vt:lpstr>
      <vt:lpstr>Area Under the Curve</vt:lpstr>
      <vt:lpstr>ROC in MATLAB</vt:lpstr>
      <vt:lpstr>ROC in MATLAB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dc:title>
  <cp:lastModifiedBy>Jason Da Silva Castanheira</cp:lastModifiedBy>
  <cp:revision>64</cp:revision>
  <dcterms:modified xsi:type="dcterms:W3CDTF">2021-03-18T22:24:30Z</dcterms:modified>
</cp:coreProperties>
</file>