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8"/>
  </p:notesMasterIdLst>
  <p:sldIdLst>
    <p:sldId id="256" r:id="rId2"/>
    <p:sldId id="388" r:id="rId3"/>
    <p:sldId id="389" r:id="rId4"/>
    <p:sldId id="390" r:id="rId5"/>
    <p:sldId id="404" r:id="rId6"/>
    <p:sldId id="343" r:id="rId7"/>
    <p:sldId id="271" r:id="rId8"/>
    <p:sldId id="351" r:id="rId9"/>
    <p:sldId id="352" r:id="rId10"/>
    <p:sldId id="403" r:id="rId11"/>
    <p:sldId id="353" r:id="rId12"/>
    <p:sldId id="342" r:id="rId13"/>
    <p:sldId id="354" r:id="rId14"/>
    <p:sldId id="405" r:id="rId15"/>
    <p:sldId id="406" r:id="rId16"/>
    <p:sldId id="407" r:id="rId17"/>
    <p:sldId id="408" r:id="rId18"/>
    <p:sldId id="272" r:id="rId19"/>
    <p:sldId id="380" r:id="rId20"/>
    <p:sldId id="381" r:id="rId21"/>
    <p:sldId id="379" r:id="rId22"/>
    <p:sldId id="362" r:id="rId23"/>
    <p:sldId id="382" r:id="rId24"/>
    <p:sldId id="386" r:id="rId25"/>
    <p:sldId id="385" r:id="rId26"/>
    <p:sldId id="340" r:id="rId27"/>
    <p:sldId id="363" r:id="rId28"/>
    <p:sldId id="367" r:id="rId29"/>
    <p:sldId id="366" r:id="rId30"/>
    <p:sldId id="368" r:id="rId31"/>
    <p:sldId id="369" r:id="rId32"/>
    <p:sldId id="370" r:id="rId33"/>
    <p:sldId id="364" r:id="rId34"/>
    <p:sldId id="371" r:id="rId35"/>
    <p:sldId id="337" r:id="rId36"/>
    <p:sldId id="377" r:id="rId37"/>
    <p:sldId id="378" r:id="rId38"/>
    <p:sldId id="372" r:id="rId39"/>
    <p:sldId id="349" r:id="rId40"/>
    <p:sldId id="345" r:id="rId41"/>
    <p:sldId id="350" r:id="rId42"/>
    <p:sldId id="373" r:id="rId43"/>
    <p:sldId id="374" r:id="rId44"/>
    <p:sldId id="375" r:id="rId45"/>
    <p:sldId id="376" r:id="rId46"/>
    <p:sldId id="384" r:id="rId47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49"/>
      <p:bold r:id="rId50"/>
    </p:embeddedFont>
    <p:embeddedFont>
      <p:font typeface="Cambria Math" panose="02040503050406030204" pitchFamily="18" charset="0"/>
      <p:regular r:id="rId51"/>
    </p:embeddedFont>
    <p:embeddedFont>
      <p:font typeface="Concert One" pitchFamily="2" charset="77"/>
      <p:regular r:id="rId52"/>
    </p:embeddedFont>
    <p:embeddedFont>
      <p:font typeface="Teko" panose="02000000000000000000" pitchFamily="2" charset="77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/>
    <p:restoredTop sz="94709"/>
  </p:normalViewPr>
  <p:slideViewPr>
    <p:cSldViewPr snapToGrid="0" snapToObjects="1">
      <p:cViewPr varScale="1">
        <p:scale>
          <a:sx n="183" d="100"/>
          <a:sy n="18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53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9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3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88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39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53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98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92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6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37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65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276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541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9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07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447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693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97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15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5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4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83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55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4: plotting and descriptive stats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spread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STD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Computes standard deviation of array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range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var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Difference between max and min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Computes variance </a:t>
            </a:r>
            <a:r>
              <a:rPr lang="en-US" sz="2000"/>
              <a:t>of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86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spread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STD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Computes standard deviation of array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range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var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Difference between max and min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Computes variance </a:t>
            </a:r>
            <a:r>
              <a:rPr lang="en-US" sz="2000"/>
              <a:t>of array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AF40CF-2ACD-4C4D-AA17-8D44449252AD}"/>
              </a:ext>
            </a:extLst>
          </p:cNvPr>
          <p:cNvSpPr txBox="1"/>
          <p:nvPr/>
        </p:nvSpPr>
        <p:spPr>
          <a:xfrm>
            <a:off x="894299" y="2456513"/>
            <a:ext cx="735539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prctile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x,p</a:t>
            </a:r>
            <a:r>
              <a:rPr lang="en-US" sz="2400" b="1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returns the p percentile of the data vector X</a:t>
            </a:r>
          </a:p>
        </p:txBody>
      </p:sp>
    </p:spTree>
    <p:extLst>
      <p:ext uri="{BB962C8B-B14F-4D97-AF65-F5344CB8AC3E}">
        <p14:creationId xmlns:p14="http://schemas.microsoft.com/office/powerpoint/2010/main" val="155718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missing data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Missing data in MATLAB generally takes the form of </a:t>
            </a:r>
            <a:r>
              <a:rPr lang="en-US" sz="2400" b="1" dirty="0" err="1">
                <a:solidFill>
                  <a:schemeClr val="accent3"/>
                </a:solidFill>
              </a:rPr>
              <a:t>NaN</a:t>
            </a:r>
            <a:r>
              <a:rPr lang="en-US" sz="2400" dirty="0">
                <a:solidFill>
                  <a:schemeClr val="accent3"/>
                </a:solidFill>
              </a:rPr>
              <a:t> values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need to address these before running analysis 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Ismissing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Rmmissing</a:t>
            </a:r>
            <a:endParaRPr lang="en-US" sz="2400" b="1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outliers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manually check if there are any outliers in your data (e.g., check for data above 3 SD)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or you can use </a:t>
            </a:r>
            <a:r>
              <a:rPr lang="en-US" sz="2400" b="1" dirty="0" err="1">
                <a:solidFill>
                  <a:schemeClr val="accent3"/>
                </a:solidFill>
              </a:rPr>
              <a:t>isoutlier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0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Not only do you want to DESCRIBE the general tendency of your data but also </a:t>
            </a:r>
            <a:r>
              <a:rPr lang="en-US" sz="2400">
                <a:solidFill>
                  <a:schemeClr val="accent3"/>
                </a:solidFill>
              </a:rPr>
              <a:t>the SPREAD...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3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Baloo 2"/>
                  <a:buNone/>
                  <a:defRPr sz="16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Not only do you want to DESCRIBE the general tendency of your data but also the SPREAD...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3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Where z is the confidence level (i.e., if 95%, it would reflect 1.96 SD)</a:t>
                </a:r>
              </a:p>
            </p:txBody>
          </p:sp>
        </mc:Choice>
        <mc:Fallback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blipFill>
                <a:blip r:embed="rId3"/>
                <a:stretch>
                  <a:fillRect b="-10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74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Baloo 2"/>
                  <a:buNone/>
                  <a:defRPr sz="16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Baloo 2"/>
                  <a:buNone/>
                  <a:defRPr sz="2100" b="0" i="0" u="none" strike="noStrike" cap="none">
                    <a:solidFill>
                      <a:schemeClr val="dk1"/>
                    </a:solidFill>
                    <a:latin typeface="Baloo 2"/>
                    <a:ea typeface="Baloo 2"/>
                    <a:cs typeface="Baloo 2"/>
                    <a:sym typeface="Baloo 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95% CI DO NOT signify that you have a 95% probability of having the parameter within the interval!!!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accent3"/>
                    </a:solidFill>
                  </a:rPr>
                  <a:t>It means 95% of CI calculated will contain the parameter estimate </a:t>
                </a:r>
              </a:p>
              <a:p>
                <a:pPr algn="l">
                  <a:lnSpc>
                    <a:spcPct val="150000"/>
                  </a:lnSpc>
                </a:pP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9" name="Google Shape;743;p29">
                <a:extLst>
                  <a:ext uri="{FF2B5EF4-FFF2-40B4-BE49-F238E27FC236}">
                    <a16:creationId xmlns:a16="http://schemas.microsoft.com/office/drawing/2014/main" id="{C1B36784-9DF7-524E-B4F7-7930B8ABC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" y="1005369"/>
                <a:ext cx="7406100" cy="3209700"/>
              </a:xfrm>
              <a:prstGeom prst="rect">
                <a:avLst/>
              </a:prstGeom>
              <a:blipFill>
                <a:blip r:embed="rId3"/>
                <a:stretch>
                  <a:fillRect r="-1884" b="-110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8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1EA68C45-4464-A641-BF94-069308DC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22" y="1214185"/>
            <a:ext cx="4699388" cy="3524541"/>
          </a:xfrm>
          <a:prstGeom prst="rect">
            <a:avLst/>
          </a:prstGeom>
        </p:spPr>
      </p:pic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6842" y="2585008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33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first thing you need to consider when plotting is your </a:t>
            </a:r>
            <a:r>
              <a:rPr lang="en-US" sz="2400" b="1" dirty="0">
                <a:solidFill>
                  <a:schemeClr val="accent3"/>
                </a:solidFill>
              </a:rPr>
              <a:t>message</a:t>
            </a:r>
            <a:r>
              <a:rPr lang="en-US" sz="2400" dirty="0">
                <a:solidFill>
                  <a:schemeClr val="accent3"/>
                </a:solidFill>
              </a:rPr>
              <a:t>, the </a:t>
            </a:r>
            <a:r>
              <a:rPr lang="en-US" sz="2400" b="1" dirty="0">
                <a:solidFill>
                  <a:schemeClr val="accent3"/>
                </a:solidFill>
              </a:rPr>
              <a:t>audience</a:t>
            </a:r>
            <a:r>
              <a:rPr lang="en-US" sz="2400" dirty="0">
                <a:solidFill>
                  <a:schemeClr val="accent3"/>
                </a:solidFill>
              </a:rPr>
              <a:t>, and type of </a:t>
            </a:r>
            <a:r>
              <a:rPr lang="en-US" sz="2400" b="1" dirty="0">
                <a:solidFill>
                  <a:schemeClr val="accent3"/>
                </a:solidFill>
              </a:rPr>
              <a:t>plot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Making a graphic is always helpful for a reader but not always necessary. Can you say this image in words?</a:t>
            </a: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 a general sense the type of plot you pick is very important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Bar plots and line graphs are simple and effective ways to convey a message and are readable by almost all audiences … but they are not always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34923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 aims to understand your data by describing it and making predictions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24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important to remember there is a wide range of scientific literacy in the world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audience may not be accustomed to reading plots, especially complex ones </a:t>
            </a:r>
          </a:p>
        </p:txBody>
      </p:sp>
    </p:spTree>
    <p:extLst>
      <p:ext uri="{BB962C8B-B14F-4D97-AF65-F5344CB8AC3E}">
        <p14:creationId xmlns:p14="http://schemas.microsoft.com/office/powerpoint/2010/main" val="2195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plot should highlight your data in the best way possible: do not plot a histogram for a binary outcome variable or a bar plot if your data is continuous </a:t>
            </a:r>
          </a:p>
        </p:txBody>
      </p:sp>
    </p:spTree>
    <p:extLst>
      <p:ext uri="{BB962C8B-B14F-4D97-AF65-F5344CB8AC3E}">
        <p14:creationId xmlns:p14="http://schemas.microsoft.com/office/powerpoint/2010/main" val="79581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tell a story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09043" y="1266948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C81BA14-A0C4-3942-A513-08052A5E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4" t="2569" r="7646" b="5651"/>
          <a:stretch/>
        </p:blipFill>
        <p:spPr>
          <a:xfrm>
            <a:off x="903569" y="1133842"/>
            <a:ext cx="7498022" cy="3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E80502-BDD8-4442-B0D9-65F9A7EB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24" y="1193049"/>
            <a:ext cx="4451105" cy="3588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E36BD-EFF6-7446-881F-2B64375427D9}"/>
              </a:ext>
            </a:extLst>
          </p:cNvPr>
          <p:cNvSpPr/>
          <p:nvPr/>
        </p:nvSpPr>
        <p:spPr>
          <a:xfrm>
            <a:off x="6789781" y="4513798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231F20"/>
                </a:solidFill>
                <a:latin typeface="ff4"/>
              </a:rPr>
              <a:t>Rolandi</a:t>
            </a:r>
            <a:r>
              <a:rPr lang="en-CA" b="1" dirty="0">
                <a:solidFill>
                  <a:srgbClr val="231F20"/>
                </a:solidFill>
                <a:latin typeface="ff4"/>
              </a:rPr>
              <a:t> et al.,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980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alter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Plot() assumes the rows are observations and the columns are the different conditions for the legend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1550"/>
              </p:ext>
            </p:extLst>
          </p:nvPr>
        </p:nvGraphicFramePr>
        <p:xfrm>
          <a:off x="6399663" y="1626550"/>
          <a:ext cx="1844222" cy="249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y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k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  <p:sp>
        <p:nvSpPr>
          <p:cNvPr id="25" name="Google Shape;743;p29">
            <a:extLst>
              <a:ext uri="{FF2B5EF4-FFF2-40B4-BE49-F238E27FC236}">
                <a16:creationId xmlns:a16="http://schemas.microsoft.com/office/drawing/2014/main" id="{87A44ED2-5A90-C446-BAF8-34C7F0FFCF82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5382749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</a:t>
            </a: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of your lines by specifying one of the following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r>
              <a:rPr lang="en-US" sz="2400" dirty="0">
                <a:solidFill>
                  <a:schemeClr val="accent3"/>
                </a:solidFill>
              </a:rPr>
              <a:t> from the table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‘r’)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1400" dirty="0">
                <a:solidFill>
                  <a:schemeClr val="accent3"/>
                </a:solidFill>
              </a:rPr>
              <a:t>you can also specify RGB values using a specifier, see below</a:t>
            </a:r>
          </a:p>
        </p:txBody>
      </p:sp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stats </a:t>
            </a:r>
            <a:r>
              <a:rPr lang="en" b="0" dirty="0"/>
              <a:t>aims to describe data’s distribution by </a:t>
            </a:r>
            <a:r>
              <a:rPr lang="en" dirty="0"/>
              <a:t> central tendency </a:t>
            </a:r>
            <a:r>
              <a:rPr lang="en" b="0" dirty="0"/>
              <a:t>(location in a plane) and </a:t>
            </a:r>
            <a:r>
              <a:rPr lang="en" dirty="0"/>
              <a:t>dispersion </a:t>
            </a:r>
            <a:r>
              <a:rPr lang="en" b="0" dirty="0"/>
              <a:t>(spread) around the location</a:t>
            </a:r>
            <a:endParaRPr b="0"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623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401970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markers of your data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 plot(x, y, ‘x’)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4015"/>
              </p:ext>
            </p:extLst>
          </p:nvPr>
        </p:nvGraphicFramePr>
        <p:xfrm>
          <a:off x="5056392" y="620059"/>
          <a:ext cx="3649436" cy="4295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1715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3117721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appearance of the lines of a plot() by specifying one of these and can be combined with markers and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 ‘-.’ 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plot(x, y, ‘x-.r’)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7660"/>
              </p:ext>
            </p:extLst>
          </p:nvPr>
        </p:nvGraphicFramePr>
        <p:xfrm>
          <a:off x="5220959" y="3229444"/>
          <a:ext cx="3289300" cy="1519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: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with the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command;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</a:t>
            </a:r>
            <a:r>
              <a:rPr lang="en-US" sz="2400" b="1" dirty="0">
                <a:solidFill>
                  <a:schemeClr val="accent3"/>
                </a:solidFill>
              </a:rPr>
              <a:t>close()</a:t>
            </a:r>
            <a:r>
              <a:rPr lang="en-US" sz="2400" dirty="0">
                <a:solidFill>
                  <a:schemeClr val="accent3"/>
                </a:solidFill>
              </a:rPr>
              <a:t> can be used to close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figure’s axes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 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this allows you to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but make it fashion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by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Inferential stats </a:t>
            </a:r>
            <a:r>
              <a:rPr lang="en" b="0" dirty="0"/>
              <a:t>aims to predict future outcomes or observations based on your data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43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</a:rPr>
              <a:t>Loglog, </a:t>
            </a:r>
            <a:r>
              <a:rPr lang="en-US" sz="3200" dirty="0" err="1">
                <a:solidFill>
                  <a:schemeClr val="accent3"/>
                </a:solidFill>
              </a:rPr>
              <a:t>semilogx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semilogy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Boxchart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barh</a:t>
            </a:r>
            <a:r>
              <a:rPr lang="en-US" sz="32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Imagesc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polarhistogram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95962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56376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 err="1"/>
              <a:t>Rolandi</a:t>
            </a:r>
            <a:r>
              <a:rPr lang="en-CA" sz="2000" b="1" dirty="0"/>
              <a:t> </a:t>
            </a:r>
            <a:r>
              <a:rPr lang="en-CA" sz="2000" dirty="0"/>
              <a:t>et al 2011. A Brief Guide to Designing Effective Figures for the Scientific Paper. </a:t>
            </a:r>
            <a:r>
              <a:rPr lang="en-CA" sz="2000" i="1" dirty="0"/>
              <a:t>Advanced Materials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/>
              <a:t>Rougier </a:t>
            </a:r>
            <a:r>
              <a:rPr lang="en-CA" sz="2000" dirty="0"/>
              <a:t>et al 2014. Ten Simple Rules for Better Figures. </a:t>
            </a:r>
            <a:r>
              <a:rPr lang="en-CA" sz="2000" i="1" dirty="0" err="1"/>
              <a:t>Plos</a:t>
            </a:r>
            <a:r>
              <a:rPr lang="en-CA" sz="2000" i="1" dirty="0"/>
              <a:t> Computational Biology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i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i="1" dirty="0"/>
              <a:t>Nature</a:t>
            </a:r>
            <a:r>
              <a:rPr lang="en-CA" sz="2000" i="1" dirty="0"/>
              <a:t> blog http://</a:t>
            </a:r>
            <a:r>
              <a:rPr lang="en-CA" sz="2000" i="1" dirty="0" err="1"/>
              <a:t>blogs.nature.com</a:t>
            </a:r>
            <a:r>
              <a:rPr lang="en-CA" sz="2000" i="1" dirty="0"/>
              <a:t>/</a:t>
            </a:r>
            <a:r>
              <a:rPr lang="en-CA" sz="2000" i="1" dirty="0" err="1"/>
              <a:t>methagora</a:t>
            </a:r>
            <a:r>
              <a:rPr lang="en-CA" sz="2000" i="1" dirty="0"/>
              <a:t>/2013/07/data-visualization-points-of-</a:t>
            </a:r>
            <a:r>
              <a:rPr lang="en-CA" sz="2000" i="1" dirty="0" err="1"/>
              <a:t>view.html</a:t>
            </a:r>
            <a:endParaRPr lang="en-CA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5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Inferential stats </a:t>
            </a:r>
            <a:r>
              <a:rPr lang="en" b="0" dirty="0"/>
              <a:t>aims to predict future outcomes or observations based on your data </a:t>
            </a:r>
            <a:br>
              <a:rPr lang="en" b="0" dirty="0"/>
            </a:br>
            <a:br>
              <a:rPr lang="en" b="0" dirty="0"/>
            </a:br>
            <a:r>
              <a:rPr lang="en" b="0" dirty="0"/>
              <a:t>more on this in the next class…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3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descriptive stats and associated functions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Mean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Average value of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Median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Mode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the middle value of array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most common value of array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Mean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Average value of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Median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Mode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the middle value of array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most common value of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11277-4984-7042-A611-61CD91AB7EDE}"/>
              </a:ext>
            </a:extLst>
          </p:cNvPr>
          <p:cNvSpPr txBox="1"/>
          <p:nvPr/>
        </p:nvSpPr>
        <p:spPr>
          <a:xfrm>
            <a:off x="863028" y="2032873"/>
            <a:ext cx="7355397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	Note:</a:t>
            </a:r>
            <a:r>
              <a:rPr lang="en-US" sz="2400" dirty="0">
                <a:solidFill>
                  <a:schemeClr val="tx1"/>
                </a:solidFill>
              </a:rPr>
              <a:t> that for MATLAB V 2018b and newer 	you can use the input ‘all’ to take the mean, 	median,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 across ALL elements. Previously 	you need to script this</a:t>
            </a:r>
          </a:p>
        </p:txBody>
      </p:sp>
    </p:spTree>
    <p:extLst>
      <p:ext uri="{BB962C8B-B14F-4D97-AF65-F5344CB8AC3E}">
        <p14:creationId xmlns:p14="http://schemas.microsoft.com/office/powerpoint/2010/main" val="40132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Max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Find largest elements of an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err="1"/>
              <a:t>Maxk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Min(k)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Find the largest k elements of an array 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Find the smallest (k) elements of an array</a:t>
            </a:r>
          </a:p>
        </p:txBody>
      </p:sp>
    </p:spTree>
    <p:extLst>
      <p:ext uri="{BB962C8B-B14F-4D97-AF65-F5344CB8AC3E}">
        <p14:creationId xmlns:p14="http://schemas.microsoft.com/office/powerpoint/2010/main" val="369666418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13381</TotalTime>
  <Words>1785</Words>
  <Application>Microsoft Macintosh PowerPoint</Application>
  <PresentationFormat>On-screen Show (16:9)</PresentationFormat>
  <Paragraphs>244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Cambria Math</vt:lpstr>
      <vt:lpstr>Arial</vt:lpstr>
      <vt:lpstr>ff4</vt:lpstr>
      <vt:lpstr>Teko</vt:lpstr>
      <vt:lpstr>Concert One</vt:lpstr>
      <vt:lpstr>Baloo 2</vt:lpstr>
      <vt:lpstr>Virtual Campaign by Slidesgo</vt:lpstr>
      <vt:lpstr>MATLAB </vt:lpstr>
      <vt:lpstr>Statistics aims to understand your data by describing it and making predictions</vt:lpstr>
      <vt:lpstr>Descriptive stats aims to describe data’s distribution by  central tendency (location in a plane) and dispersion (spread) around the location</vt:lpstr>
      <vt:lpstr>Inferential stats aims to predict future outcomes or observations based on your data </vt:lpstr>
      <vt:lpstr>Inferential stats aims to predict future outcomes or observations based on your data   more on this in the next class…</vt:lpstr>
      <vt:lpstr>Useful descriptive stats and associated functions</vt:lpstr>
      <vt:lpstr>Data Structures </vt:lpstr>
      <vt:lpstr>Data Structures </vt:lpstr>
      <vt:lpstr>Data Structures </vt:lpstr>
      <vt:lpstr>Data spread</vt:lpstr>
      <vt:lpstr>Data spread</vt:lpstr>
      <vt:lpstr>Dealing with missing data</vt:lpstr>
      <vt:lpstr>Dealing with outliers</vt:lpstr>
      <vt:lpstr>Confidence Intervals</vt:lpstr>
      <vt:lpstr>Confidence Intervals</vt:lpstr>
      <vt:lpstr>Confidence Intervals</vt:lpstr>
      <vt:lpstr>Plotting </vt:lpstr>
      <vt:lpstr>Plotting Tips</vt:lpstr>
      <vt:lpstr>Plotting Tips</vt:lpstr>
      <vt:lpstr>Plotting Tips</vt:lpstr>
      <vt:lpstr>Plotting Tips</vt:lpstr>
      <vt:lpstr>Plotting Tips</vt:lpstr>
      <vt:lpstr>Plotting Tips</vt:lpstr>
      <vt:lpstr>Plots tell a story 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Plot but make it fashion</vt:lpstr>
      <vt:lpstr>Histograms</vt:lpstr>
      <vt:lpstr>Scatter</vt:lpstr>
      <vt:lpstr>Other plots</vt:lpstr>
      <vt:lpstr>Gramm</vt:lpstr>
      <vt:lpstr>Gramm</vt:lpstr>
      <vt:lpstr>Gramm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60</cp:revision>
  <dcterms:modified xsi:type="dcterms:W3CDTF">2021-11-12T13:04:12Z</dcterms:modified>
</cp:coreProperties>
</file>