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68"/>
  </p:notesMasterIdLst>
  <p:sldIdLst>
    <p:sldId id="256" r:id="rId2"/>
    <p:sldId id="388" r:id="rId3"/>
    <p:sldId id="389" r:id="rId4"/>
    <p:sldId id="390" r:id="rId5"/>
    <p:sldId id="343" r:id="rId6"/>
    <p:sldId id="350" r:id="rId7"/>
    <p:sldId id="338" r:id="rId8"/>
    <p:sldId id="335" r:id="rId9"/>
    <p:sldId id="263" r:id="rId10"/>
    <p:sldId id="282" r:id="rId11"/>
    <p:sldId id="356" r:id="rId12"/>
    <p:sldId id="268" r:id="rId13"/>
    <p:sldId id="355" r:id="rId14"/>
    <p:sldId id="357" r:id="rId15"/>
    <p:sldId id="358" r:id="rId16"/>
    <p:sldId id="359" r:id="rId17"/>
    <p:sldId id="396" r:id="rId18"/>
    <p:sldId id="397" r:id="rId19"/>
    <p:sldId id="398" r:id="rId20"/>
    <p:sldId id="399" r:id="rId21"/>
    <p:sldId id="401" r:id="rId22"/>
    <p:sldId id="402" r:id="rId23"/>
    <p:sldId id="320" r:id="rId24"/>
    <p:sldId id="360" r:id="rId25"/>
    <p:sldId id="361" r:id="rId26"/>
    <p:sldId id="387" r:id="rId27"/>
    <p:sldId id="363" r:id="rId28"/>
    <p:sldId id="393" r:id="rId29"/>
    <p:sldId id="394" r:id="rId30"/>
    <p:sldId id="395" r:id="rId31"/>
    <p:sldId id="403" r:id="rId32"/>
    <p:sldId id="404" r:id="rId33"/>
    <p:sldId id="408" r:id="rId34"/>
    <p:sldId id="409" r:id="rId35"/>
    <p:sldId id="416" r:id="rId36"/>
    <p:sldId id="417" r:id="rId37"/>
    <p:sldId id="418" r:id="rId38"/>
    <p:sldId id="410" r:id="rId39"/>
    <p:sldId id="411" r:id="rId40"/>
    <p:sldId id="406" r:id="rId41"/>
    <p:sldId id="407" r:id="rId42"/>
    <p:sldId id="405" r:id="rId43"/>
    <p:sldId id="415" r:id="rId44"/>
    <p:sldId id="412" r:id="rId45"/>
    <p:sldId id="413" r:id="rId46"/>
    <p:sldId id="414" r:id="rId47"/>
    <p:sldId id="312" r:id="rId48"/>
    <p:sldId id="382" r:id="rId49"/>
    <p:sldId id="373" r:id="rId50"/>
    <p:sldId id="381" r:id="rId51"/>
    <p:sldId id="380" r:id="rId52"/>
    <p:sldId id="383" r:id="rId53"/>
    <p:sldId id="384" r:id="rId54"/>
    <p:sldId id="385" r:id="rId55"/>
    <p:sldId id="386" r:id="rId56"/>
    <p:sldId id="362" r:id="rId57"/>
    <p:sldId id="366" r:id="rId58"/>
    <p:sldId id="375" r:id="rId59"/>
    <p:sldId id="376" r:id="rId60"/>
    <p:sldId id="378" r:id="rId61"/>
    <p:sldId id="377" r:id="rId62"/>
    <p:sldId id="379" r:id="rId63"/>
    <p:sldId id="364" r:id="rId64"/>
    <p:sldId id="327" r:id="rId65"/>
    <p:sldId id="391" r:id="rId66"/>
    <p:sldId id="392" r:id="rId67"/>
  </p:sldIdLst>
  <p:sldSz cx="9144000" cy="5143500" type="screen16x9"/>
  <p:notesSz cx="6858000" cy="9144000"/>
  <p:embeddedFontLst>
    <p:embeddedFont>
      <p:font typeface="Baloo 2" panose="03080502040302020200" pitchFamily="66" charset="77"/>
      <p:regular r:id="rId69"/>
      <p:bold r:id="rId70"/>
    </p:embeddedFont>
    <p:embeddedFont>
      <p:font typeface="Cambria Math" panose="02040503050406030204" pitchFamily="18" charset="0"/>
      <p:regular r:id="rId71"/>
    </p:embeddedFont>
    <p:embeddedFont>
      <p:font typeface="Concert One" pitchFamily="2" charset="77"/>
      <p:regular r:id="rId72"/>
    </p:embeddedFont>
    <p:embeddedFont>
      <p:font typeface="Teko" panose="02000000000000000000" pitchFamily="2" charset="77"/>
      <p:regular r:id="rId73"/>
      <p:bold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CDD4"/>
    <a:srgbClr val="E0DCFF"/>
    <a:srgbClr val="FCE6E5"/>
    <a:srgbClr val="D6C4DE"/>
    <a:srgbClr val="D9C1D8"/>
    <a:srgbClr val="E6E5FC"/>
    <a:srgbClr val="00FDFF"/>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CFCCEC-FA5B-4BD6-9C29-9905A8ED209A}">
  <a:tblStyle styleId="{D0CFCCEC-FA5B-4BD6-9C29-9905A8ED20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57"/>
    <p:restoredTop sz="96327"/>
  </p:normalViewPr>
  <p:slideViewPr>
    <p:cSldViewPr snapToGrid="0" snapToObjects="1">
      <p:cViewPr varScale="1">
        <p:scale>
          <a:sx n="171" d="100"/>
          <a:sy n="171" d="100"/>
        </p:scale>
        <p:origin x="192"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763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62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919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161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100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961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266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996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7379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946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75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234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997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05261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244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251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679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2706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213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6447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083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4267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3318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9094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8585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323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6844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1716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5381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021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76930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7984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4315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9419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2211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4479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77069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7922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22848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64381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9821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95537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35201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76079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22769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8010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50197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61353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91246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65063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63595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5287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37216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0813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69124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91322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36902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2429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2138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972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2931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86fc84f77b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86fc84f77b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853050" y="518444"/>
            <a:ext cx="7757688" cy="4439866"/>
            <a:chOff x="329117" y="143471"/>
            <a:chExt cx="8485767" cy="4856559"/>
          </a:xfrm>
        </p:grpSpPr>
        <p:grpSp>
          <p:nvGrpSpPr>
            <p:cNvPr id="11" name="Google Shape;11;p2"/>
            <p:cNvGrpSpPr/>
            <p:nvPr/>
          </p:nvGrpSpPr>
          <p:grpSpPr>
            <a:xfrm>
              <a:off x="329117" y="143471"/>
              <a:ext cx="8485767" cy="4856559"/>
              <a:chOff x="254525" y="67275"/>
              <a:chExt cx="8485767" cy="4856559"/>
            </a:xfrm>
          </p:grpSpPr>
          <p:sp>
            <p:nvSpPr>
              <p:cNvPr id="12" name="Google Shape;12;p2"/>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54525" y="67275"/>
                <a:ext cx="8485767" cy="4856559"/>
              </a:xfrm>
              <a:custGeom>
                <a:avLst/>
                <a:gdLst/>
                <a:ahLst/>
                <a:cxnLst/>
                <a:rect l="l" t="t" r="r" b="b"/>
                <a:pathLst>
                  <a:path w="36696" h="28112" extrusionOk="0">
                    <a:moveTo>
                      <a:pt x="36553" y="143"/>
                    </a:moveTo>
                    <a:lnTo>
                      <a:pt x="36553" y="27956"/>
                    </a:lnTo>
                    <a:lnTo>
                      <a:pt x="144" y="27956"/>
                    </a:lnTo>
                    <a:lnTo>
                      <a:pt x="144" y="143"/>
                    </a:lnTo>
                    <a:close/>
                    <a:moveTo>
                      <a:pt x="72" y="1"/>
                    </a:moveTo>
                    <a:cubicBezTo>
                      <a:pt x="37" y="1"/>
                      <a:pt x="1" y="24"/>
                      <a:pt x="1" y="72"/>
                    </a:cubicBezTo>
                    <a:lnTo>
                      <a:pt x="1" y="28040"/>
                    </a:lnTo>
                    <a:cubicBezTo>
                      <a:pt x="1" y="28075"/>
                      <a:pt x="37" y="28111"/>
                      <a:pt x="72" y="28111"/>
                    </a:cubicBezTo>
                    <a:lnTo>
                      <a:pt x="36625" y="28111"/>
                    </a:lnTo>
                    <a:cubicBezTo>
                      <a:pt x="36660" y="28111"/>
                      <a:pt x="36696" y="28075"/>
                      <a:pt x="36696" y="28040"/>
                    </a:cubicBezTo>
                    <a:lnTo>
                      <a:pt x="36696" y="72"/>
                    </a:lnTo>
                    <a:cubicBezTo>
                      <a:pt x="36696" y="24"/>
                      <a:pt x="36660" y="1"/>
                      <a:pt x="36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6610115" y="4104937"/>
            <a:ext cx="198305" cy="21389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14487" y="4028602"/>
            <a:ext cx="339830" cy="366542"/>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565151" y="3342101"/>
            <a:ext cx="1928325" cy="2247935"/>
            <a:chOff x="-717551" y="3189701"/>
            <a:chExt cx="1928325" cy="2247935"/>
          </a:xfrm>
        </p:grpSpPr>
        <p:sp>
          <p:nvSpPr>
            <p:cNvPr id="23" name="Google Shape;23;p2"/>
            <p:cNvSpPr/>
            <p:nvPr/>
          </p:nvSpPr>
          <p:spPr>
            <a:xfrm>
              <a:off x="-712863" y="3488056"/>
              <a:ext cx="1180775" cy="1913025"/>
            </a:xfrm>
            <a:custGeom>
              <a:avLst/>
              <a:gdLst/>
              <a:ahLst/>
              <a:cxnLst/>
              <a:rect l="l" t="t" r="r" b="b"/>
              <a:pathLst>
                <a:path w="21158" h="34279" extrusionOk="0">
                  <a:moveTo>
                    <a:pt x="0" y="0"/>
                  </a:moveTo>
                  <a:cubicBezTo>
                    <a:pt x="322" y="13526"/>
                    <a:pt x="8418" y="26039"/>
                    <a:pt x="16228" y="34278"/>
                  </a:cubicBezTo>
                  <a:lnTo>
                    <a:pt x="21158" y="33385"/>
                  </a:lnTo>
                  <a:cubicBezTo>
                    <a:pt x="18264" y="19467"/>
                    <a:pt x="9954" y="7513"/>
                    <a:pt x="0"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7551" y="3483647"/>
              <a:ext cx="1189425" cy="1922066"/>
            </a:xfrm>
            <a:custGeom>
              <a:avLst/>
              <a:gdLst/>
              <a:ahLst/>
              <a:cxnLst/>
              <a:rect l="l" t="t" r="r" b="b"/>
              <a:pathLst>
                <a:path w="21313" h="34441" extrusionOk="0">
                  <a:moveTo>
                    <a:pt x="156" y="234"/>
                  </a:moveTo>
                  <a:lnTo>
                    <a:pt x="156" y="234"/>
                  </a:lnTo>
                  <a:cubicBezTo>
                    <a:pt x="10776" y="8295"/>
                    <a:pt x="18420" y="20379"/>
                    <a:pt x="21158" y="33405"/>
                  </a:cubicBezTo>
                  <a:lnTo>
                    <a:pt x="16336" y="34286"/>
                  </a:lnTo>
                  <a:cubicBezTo>
                    <a:pt x="11597" y="29273"/>
                    <a:pt x="608" y="15998"/>
                    <a:pt x="156" y="234"/>
                  </a:cubicBezTo>
                  <a:close/>
                  <a:moveTo>
                    <a:pt x="82" y="0"/>
                  </a:moveTo>
                  <a:cubicBezTo>
                    <a:pt x="70" y="0"/>
                    <a:pt x="58" y="3"/>
                    <a:pt x="48" y="8"/>
                  </a:cubicBezTo>
                  <a:cubicBezTo>
                    <a:pt x="25" y="20"/>
                    <a:pt x="1" y="56"/>
                    <a:pt x="1" y="79"/>
                  </a:cubicBezTo>
                  <a:cubicBezTo>
                    <a:pt x="156" y="6294"/>
                    <a:pt x="1941" y="12736"/>
                    <a:pt x="5323" y="19236"/>
                  </a:cubicBezTo>
                  <a:cubicBezTo>
                    <a:pt x="8788" y="25892"/>
                    <a:pt x="13181" y="31166"/>
                    <a:pt x="16265" y="34417"/>
                  </a:cubicBezTo>
                  <a:cubicBezTo>
                    <a:pt x="16277" y="34429"/>
                    <a:pt x="16289" y="34441"/>
                    <a:pt x="16312" y="34441"/>
                  </a:cubicBezTo>
                  <a:lnTo>
                    <a:pt x="16324" y="34441"/>
                  </a:lnTo>
                  <a:lnTo>
                    <a:pt x="21253" y="33536"/>
                  </a:lnTo>
                  <a:cubicBezTo>
                    <a:pt x="21277" y="33536"/>
                    <a:pt x="21289" y="33524"/>
                    <a:pt x="21301" y="33512"/>
                  </a:cubicBezTo>
                  <a:cubicBezTo>
                    <a:pt x="21313" y="33488"/>
                    <a:pt x="21313" y="33476"/>
                    <a:pt x="21313" y="33452"/>
                  </a:cubicBezTo>
                  <a:cubicBezTo>
                    <a:pt x="19908" y="26725"/>
                    <a:pt x="17241" y="20284"/>
                    <a:pt x="13371" y="14331"/>
                  </a:cubicBezTo>
                  <a:cubicBezTo>
                    <a:pt x="9776" y="8795"/>
                    <a:pt x="5192" y="3842"/>
                    <a:pt x="120" y="20"/>
                  </a:cubicBezTo>
                  <a:cubicBezTo>
                    <a:pt x="113" y="6"/>
                    <a:pt x="98"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7551" y="3483814"/>
              <a:ext cx="1056548" cy="1896004"/>
            </a:xfrm>
            <a:custGeom>
              <a:avLst/>
              <a:gdLst/>
              <a:ahLst/>
              <a:cxnLst/>
              <a:rect l="l" t="t" r="r" b="b"/>
              <a:pathLst>
                <a:path w="18932" h="33974" extrusionOk="0">
                  <a:moveTo>
                    <a:pt x="77" y="0"/>
                  </a:moveTo>
                  <a:cubicBezTo>
                    <a:pt x="67" y="0"/>
                    <a:pt x="57" y="2"/>
                    <a:pt x="48" y="5"/>
                  </a:cubicBezTo>
                  <a:cubicBezTo>
                    <a:pt x="13" y="29"/>
                    <a:pt x="1" y="76"/>
                    <a:pt x="13" y="112"/>
                  </a:cubicBezTo>
                  <a:cubicBezTo>
                    <a:pt x="6644" y="12756"/>
                    <a:pt x="13312" y="24770"/>
                    <a:pt x="18789" y="33938"/>
                  </a:cubicBezTo>
                  <a:cubicBezTo>
                    <a:pt x="18801" y="33961"/>
                    <a:pt x="18825" y="33973"/>
                    <a:pt x="18848" y="33973"/>
                  </a:cubicBezTo>
                  <a:cubicBezTo>
                    <a:pt x="18860" y="33973"/>
                    <a:pt x="18872" y="33973"/>
                    <a:pt x="18884" y="33961"/>
                  </a:cubicBezTo>
                  <a:cubicBezTo>
                    <a:pt x="18920" y="33950"/>
                    <a:pt x="18932" y="33902"/>
                    <a:pt x="18908" y="33866"/>
                  </a:cubicBezTo>
                  <a:cubicBezTo>
                    <a:pt x="13443" y="24698"/>
                    <a:pt x="6775" y="12685"/>
                    <a:pt x="144" y="41"/>
                  </a:cubicBezTo>
                  <a:cubicBezTo>
                    <a:pt x="135" y="14"/>
                    <a:pt x="106"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98911" y="3628750"/>
              <a:ext cx="167478" cy="178975"/>
            </a:xfrm>
            <a:custGeom>
              <a:avLst/>
              <a:gdLst/>
              <a:ahLst/>
              <a:cxnLst/>
              <a:rect l="l" t="t" r="r" b="b"/>
              <a:pathLst>
                <a:path w="3001" h="3207" extrusionOk="0">
                  <a:moveTo>
                    <a:pt x="2917" y="0"/>
                  </a:moveTo>
                  <a:cubicBezTo>
                    <a:pt x="2881" y="0"/>
                    <a:pt x="2856" y="22"/>
                    <a:pt x="2846" y="51"/>
                  </a:cubicBezTo>
                  <a:cubicBezTo>
                    <a:pt x="2620" y="956"/>
                    <a:pt x="2548" y="1920"/>
                    <a:pt x="2643" y="2980"/>
                  </a:cubicBezTo>
                  <a:cubicBezTo>
                    <a:pt x="1560" y="2206"/>
                    <a:pt x="762" y="1742"/>
                    <a:pt x="107" y="1516"/>
                  </a:cubicBezTo>
                  <a:cubicBezTo>
                    <a:pt x="101" y="1513"/>
                    <a:pt x="94" y="1512"/>
                    <a:pt x="87" y="1512"/>
                  </a:cubicBezTo>
                  <a:cubicBezTo>
                    <a:pt x="56" y="1512"/>
                    <a:pt x="22" y="1534"/>
                    <a:pt x="12" y="1563"/>
                  </a:cubicBezTo>
                  <a:cubicBezTo>
                    <a:pt x="0" y="1599"/>
                    <a:pt x="24" y="1647"/>
                    <a:pt x="60" y="1658"/>
                  </a:cubicBezTo>
                  <a:cubicBezTo>
                    <a:pt x="715" y="1897"/>
                    <a:pt x="1560" y="2385"/>
                    <a:pt x="2691" y="3194"/>
                  </a:cubicBezTo>
                  <a:cubicBezTo>
                    <a:pt x="2703" y="3206"/>
                    <a:pt x="2715" y="3206"/>
                    <a:pt x="2739" y="3206"/>
                  </a:cubicBezTo>
                  <a:cubicBezTo>
                    <a:pt x="2750" y="3206"/>
                    <a:pt x="2762" y="3206"/>
                    <a:pt x="2774" y="3194"/>
                  </a:cubicBezTo>
                  <a:cubicBezTo>
                    <a:pt x="2798" y="3182"/>
                    <a:pt x="2810" y="3159"/>
                    <a:pt x="2810" y="3123"/>
                  </a:cubicBezTo>
                  <a:cubicBezTo>
                    <a:pt x="2691" y="2016"/>
                    <a:pt x="2750" y="1027"/>
                    <a:pt x="2989" y="87"/>
                  </a:cubicBezTo>
                  <a:cubicBezTo>
                    <a:pt x="3001" y="51"/>
                    <a:pt x="2977" y="15"/>
                    <a:pt x="2941" y="3"/>
                  </a:cubicBezTo>
                  <a:cubicBezTo>
                    <a:pt x="2933" y="1"/>
                    <a:pt x="2924" y="0"/>
                    <a:pt x="291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39811" y="3779100"/>
              <a:ext cx="273178" cy="354210"/>
            </a:xfrm>
            <a:custGeom>
              <a:avLst/>
              <a:gdLst/>
              <a:ahLst/>
              <a:cxnLst/>
              <a:rect l="l" t="t" r="r" b="b"/>
              <a:pathLst>
                <a:path w="4895" h="6347" extrusionOk="0">
                  <a:moveTo>
                    <a:pt x="4704" y="0"/>
                  </a:moveTo>
                  <a:cubicBezTo>
                    <a:pt x="4668" y="0"/>
                    <a:pt x="4632" y="24"/>
                    <a:pt x="4632" y="72"/>
                  </a:cubicBezTo>
                  <a:cubicBezTo>
                    <a:pt x="4466" y="2215"/>
                    <a:pt x="4489" y="4179"/>
                    <a:pt x="4716" y="6061"/>
                  </a:cubicBezTo>
                  <a:cubicBezTo>
                    <a:pt x="3454" y="4846"/>
                    <a:pt x="1751" y="4346"/>
                    <a:pt x="108" y="3989"/>
                  </a:cubicBezTo>
                  <a:cubicBezTo>
                    <a:pt x="100" y="3987"/>
                    <a:pt x="92" y="3986"/>
                    <a:pt x="85" y="3986"/>
                  </a:cubicBezTo>
                  <a:cubicBezTo>
                    <a:pt x="49" y="3986"/>
                    <a:pt x="23" y="4009"/>
                    <a:pt x="13" y="4048"/>
                  </a:cubicBezTo>
                  <a:cubicBezTo>
                    <a:pt x="1" y="4084"/>
                    <a:pt x="37" y="4120"/>
                    <a:pt x="72" y="4132"/>
                  </a:cubicBezTo>
                  <a:cubicBezTo>
                    <a:pt x="1763" y="4501"/>
                    <a:pt x="3501" y="5025"/>
                    <a:pt x="4751" y="6322"/>
                  </a:cubicBezTo>
                  <a:cubicBezTo>
                    <a:pt x="4775" y="6334"/>
                    <a:pt x="4787" y="6346"/>
                    <a:pt x="4811" y="6346"/>
                  </a:cubicBezTo>
                  <a:cubicBezTo>
                    <a:pt x="4823" y="6346"/>
                    <a:pt x="4835" y="6334"/>
                    <a:pt x="4847" y="6334"/>
                  </a:cubicBezTo>
                  <a:cubicBezTo>
                    <a:pt x="4870" y="6322"/>
                    <a:pt x="4894" y="6287"/>
                    <a:pt x="4882" y="6263"/>
                  </a:cubicBezTo>
                  <a:cubicBezTo>
                    <a:pt x="4644" y="4322"/>
                    <a:pt x="4609" y="2298"/>
                    <a:pt x="4775" y="84"/>
                  </a:cubicBezTo>
                  <a:cubicBezTo>
                    <a:pt x="4775" y="36"/>
                    <a:pt x="4751" y="0"/>
                    <a:pt x="470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07546" y="4113954"/>
              <a:ext cx="420621" cy="455891"/>
            </a:xfrm>
            <a:custGeom>
              <a:avLst/>
              <a:gdLst/>
              <a:ahLst/>
              <a:cxnLst/>
              <a:rect l="l" t="t" r="r" b="b"/>
              <a:pathLst>
                <a:path w="7537" h="8169" extrusionOk="0">
                  <a:moveTo>
                    <a:pt x="7477" y="1"/>
                  </a:moveTo>
                  <a:cubicBezTo>
                    <a:pt x="7442" y="1"/>
                    <a:pt x="7394" y="25"/>
                    <a:pt x="7382" y="61"/>
                  </a:cubicBezTo>
                  <a:cubicBezTo>
                    <a:pt x="6870" y="2358"/>
                    <a:pt x="6632" y="4942"/>
                    <a:pt x="6668" y="7931"/>
                  </a:cubicBezTo>
                  <a:cubicBezTo>
                    <a:pt x="5084" y="6704"/>
                    <a:pt x="2989" y="5645"/>
                    <a:pt x="107" y="4609"/>
                  </a:cubicBezTo>
                  <a:cubicBezTo>
                    <a:pt x="101" y="4607"/>
                    <a:pt x="94" y="4606"/>
                    <a:pt x="87" y="4606"/>
                  </a:cubicBezTo>
                  <a:cubicBezTo>
                    <a:pt x="56" y="4606"/>
                    <a:pt x="22" y="4627"/>
                    <a:pt x="12" y="4656"/>
                  </a:cubicBezTo>
                  <a:cubicBezTo>
                    <a:pt x="0" y="4692"/>
                    <a:pt x="12" y="4740"/>
                    <a:pt x="60" y="4752"/>
                  </a:cubicBezTo>
                  <a:cubicBezTo>
                    <a:pt x="3001" y="5799"/>
                    <a:pt x="5108" y="6883"/>
                    <a:pt x="6691" y="8145"/>
                  </a:cubicBezTo>
                  <a:cubicBezTo>
                    <a:pt x="6703" y="8157"/>
                    <a:pt x="6727" y="8169"/>
                    <a:pt x="6739" y="8169"/>
                  </a:cubicBezTo>
                  <a:cubicBezTo>
                    <a:pt x="6751" y="8169"/>
                    <a:pt x="6763" y="8157"/>
                    <a:pt x="6775" y="8157"/>
                  </a:cubicBezTo>
                  <a:cubicBezTo>
                    <a:pt x="6799" y="8145"/>
                    <a:pt x="6811" y="8121"/>
                    <a:pt x="6811" y="8085"/>
                  </a:cubicBezTo>
                  <a:cubicBezTo>
                    <a:pt x="6775" y="5037"/>
                    <a:pt x="7001" y="2418"/>
                    <a:pt x="7537" y="96"/>
                  </a:cubicBezTo>
                  <a:cubicBezTo>
                    <a:pt x="7537" y="49"/>
                    <a:pt x="7513" y="13"/>
                    <a:pt x="7477"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27510" y="4416159"/>
              <a:ext cx="439931" cy="463984"/>
            </a:xfrm>
            <a:custGeom>
              <a:avLst/>
              <a:gdLst/>
              <a:ahLst/>
              <a:cxnLst/>
              <a:rect l="l" t="t" r="r" b="b"/>
              <a:pathLst>
                <a:path w="7883" h="8314" extrusionOk="0">
                  <a:moveTo>
                    <a:pt x="7799" y="0"/>
                  </a:moveTo>
                  <a:cubicBezTo>
                    <a:pt x="7764" y="0"/>
                    <a:pt x="7738" y="22"/>
                    <a:pt x="7728" y="51"/>
                  </a:cubicBezTo>
                  <a:cubicBezTo>
                    <a:pt x="6978" y="2635"/>
                    <a:pt x="6585" y="5349"/>
                    <a:pt x="6573" y="8100"/>
                  </a:cubicBezTo>
                  <a:cubicBezTo>
                    <a:pt x="5013" y="7111"/>
                    <a:pt x="2525" y="6254"/>
                    <a:pt x="108" y="5444"/>
                  </a:cubicBezTo>
                  <a:cubicBezTo>
                    <a:pt x="102" y="5442"/>
                    <a:pt x="95" y="5441"/>
                    <a:pt x="88" y="5441"/>
                  </a:cubicBezTo>
                  <a:cubicBezTo>
                    <a:pt x="56" y="5441"/>
                    <a:pt x="22" y="5463"/>
                    <a:pt x="13" y="5492"/>
                  </a:cubicBezTo>
                  <a:cubicBezTo>
                    <a:pt x="1" y="5528"/>
                    <a:pt x="25" y="5575"/>
                    <a:pt x="60" y="5587"/>
                  </a:cubicBezTo>
                  <a:cubicBezTo>
                    <a:pt x="2537" y="6409"/>
                    <a:pt x="5073" y="7290"/>
                    <a:pt x="6609" y="8302"/>
                  </a:cubicBezTo>
                  <a:cubicBezTo>
                    <a:pt x="6621" y="8314"/>
                    <a:pt x="6633" y="8314"/>
                    <a:pt x="6644" y="8314"/>
                  </a:cubicBezTo>
                  <a:cubicBezTo>
                    <a:pt x="6656" y="8314"/>
                    <a:pt x="6668" y="8314"/>
                    <a:pt x="6680" y="8302"/>
                  </a:cubicBezTo>
                  <a:cubicBezTo>
                    <a:pt x="6704" y="8290"/>
                    <a:pt x="6716" y="8266"/>
                    <a:pt x="6716" y="8242"/>
                  </a:cubicBezTo>
                  <a:cubicBezTo>
                    <a:pt x="6728" y="5456"/>
                    <a:pt x="7109" y="2706"/>
                    <a:pt x="7871" y="99"/>
                  </a:cubicBezTo>
                  <a:cubicBezTo>
                    <a:pt x="7883" y="51"/>
                    <a:pt x="7859" y="15"/>
                    <a:pt x="7823" y="3"/>
                  </a:cubicBezTo>
                  <a:cubicBezTo>
                    <a:pt x="7815" y="1"/>
                    <a:pt x="7807" y="0"/>
                    <a:pt x="77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0051" y="3407635"/>
              <a:ext cx="1146286" cy="2025980"/>
            </a:xfrm>
            <a:custGeom>
              <a:avLst/>
              <a:gdLst/>
              <a:ahLst/>
              <a:cxnLst/>
              <a:rect l="l" t="t" r="r" b="b"/>
              <a:pathLst>
                <a:path w="20540" h="36303" extrusionOk="0">
                  <a:moveTo>
                    <a:pt x="4335" y="1"/>
                  </a:moveTo>
                  <a:lnTo>
                    <a:pt x="4335" y="1"/>
                  </a:lnTo>
                  <a:cubicBezTo>
                    <a:pt x="1" y="8859"/>
                    <a:pt x="3882" y="20920"/>
                    <a:pt x="14824" y="36303"/>
                  </a:cubicBezTo>
                  <a:lnTo>
                    <a:pt x="20539" y="36303"/>
                  </a:lnTo>
                  <a:cubicBezTo>
                    <a:pt x="16229" y="21122"/>
                    <a:pt x="10907" y="8799"/>
                    <a:pt x="4335"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67372" y="3403673"/>
              <a:ext cx="1147570" cy="2033960"/>
            </a:xfrm>
            <a:custGeom>
              <a:avLst/>
              <a:gdLst/>
              <a:ahLst/>
              <a:cxnLst/>
              <a:rect l="l" t="t" r="r" b="b"/>
              <a:pathLst>
                <a:path w="20563" h="36446" extrusionOk="0">
                  <a:moveTo>
                    <a:pt x="4299" y="215"/>
                  </a:moveTo>
                  <a:cubicBezTo>
                    <a:pt x="10561" y="8644"/>
                    <a:pt x="15979" y="20777"/>
                    <a:pt x="20384" y="36302"/>
                  </a:cubicBezTo>
                  <a:lnTo>
                    <a:pt x="14824" y="36302"/>
                  </a:lnTo>
                  <a:cubicBezTo>
                    <a:pt x="3644" y="20574"/>
                    <a:pt x="191" y="8763"/>
                    <a:pt x="4299" y="215"/>
                  </a:cubicBezTo>
                  <a:close/>
                  <a:moveTo>
                    <a:pt x="4275" y="0"/>
                  </a:moveTo>
                  <a:cubicBezTo>
                    <a:pt x="4251" y="0"/>
                    <a:pt x="4227" y="24"/>
                    <a:pt x="4215" y="48"/>
                  </a:cubicBezTo>
                  <a:cubicBezTo>
                    <a:pt x="1" y="8656"/>
                    <a:pt x="3441" y="20562"/>
                    <a:pt x="14717" y="36421"/>
                  </a:cubicBezTo>
                  <a:cubicBezTo>
                    <a:pt x="14741" y="36433"/>
                    <a:pt x="14752" y="36445"/>
                    <a:pt x="14776" y="36445"/>
                  </a:cubicBezTo>
                  <a:lnTo>
                    <a:pt x="20491" y="36445"/>
                  </a:lnTo>
                  <a:cubicBezTo>
                    <a:pt x="20515" y="36445"/>
                    <a:pt x="20527" y="36445"/>
                    <a:pt x="20551" y="36421"/>
                  </a:cubicBezTo>
                  <a:cubicBezTo>
                    <a:pt x="20563" y="36398"/>
                    <a:pt x="20563" y="36374"/>
                    <a:pt x="20563" y="36350"/>
                  </a:cubicBezTo>
                  <a:cubicBezTo>
                    <a:pt x="16122" y="20717"/>
                    <a:pt x="10657" y="8489"/>
                    <a:pt x="4346" y="36"/>
                  </a:cubicBezTo>
                  <a:cubicBezTo>
                    <a:pt x="4323" y="12"/>
                    <a:pt x="4299" y="0"/>
                    <a:pt x="4275"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32811" y="3403505"/>
              <a:ext cx="731636" cy="2034128"/>
            </a:xfrm>
            <a:custGeom>
              <a:avLst/>
              <a:gdLst/>
              <a:ahLst/>
              <a:cxnLst/>
              <a:rect l="l" t="t" r="r" b="b"/>
              <a:pathLst>
                <a:path w="13110" h="36449" extrusionOk="0">
                  <a:moveTo>
                    <a:pt x="83" y="0"/>
                  </a:moveTo>
                  <a:cubicBezTo>
                    <a:pt x="76" y="0"/>
                    <a:pt x="68" y="1"/>
                    <a:pt x="60" y="3"/>
                  </a:cubicBezTo>
                  <a:cubicBezTo>
                    <a:pt x="24" y="15"/>
                    <a:pt x="0" y="51"/>
                    <a:pt x="12" y="98"/>
                  </a:cubicBezTo>
                  <a:cubicBezTo>
                    <a:pt x="2394" y="10802"/>
                    <a:pt x="6632" y="22673"/>
                    <a:pt x="12954" y="36412"/>
                  </a:cubicBezTo>
                  <a:cubicBezTo>
                    <a:pt x="12966" y="36436"/>
                    <a:pt x="12990" y="36448"/>
                    <a:pt x="13026" y="36448"/>
                  </a:cubicBezTo>
                  <a:lnTo>
                    <a:pt x="13062" y="36448"/>
                  </a:lnTo>
                  <a:cubicBezTo>
                    <a:pt x="13097" y="36424"/>
                    <a:pt x="13109" y="36389"/>
                    <a:pt x="13097" y="36353"/>
                  </a:cubicBezTo>
                  <a:cubicBezTo>
                    <a:pt x="6775" y="22625"/>
                    <a:pt x="2548" y="10755"/>
                    <a:pt x="155" y="63"/>
                  </a:cubicBezTo>
                  <a:cubicBezTo>
                    <a:pt x="145" y="23"/>
                    <a:pt x="119" y="0"/>
                    <a:pt x="8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3241" y="3593032"/>
              <a:ext cx="211343" cy="162846"/>
            </a:xfrm>
            <a:custGeom>
              <a:avLst/>
              <a:gdLst/>
              <a:ahLst/>
              <a:cxnLst/>
              <a:rect l="l" t="t" r="r" b="b"/>
              <a:pathLst>
                <a:path w="3787" h="2918" extrusionOk="0">
                  <a:moveTo>
                    <a:pt x="3699" y="0"/>
                  </a:moveTo>
                  <a:cubicBezTo>
                    <a:pt x="3674" y="0"/>
                    <a:pt x="3651" y="13"/>
                    <a:pt x="3644" y="36"/>
                  </a:cubicBezTo>
                  <a:cubicBezTo>
                    <a:pt x="3144" y="941"/>
                    <a:pt x="2882" y="1798"/>
                    <a:pt x="2822" y="2656"/>
                  </a:cubicBezTo>
                  <a:cubicBezTo>
                    <a:pt x="2036" y="1703"/>
                    <a:pt x="1132" y="870"/>
                    <a:pt x="131" y="155"/>
                  </a:cubicBezTo>
                  <a:cubicBezTo>
                    <a:pt x="118" y="146"/>
                    <a:pt x="102" y="142"/>
                    <a:pt x="87" y="142"/>
                  </a:cubicBezTo>
                  <a:cubicBezTo>
                    <a:pt x="63" y="142"/>
                    <a:pt x="39" y="152"/>
                    <a:pt x="24" y="167"/>
                  </a:cubicBezTo>
                  <a:cubicBezTo>
                    <a:pt x="0" y="203"/>
                    <a:pt x="12" y="251"/>
                    <a:pt x="48" y="274"/>
                  </a:cubicBezTo>
                  <a:cubicBezTo>
                    <a:pt x="1084" y="1013"/>
                    <a:pt x="2024" y="1894"/>
                    <a:pt x="2834" y="2894"/>
                  </a:cubicBezTo>
                  <a:cubicBezTo>
                    <a:pt x="2846" y="2918"/>
                    <a:pt x="2870" y="2918"/>
                    <a:pt x="2894" y="2918"/>
                  </a:cubicBezTo>
                  <a:lnTo>
                    <a:pt x="2917" y="2918"/>
                  </a:lnTo>
                  <a:cubicBezTo>
                    <a:pt x="2941" y="2906"/>
                    <a:pt x="2965" y="2882"/>
                    <a:pt x="2965" y="2846"/>
                  </a:cubicBezTo>
                  <a:cubicBezTo>
                    <a:pt x="2989" y="1965"/>
                    <a:pt x="3251" y="1060"/>
                    <a:pt x="3775" y="108"/>
                  </a:cubicBezTo>
                  <a:cubicBezTo>
                    <a:pt x="3787" y="72"/>
                    <a:pt x="3775" y="24"/>
                    <a:pt x="3739" y="12"/>
                  </a:cubicBezTo>
                  <a:cubicBezTo>
                    <a:pt x="3726" y="4"/>
                    <a:pt x="3712" y="0"/>
                    <a:pt x="36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9805" y="3779044"/>
              <a:ext cx="352201" cy="198786"/>
            </a:xfrm>
            <a:custGeom>
              <a:avLst/>
              <a:gdLst/>
              <a:ahLst/>
              <a:cxnLst/>
              <a:rect l="l" t="t" r="r" b="b"/>
              <a:pathLst>
                <a:path w="6311" h="3562" extrusionOk="0">
                  <a:moveTo>
                    <a:pt x="6231" y="1"/>
                  </a:moveTo>
                  <a:cubicBezTo>
                    <a:pt x="6208" y="1"/>
                    <a:pt x="6183" y="14"/>
                    <a:pt x="6168" y="37"/>
                  </a:cubicBezTo>
                  <a:cubicBezTo>
                    <a:pt x="5275" y="1180"/>
                    <a:pt x="4596" y="2156"/>
                    <a:pt x="4465" y="3311"/>
                  </a:cubicBezTo>
                  <a:cubicBezTo>
                    <a:pt x="3393" y="2311"/>
                    <a:pt x="1738" y="1668"/>
                    <a:pt x="107" y="1097"/>
                  </a:cubicBezTo>
                  <a:cubicBezTo>
                    <a:pt x="99" y="1094"/>
                    <a:pt x="90" y="1092"/>
                    <a:pt x="82" y="1092"/>
                  </a:cubicBezTo>
                  <a:cubicBezTo>
                    <a:pt x="55" y="1092"/>
                    <a:pt x="30" y="1108"/>
                    <a:pt x="12" y="1144"/>
                  </a:cubicBezTo>
                  <a:cubicBezTo>
                    <a:pt x="0" y="1180"/>
                    <a:pt x="24" y="1228"/>
                    <a:pt x="60" y="1240"/>
                  </a:cubicBezTo>
                  <a:cubicBezTo>
                    <a:pt x="1727" y="1823"/>
                    <a:pt x="3441" y="2490"/>
                    <a:pt x="4477" y="3537"/>
                  </a:cubicBezTo>
                  <a:cubicBezTo>
                    <a:pt x="4489" y="3549"/>
                    <a:pt x="4513" y="3561"/>
                    <a:pt x="4525" y="3561"/>
                  </a:cubicBezTo>
                  <a:cubicBezTo>
                    <a:pt x="4536" y="3561"/>
                    <a:pt x="4548" y="3549"/>
                    <a:pt x="4560" y="3549"/>
                  </a:cubicBezTo>
                  <a:cubicBezTo>
                    <a:pt x="4584" y="3537"/>
                    <a:pt x="4608" y="3514"/>
                    <a:pt x="4608" y="3478"/>
                  </a:cubicBezTo>
                  <a:cubicBezTo>
                    <a:pt x="4679" y="2299"/>
                    <a:pt x="5370" y="1299"/>
                    <a:pt x="6275" y="120"/>
                  </a:cubicBezTo>
                  <a:cubicBezTo>
                    <a:pt x="6310" y="85"/>
                    <a:pt x="6299" y="49"/>
                    <a:pt x="6263" y="13"/>
                  </a:cubicBezTo>
                  <a:cubicBezTo>
                    <a:pt x="6254" y="5"/>
                    <a:pt x="6243" y="1"/>
                    <a:pt x="6231"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95260" y="4037942"/>
              <a:ext cx="455836" cy="272787"/>
            </a:xfrm>
            <a:custGeom>
              <a:avLst/>
              <a:gdLst/>
              <a:ahLst/>
              <a:cxnLst/>
              <a:rect l="l" t="t" r="r" b="b"/>
              <a:pathLst>
                <a:path w="8168" h="4888" extrusionOk="0">
                  <a:moveTo>
                    <a:pt x="8080" y="1"/>
                  </a:moveTo>
                  <a:cubicBezTo>
                    <a:pt x="8059" y="1"/>
                    <a:pt x="8038" y="10"/>
                    <a:pt x="8025" y="29"/>
                  </a:cubicBezTo>
                  <a:cubicBezTo>
                    <a:pt x="6965" y="1351"/>
                    <a:pt x="6227" y="2923"/>
                    <a:pt x="5834" y="4673"/>
                  </a:cubicBezTo>
                  <a:cubicBezTo>
                    <a:pt x="4584" y="3625"/>
                    <a:pt x="2763" y="2744"/>
                    <a:pt x="107" y="1887"/>
                  </a:cubicBezTo>
                  <a:cubicBezTo>
                    <a:pt x="101" y="1885"/>
                    <a:pt x="94" y="1884"/>
                    <a:pt x="88" y="1884"/>
                  </a:cubicBezTo>
                  <a:cubicBezTo>
                    <a:pt x="56" y="1884"/>
                    <a:pt x="22" y="1905"/>
                    <a:pt x="12" y="1934"/>
                  </a:cubicBezTo>
                  <a:cubicBezTo>
                    <a:pt x="0" y="1970"/>
                    <a:pt x="24" y="2018"/>
                    <a:pt x="60" y="2030"/>
                  </a:cubicBezTo>
                  <a:cubicBezTo>
                    <a:pt x="2763" y="2899"/>
                    <a:pt x="4596" y="3804"/>
                    <a:pt x="5834" y="4875"/>
                  </a:cubicBezTo>
                  <a:cubicBezTo>
                    <a:pt x="5846" y="4887"/>
                    <a:pt x="5858" y="4887"/>
                    <a:pt x="5882" y="4887"/>
                  </a:cubicBezTo>
                  <a:lnTo>
                    <a:pt x="5906" y="4887"/>
                  </a:lnTo>
                  <a:cubicBezTo>
                    <a:pt x="5930" y="4875"/>
                    <a:pt x="5942" y="4852"/>
                    <a:pt x="5953" y="4828"/>
                  </a:cubicBezTo>
                  <a:cubicBezTo>
                    <a:pt x="6334" y="3042"/>
                    <a:pt x="7073" y="1458"/>
                    <a:pt x="8144" y="113"/>
                  </a:cubicBezTo>
                  <a:cubicBezTo>
                    <a:pt x="8168" y="89"/>
                    <a:pt x="8168" y="41"/>
                    <a:pt x="8132" y="18"/>
                  </a:cubicBezTo>
                  <a:cubicBezTo>
                    <a:pt x="8116" y="7"/>
                    <a:pt x="8098" y="1"/>
                    <a:pt x="808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08870" y="4289752"/>
              <a:ext cx="487758" cy="270164"/>
            </a:xfrm>
            <a:custGeom>
              <a:avLst/>
              <a:gdLst/>
              <a:ahLst/>
              <a:cxnLst/>
              <a:rect l="l" t="t" r="r" b="b"/>
              <a:pathLst>
                <a:path w="8740" h="4841" extrusionOk="0">
                  <a:moveTo>
                    <a:pt x="8654" y="0"/>
                  </a:moveTo>
                  <a:cubicBezTo>
                    <a:pt x="8635" y="0"/>
                    <a:pt x="8614" y="6"/>
                    <a:pt x="8596" y="18"/>
                  </a:cubicBezTo>
                  <a:cubicBezTo>
                    <a:pt x="7358" y="1352"/>
                    <a:pt x="6227" y="3316"/>
                    <a:pt x="5906" y="4638"/>
                  </a:cubicBezTo>
                  <a:cubicBezTo>
                    <a:pt x="4382" y="3542"/>
                    <a:pt x="2215" y="2971"/>
                    <a:pt x="95" y="2518"/>
                  </a:cubicBezTo>
                  <a:cubicBezTo>
                    <a:pt x="89" y="2516"/>
                    <a:pt x="83" y="2515"/>
                    <a:pt x="76" y="2515"/>
                  </a:cubicBezTo>
                  <a:cubicBezTo>
                    <a:pt x="45" y="2515"/>
                    <a:pt x="12" y="2538"/>
                    <a:pt x="12" y="2578"/>
                  </a:cubicBezTo>
                  <a:cubicBezTo>
                    <a:pt x="0" y="2614"/>
                    <a:pt x="24" y="2661"/>
                    <a:pt x="60" y="2661"/>
                  </a:cubicBezTo>
                  <a:cubicBezTo>
                    <a:pt x="2215" y="3126"/>
                    <a:pt x="4405" y="3697"/>
                    <a:pt x="5918" y="4828"/>
                  </a:cubicBezTo>
                  <a:cubicBezTo>
                    <a:pt x="5929" y="4828"/>
                    <a:pt x="5941" y="4840"/>
                    <a:pt x="5965" y="4840"/>
                  </a:cubicBezTo>
                  <a:cubicBezTo>
                    <a:pt x="5965" y="4840"/>
                    <a:pt x="5977" y="4840"/>
                    <a:pt x="5989" y="4828"/>
                  </a:cubicBezTo>
                  <a:cubicBezTo>
                    <a:pt x="6013" y="4828"/>
                    <a:pt x="6025" y="4804"/>
                    <a:pt x="6037" y="4781"/>
                  </a:cubicBezTo>
                  <a:cubicBezTo>
                    <a:pt x="6299" y="3483"/>
                    <a:pt x="7453" y="1483"/>
                    <a:pt x="8704" y="125"/>
                  </a:cubicBezTo>
                  <a:cubicBezTo>
                    <a:pt x="8739" y="89"/>
                    <a:pt x="8739" y="42"/>
                    <a:pt x="8704" y="18"/>
                  </a:cubicBezTo>
                  <a:cubicBezTo>
                    <a:pt x="8692" y="6"/>
                    <a:pt x="8674" y="0"/>
                    <a:pt x="865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82798" y="3193663"/>
              <a:ext cx="512369" cy="2239946"/>
            </a:xfrm>
            <a:custGeom>
              <a:avLst/>
              <a:gdLst/>
              <a:ahLst/>
              <a:cxnLst/>
              <a:rect l="l" t="t" r="r" b="b"/>
              <a:pathLst>
                <a:path w="9181" h="40137" extrusionOk="0">
                  <a:moveTo>
                    <a:pt x="3073" y="1"/>
                  </a:moveTo>
                  <a:cubicBezTo>
                    <a:pt x="453" y="10895"/>
                    <a:pt x="1" y="25909"/>
                    <a:pt x="4966" y="40137"/>
                  </a:cubicBezTo>
                  <a:lnTo>
                    <a:pt x="9180" y="40137"/>
                  </a:lnTo>
                  <a:cubicBezTo>
                    <a:pt x="8788" y="24075"/>
                    <a:pt x="8502" y="8692"/>
                    <a:pt x="3073"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23698" y="3189701"/>
              <a:ext cx="575431" cy="2247926"/>
            </a:xfrm>
            <a:custGeom>
              <a:avLst/>
              <a:gdLst/>
              <a:ahLst/>
              <a:cxnLst/>
              <a:rect l="l" t="t" r="r" b="b"/>
              <a:pathLst>
                <a:path w="10311" h="40280" extrusionOk="0">
                  <a:moveTo>
                    <a:pt x="4167" y="262"/>
                  </a:moveTo>
                  <a:lnTo>
                    <a:pt x="4167" y="262"/>
                  </a:lnTo>
                  <a:cubicBezTo>
                    <a:pt x="9418" y="8847"/>
                    <a:pt x="9763" y="23753"/>
                    <a:pt x="10144" y="39529"/>
                  </a:cubicBezTo>
                  <a:lnTo>
                    <a:pt x="10156" y="40136"/>
                  </a:lnTo>
                  <a:lnTo>
                    <a:pt x="6084" y="40136"/>
                  </a:lnTo>
                  <a:cubicBezTo>
                    <a:pt x="0" y="22670"/>
                    <a:pt x="2667" y="6561"/>
                    <a:pt x="4167" y="262"/>
                  </a:cubicBezTo>
                  <a:close/>
                  <a:moveTo>
                    <a:pt x="4120" y="0"/>
                  </a:moveTo>
                  <a:cubicBezTo>
                    <a:pt x="4096" y="12"/>
                    <a:pt x="4072" y="24"/>
                    <a:pt x="4060" y="60"/>
                  </a:cubicBezTo>
                  <a:cubicBezTo>
                    <a:pt x="2655" y="5930"/>
                    <a:pt x="1988" y="12442"/>
                    <a:pt x="2167" y="18896"/>
                  </a:cubicBezTo>
                  <a:cubicBezTo>
                    <a:pt x="2358" y="26397"/>
                    <a:pt x="3631" y="33588"/>
                    <a:pt x="5953" y="40232"/>
                  </a:cubicBezTo>
                  <a:cubicBezTo>
                    <a:pt x="5965" y="40267"/>
                    <a:pt x="6001" y="40279"/>
                    <a:pt x="6025" y="40279"/>
                  </a:cubicBezTo>
                  <a:lnTo>
                    <a:pt x="10239" y="40279"/>
                  </a:lnTo>
                  <a:cubicBezTo>
                    <a:pt x="10251" y="40279"/>
                    <a:pt x="10275" y="40279"/>
                    <a:pt x="10287" y="40267"/>
                  </a:cubicBezTo>
                  <a:cubicBezTo>
                    <a:pt x="10299" y="40243"/>
                    <a:pt x="10311" y="40232"/>
                    <a:pt x="10311" y="40208"/>
                  </a:cubicBezTo>
                  <a:lnTo>
                    <a:pt x="10299" y="39517"/>
                  </a:lnTo>
                  <a:cubicBezTo>
                    <a:pt x="9918" y="23634"/>
                    <a:pt x="9561" y="8621"/>
                    <a:pt x="4191" y="36"/>
                  </a:cubicBezTo>
                  <a:cubicBezTo>
                    <a:pt x="4179" y="12"/>
                    <a:pt x="4155" y="0"/>
                    <a:pt x="4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49608" y="3189701"/>
              <a:ext cx="230597" cy="2247926"/>
            </a:xfrm>
            <a:custGeom>
              <a:avLst/>
              <a:gdLst/>
              <a:ahLst/>
              <a:cxnLst/>
              <a:rect l="l" t="t" r="r" b="b"/>
              <a:pathLst>
                <a:path w="4132" h="40280" extrusionOk="0">
                  <a:moveTo>
                    <a:pt x="72" y="0"/>
                  </a:moveTo>
                  <a:cubicBezTo>
                    <a:pt x="36" y="0"/>
                    <a:pt x="0" y="36"/>
                    <a:pt x="12" y="84"/>
                  </a:cubicBezTo>
                  <a:cubicBezTo>
                    <a:pt x="1262" y="16788"/>
                    <a:pt x="3096" y="32612"/>
                    <a:pt x="3977" y="40220"/>
                  </a:cubicBezTo>
                  <a:cubicBezTo>
                    <a:pt x="3989" y="40255"/>
                    <a:pt x="4025" y="40279"/>
                    <a:pt x="4060" y="40279"/>
                  </a:cubicBezTo>
                  <a:cubicBezTo>
                    <a:pt x="4108" y="40279"/>
                    <a:pt x="4132" y="40243"/>
                    <a:pt x="4132" y="40196"/>
                  </a:cubicBezTo>
                  <a:cubicBezTo>
                    <a:pt x="3251" y="32588"/>
                    <a:pt x="1417" y="16764"/>
                    <a:pt x="155" y="72"/>
                  </a:cubicBezTo>
                  <a:cubicBezTo>
                    <a:pt x="155" y="24"/>
                    <a:pt x="119" y="0"/>
                    <a:pt x="7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18356" y="3309411"/>
              <a:ext cx="106369" cy="122888"/>
            </a:xfrm>
            <a:custGeom>
              <a:avLst/>
              <a:gdLst/>
              <a:ahLst/>
              <a:cxnLst/>
              <a:rect l="l" t="t" r="r" b="b"/>
              <a:pathLst>
                <a:path w="1906" h="2202" extrusionOk="0">
                  <a:moveTo>
                    <a:pt x="1826" y="1"/>
                  </a:moveTo>
                  <a:cubicBezTo>
                    <a:pt x="1798" y="1"/>
                    <a:pt x="1768" y="20"/>
                    <a:pt x="1751" y="46"/>
                  </a:cubicBezTo>
                  <a:cubicBezTo>
                    <a:pt x="1394" y="701"/>
                    <a:pt x="1132" y="1308"/>
                    <a:pt x="965" y="1892"/>
                  </a:cubicBezTo>
                  <a:cubicBezTo>
                    <a:pt x="739" y="1308"/>
                    <a:pt x="453" y="832"/>
                    <a:pt x="132" y="451"/>
                  </a:cubicBezTo>
                  <a:cubicBezTo>
                    <a:pt x="120" y="439"/>
                    <a:pt x="102" y="433"/>
                    <a:pt x="84" y="433"/>
                  </a:cubicBezTo>
                  <a:cubicBezTo>
                    <a:pt x="66" y="433"/>
                    <a:pt x="48" y="439"/>
                    <a:pt x="36" y="451"/>
                  </a:cubicBezTo>
                  <a:cubicBezTo>
                    <a:pt x="1" y="475"/>
                    <a:pt x="1" y="522"/>
                    <a:pt x="24" y="558"/>
                  </a:cubicBezTo>
                  <a:cubicBezTo>
                    <a:pt x="370" y="963"/>
                    <a:pt x="667" y="1499"/>
                    <a:pt x="905" y="2154"/>
                  </a:cubicBezTo>
                  <a:cubicBezTo>
                    <a:pt x="917" y="2177"/>
                    <a:pt x="941" y="2201"/>
                    <a:pt x="977" y="2201"/>
                  </a:cubicBezTo>
                  <a:cubicBezTo>
                    <a:pt x="1013" y="2201"/>
                    <a:pt x="1036" y="2177"/>
                    <a:pt x="1048" y="2142"/>
                  </a:cubicBezTo>
                  <a:cubicBezTo>
                    <a:pt x="1215" y="1511"/>
                    <a:pt x="1489" y="844"/>
                    <a:pt x="1882" y="118"/>
                  </a:cubicBezTo>
                  <a:cubicBezTo>
                    <a:pt x="1906" y="82"/>
                    <a:pt x="1894" y="34"/>
                    <a:pt x="1858" y="10"/>
                  </a:cubicBezTo>
                  <a:cubicBezTo>
                    <a:pt x="1848" y="4"/>
                    <a:pt x="1837" y="1"/>
                    <a:pt x="182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86489" y="3468355"/>
              <a:ext cx="204032" cy="203809"/>
            </a:xfrm>
            <a:custGeom>
              <a:avLst/>
              <a:gdLst/>
              <a:ahLst/>
              <a:cxnLst/>
              <a:rect l="l" t="t" r="r" b="b"/>
              <a:pathLst>
                <a:path w="3656" h="3652" extrusionOk="0">
                  <a:moveTo>
                    <a:pt x="3565" y="1"/>
                  </a:moveTo>
                  <a:cubicBezTo>
                    <a:pt x="3540" y="1"/>
                    <a:pt x="3516" y="9"/>
                    <a:pt x="3501" y="32"/>
                  </a:cubicBezTo>
                  <a:cubicBezTo>
                    <a:pt x="2977" y="865"/>
                    <a:pt x="2441" y="1973"/>
                    <a:pt x="1893" y="3413"/>
                  </a:cubicBezTo>
                  <a:cubicBezTo>
                    <a:pt x="1393" y="2556"/>
                    <a:pt x="810" y="1746"/>
                    <a:pt x="131" y="949"/>
                  </a:cubicBezTo>
                  <a:cubicBezTo>
                    <a:pt x="118" y="929"/>
                    <a:pt x="98" y="920"/>
                    <a:pt x="78" y="920"/>
                  </a:cubicBezTo>
                  <a:cubicBezTo>
                    <a:pt x="62" y="920"/>
                    <a:pt x="47" y="926"/>
                    <a:pt x="36" y="937"/>
                  </a:cubicBezTo>
                  <a:cubicBezTo>
                    <a:pt x="0" y="961"/>
                    <a:pt x="0" y="1008"/>
                    <a:pt x="24" y="1044"/>
                  </a:cubicBezTo>
                  <a:cubicBezTo>
                    <a:pt x="726" y="1877"/>
                    <a:pt x="1322" y="2723"/>
                    <a:pt x="1846" y="3616"/>
                  </a:cubicBezTo>
                  <a:cubicBezTo>
                    <a:pt x="1857" y="3639"/>
                    <a:pt x="1881" y="3651"/>
                    <a:pt x="1905" y="3651"/>
                  </a:cubicBezTo>
                  <a:lnTo>
                    <a:pt x="1917" y="3651"/>
                  </a:lnTo>
                  <a:cubicBezTo>
                    <a:pt x="1941" y="3651"/>
                    <a:pt x="1965" y="3639"/>
                    <a:pt x="1977" y="3604"/>
                  </a:cubicBezTo>
                  <a:cubicBezTo>
                    <a:pt x="2548" y="2115"/>
                    <a:pt x="3084" y="972"/>
                    <a:pt x="3632" y="115"/>
                  </a:cubicBezTo>
                  <a:cubicBezTo>
                    <a:pt x="3655" y="79"/>
                    <a:pt x="3643" y="32"/>
                    <a:pt x="3608" y="8"/>
                  </a:cubicBezTo>
                  <a:cubicBezTo>
                    <a:pt x="3595" y="4"/>
                    <a:pt x="3580" y="1"/>
                    <a:pt x="356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61878" y="3681155"/>
              <a:ext cx="291092" cy="236177"/>
            </a:xfrm>
            <a:custGeom>
              <a:avLst/>
              <a:gdLst/>
              <a:ahLst/>
              <a:cxnLst/>
              <a:rect l="l" t="t" r="r" b="b"/>
              <a:pathLst>
                <a:path w="5216" h="4232" extrusionOk="0">
                  <a:moveTo>
                    <a:pt x="5138" y="0"/>
                  </a:moveTo>
                  <a:cubicBezTo>
                    <a:pt x="5118" y="0"/>
                    <a:pt x="5098" y="9"/>
                    <a:pt x="5085" y="29"/>
                  </a:cubicBezTo>
                  <a:cubicBezTo>
                    <a:pt x="4287" y="981"/>
                    <a:pt x="3525" y="2267"/>
                    <a:pt x="2739" y="3970"/>
                  </a:cubicBezTo>
                  <a:cubicBezTo>
                    <a:pt x="2215" y="2791"/>
                    <a:pt x="1132" y="1672"/>
                    <a:pt x="132" y="731"/>
                  </a:cubicBezTo>
                  <a:cubicBezTo>
                    <a:pt x="120" y="719"/>
                    <a:pt x="102" y="713"/>
                    <a:pt x="82" y="713"/>
                  </a:cubicBezTo>
                  <a:cubicBezTo>
                    <a:pt x="63" y="713"/>
                    <a:pt x="42" y="719"/>
                    <a:pt x="24" y="731"/>
                  </a:cubicBezTo>
                  <a:cubicBezTo>
                    <a:pt x="1" y="767"/>
                    <a:pt x="1" y="815"/>
                    <a:pt x="36" y="838"/>
                  </a:cubicBezTo>
                  <a:cubicBezTo>
                    <a:pt x="1060" y="1815"/>
                    <a:pt x="2179" y="2970"/>
                    <a:pt x="2668" y="4184"/>
                  </a:cubicBezTo>
                  <a:cubicBezTo>
                    <a:pt x="2679" y="4208"/>
                    <a:pt x="2715" y="4232"/>
                    <a:pt x="2739" y="4232"/>
                  </a:cubicBezTo>
                  <a:cubicBezTo>
                    <a:pt x="2775" y="4232"/>
                    <a:pt x="2799" y="4220"/>
                    <a:pt x="2810" y="4184"/>
                  </a:cubicBezTo>
                  <a:cubicBezTo>
                    <a:pt x="3608" y="2422"/>
                    <a:pt x="4382" y="1089"/>
                    <a:pt x="5192" y="124"/>
                  </a:cubicBezTo>
                  <a:cubicBezTo>
                    <a:pt x="5216" y="88"/>
                    <a:pt x="5216" y="41"/>
                    <a:pt x="5180" y="17"/>
                  </a:cubicBezTo>
                  <a:cubicBezTo>
                    <a:pt x="5169" y="6"/>
                    <a:pt x="5154" y="0"/>
                    <a:pt x="5138"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45247" y="3949038"/>
              <a:ext cx="361521" cy="214803"/>
            </a:xfrm>
            <a:custGeom>
              <a:avLst/>
              <a:gdLst/>
              <a:ahLst/>
              <a:cxnLst/>
              <a:rect l="l" t="t" r="r" b="b"/>
              <a:pathLst>
                <a:path w="6478" h="3849" extrusionOk="0">
                  <a:moveTo>
                    <a:pt x="6393" y="0"/>
                  </a:moveTo>
                  <a:cubicBezTo>
                    <a:pt x="6374" y="0"/>
                    <a:pt x="6353" y="9"/>
                    <a:pt x="6335" y="27"/>
                  </a:cubicBezTo>
                  <a:cubicBezTo>
                    <a:pt x="5097" y="1349"/>
                    <a:pt x="4180" y="2504"/>
                    <a:pt x="3454" y="3647"/>
                  </a:cubicBezTo>
                  <a:cubicBezTo>
                    <a:pt x="2561" y="2480"/>
                    <a:pt x="1215" y="1361"/>
                    <a:pt x="132" y="503"/>
                  </a:cubicBezTo>
                  <a:cubicBezTo>
                    <a:pt x="116" y="493"/>
                    <a:pt x="97" y="487"/>
                    <a:pt x="80" y="487"/>
                  </a:cubicBezTo>
                  <a:cubicBezTo>
                    <a:pt x="58" y="487"/>
                    <a:pt x="38" y="496"/>
                    <a:pt x="25" y="515"/>
                  </a:cubicBezTo>
                  <a:cubicBezTo>
                    <a:pt x="1" y="551"/>
                    <a:pt x="1" y="587"/>
                    <a:pt x="37" y="622"/>
                  </a:cubicBezTo>
                  <a:cubicBezTo>
                    <a:pt x="1144" y="1492"/>
                    <a:pt x="2525" y="2635"/>
                    <a:pt x="3394" y="3825"/>
                  </a:cubicBezTo>
                  <a:cubicBezTo>
                    <a:pt x="3418" y="3837"/>
                    <a:pt x="3430" y="3849"/>
                    <a:pt x="3454" y="3849"/>
                  </a:cubicBezTo>
                  <a:lnTo>
                    <a:pt x="3466" y="3849"/>
                  </a:lnTo>
                  <a:cubicBezTo>
                    <a:pt x="3489" y="3849"/>
                    <a:pt x="3513" y="3837"/>
                    <a:pt x="3525" y="3813"/>
                  </a:cubicBezTo>
                  <a:cubicBezTo>
                    <a:pt x="4251" y="2646"/>
                    <a:pt x="5180" y="1480"/>
                    <a:pt x="6454" y="122"/>
                  </a:cubicBezTo>
                  <a:cubicBezTo>
                    <a:pt x="6478" y="99"/>
                    <a:pt x="6478" y="51"/>
                    <a:pt x="6442" y="27"/>
                  </a:cubicBezTo>
                  <a:cubicBezTo>
                    <a:pt x="6430" y="9"/>
                    <a:pt x="6412" y="0"/>
                    <a:pt x="639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43964" y="4247951"/>
              <a:ext cx="400698" cy="191699"/>
            </a:xfrm>
            <a:custGeom>
              <a:avLst/>
              <a:gdLst/>
              <a:ahLst/>
              <a:cxnLst/>
              <a:rect l="l" t="t" r="r" b="b"/>
              <a:pathLst>
                <a:path w="7180" h="3435" extrusionOk="0">
                  <a:moveTo>
                    <a:pt x="77" y="0"/>
                  </a:moveTo>
                  <a:cubicBezTo>
                    <a:pt x="57" y="0"/>
                    <a:pt x="37" y="9"/>
                    <a:pt x="24" y="29"/>
                  </a:cubicBezTo>
                  <a:cubicBezTo>
                    <a:pt x="0" y="65"/>
                    <a:pt x="12" y="112"/>
                    <a:pt x="48" y="136"/>
                  </a:cubicBezTo>
                  <a:cubicBezTo>
                    <a:pt x="1667" y="1219"/>
                    <a:pt x="3191" y="2279"/>
                    <a:pt x="3905" y="3398"/>
                  </a:cubicBezTo>
                  <a:cubicBezTo>
                    <a:pt x="3917" y="3410"/>
                    <a:pt x="3941" y="3434"/>
                    <a:pt x="3965" y="3434"/>
                  </a:cubicBezTo>
                  <a:cubicBezTo>
                    <a:pt x="3989" y="3434"/>
                    <a:pt x="4013" y="3422"/>
                    <a:pt x="4024" y="3398"/>
                  </a:cubicBezTo>
                  <a:cubicBezTo>
                    <a:pt x="4632" y="2493"/>
                    <a:pt x="5846" y="1339"/>
                    <a:pt x="7144" y="124"/>
                  </a:cubicBezTo>
                  <a:cubicBezTo>
                    <a:pt x="7180" y="100"/>
                    <a:pt x="7180" y="53"/>
                    <a:pt x="7156" y="29"/>
                  </a:cubicBezTo>
                  <a:cubicBezTo>
                    <a:pt x="7136" y="9"/>
                    <a:pt x="7113" y="0"/>
                    <a:pt x="7092" y="0"/>
                  </a:cubicBezTo>
                  <a:cubicBezTo>
                    <a:pt x="7075" y="0"/>
                    <a:pt x="7059" y="6"/>
                    <a:pt x="7049" y="17"/>
                  </a:cubicBezTo>
                  <a:cubicBezTo>
                    <a:pt x="5787" y="1196"/>
                    <a:pt x="4596" y="2327"/>
                    <a:pt x="3965" y="3220"/>
                  </a:cubicBezTo>
                  <a:cubicBezTo>
                    <a:pt x="3215" y="2112"/>
                    <a:pt x="1715" y="1077"/>
                    <a:pt x="119" y="17"/>
                  </a:cubicBezTo>
                  <a:cubicBezTo>
                    <a:pt x="108" y="6"/>
                    <a:pt x="93"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49281" y="3537223"/>
              <a:ext cx="729627" cy="1896395"/>
            </a:xfrm>
            <a:custGeom>
              <a:avLst/>
              <a:gdLst/>
              <a:ahLst/>
              <a:cxnLst/>
              <a:rect l="l" t="t" r="r" b="b"/>
              <a:pathLst>
                <a:path w="13074" h="33981" extrusionOk="0">
                  <a:moveTo>
                    <a:pt x="11252" y="0"/>
                  </a:moveTo>
                  <a:lnTo>
                    <a:pt x="11252" y="0"/>
                  </a:lnTo>
                  <a:cubicBezTo>
                    <a:pt x="4227" y="7597"/>
                    <a:pt x="786" y="19288"/>
                    <a:pt x="0" y="33981"/>
                  </a:cubicBezTo>
                  <a:lnTo>
                    <a:pt x="5477" y="33981"/>
                  </a:lnTo>
                  <a:cubicBezTo>
                    <a:pt x="12930" y="19265"/>
                    <a:pt x="13073" y="8513"/>
                    <a:pt x="11252"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45263" y="3532982"/>
              <a:ext cx="765511" cy="1904654"/>
            </a:xfrm>
            <a:custGeom>
              <a:avLst/>
              <a:gdLst/>
              <a:ahLst/>
              <a:cxnLst/>
              <a:rect l="l" t="t" r="r" b="b"/>
              <a:pathLst>
                <a:path w="13717" h="34129" extrusionOk="0">
                  <a:moveTo>
                    <a:pt x="11288" y="231"/>
                  </a:moveTo>
                  <a:lnTo>
                    <a:pt x="11288" y="231"/>
                  </a:lnTo>
                  <a:cubicBezTo>
                    <a:pt x="13550" y="10982"/>
                    <a:pt x="11705" y="21710"/>
                    <a:pt x="5501" y="33985"/>
                  </a:cubicBezTo>
                  <a:lnTo>
                    <a:pt x="155" y="33985"/>
                  </a:lnTo>
                  <a:cubicBezTo>
                    <a:pt x="989" y="18531"/>
                    <a:pt x="4632" y="7482"/>
                    <a:pt x="11288" y="231"/>
                  </a:cubicBezTo>
                  <a:close/>
                  <a:moveTo>
                    <a:pt x="11324" y="0"/>
                  </a:moveTo>
                  <a:cubicBezTo>
                    <a:pt x="11305" y="0"/>
                    <a:pt x="11284" y="8"/>
                    <a:pt x="11276" y="17"/>
                  </a:cubicBezTo>
                  <a:cubicBezTo>
                    <a:pt x="7847" y="3720"/>
                    <a:pt x="5156" y="8554"/>
                    <a:pt x="3287" y="14388"/>
                  </a:cubicBezTo>
                  <a:cubicBezTo>
                    <a:pt x="1513" y="19912"/>
                    <a:pt x="406" y="26532"/>
                    <a:pt x="1" y="34057"/>
                  </a:cubicBezTo>
                  <a:cubicBezTo>
                    <a:pt x="1" y="34069"/>
                    <a:pt x="1" y="34092"/>
                    <a:pt x="25" y="34104"/>
                  </a:cubicBezTo>
                  <a:cubicBezTo>
                    <a:pt x="36" y="34128"/>
                    <a:pt x="48" y="34128"/>
                    <a:pt x="72" y="34128"/>
                  </a:cubicBezTo>
                  <a:lnTo>
                    <a:pt x="5549" y="34128"/>
                  </a:lnTo>
                  <a:cubicBezTo>
                    <a:pt x="5573" y="34128"/>
                    <a:pt x="5597" y="34116"/>
                    <a:pt x="5609" y="34092"/>
                  </a:cubicBezTo>
                  <a:cubicBezTo>
                    <a:pt x="11883" y="21710"/>
                    <a:pt x="13717" y="10899"/>
                    <a:pt x="11395" y="53"/>
                  </a:cubicBezTo>
                  <a:cubicBezTo>
                    <a:pt x="11395" y="29"/>
                    <a:pt x="11371" y="5"/>
                    <a:pt x="11347" y="5"/>
                  </a:cubicBezTo>
                  <a:cubicBezTo>
                    <a:pt x="11340" y="1"/>
                    <a:pt x="11332" y="0"/>
                    <a:pt x="1132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84169" y="3533038"/>
              <a:ext cx="497691" cy="1904598"/>
            </a:xfrm>
            <a:custGeom>
              <a:avLst/>
              <a:gdLst/>
              <a:ahLst/>
              <a:cxnLst/>
              <a:rect l="l" t="t" r="r" b="b"/>
              <a:pathLst>
                <a:path w="8918" h="34128" extrusionOk="0">
                  <a:moveTo>
                    <a:pt x="8839" y="1"/>
                  </a:moveTo>
                  <a:cubicBezTo>
                    <a:pt x="8807" y="1"/>
                    <a:pt x="8773" y="22"/>
                    <a:pt x="8763" y="52"/>
                  </a:cubicBezTo>
                  <a:cubicBezTo>
                    <a:pt x="5120" y="10755"/>
                    <a:pt x="2179" y="22185"/>
                    <a:pt x="12" y="34044"/>
                  </a:cubicBezTo>
                  <a:cubicBezTo>
                    <a:pt x="0" y="34080"/>
                    <a:pt x="36" y="34127"/>
                    <a:pt x="72" y="34127"/>
                  </a:cubicBezTo>
                  <a:lnTo>
                    <a:pt x="83" y="34127"/>
                  </a:lnTo>
                  <a:cubicBezTo>
                    <a:pt x="119" y="34127"/>
                    <a:pt x="155" y="34103"/>
                    <a:pt x="155" y="34068"/>
                  </a:cubicBezTo>
                  <a:cubicBezTo>
                    <a:pt x="2322" y="22221"/>
                    <a:pt x="5263" y="10791"/>
                    <a:pt x="8906" y="99"/>
                  </a:cubicBezTo>
                  <a:cubicBezTo>
                    <a:pt x="8918" y="63"/>
                    <a:pt x="8894" y="16"/>
                    <a:pt x="8858" y="4"/>
                  </a:cubicBezTo>
                  <a:cubicBezTo>
                    <a:pt x="8852" y="2"/>
                    <a:pt x="8845" y="1"/>
                    <a:pt x="8839"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13045" y="3734341"/>
              <a:ext cx="209390" cy="179030"/>
            </a:xfrm>
            <a:custGeom>
              <a:avLst/>
              <a:gdLst/>
              <a:ahLst/>
              <a:cxnLst/>
              <a:rect l="l" t="t" r="r" b="b"/>
              <a:pathLst>
                <a:path w="3752" h="3208" extrusionOk="0">
                  <a:moveTo>
                    <a:pt x="82" y="0"/>
                  </a:moveTo>
                  <a:cubicBezTo>
                    <a:pt x="71" y="0"/>
                    <a:pt x="60" y="2"/>
                    <a:pt x="48" y="5"/>
                  </a:cubicBezTo>
                  <a:cubicBezTo>
                    <a:pt x="13" y="16"/>
                    <a:pt x="1" y="52"/>
                    <a:pt x="13" y="100"/>
                  </a:cubicBezTo>
                  <a:cubicBezTo>
                    <a:pt x="417" y="1231"/>
                    <a:pt x="656" y="2219"/>
                    <a:pt x="715" y="3136"/>
                  </a:cubicBezTo>
                  <a:cubicBezTo>
                    <a:pt x="715" y="3172"/>
                    <a:pt x="739" y="3195"/>
                    <a:pt x="763" y="3207"/>
                  </a:cubicBezTo>
                  <a:lnTo>
                    <a:pt x="787" y="3207"/>
                  </a:lnTo>
                  <a:cubicBezTo>
                    <a:pt x="810" y="3207"/>
                    <a:pt x="822" y="3207"/>
                    <a:pt x="846" y="3195"/>
                  </a:cubicBezTo>
                  <a:cubicBezTo>
                    <a:pt x="1751" y="2338"/>
                    <a:pt x="2692" y="1624"/>
                    <a:pt x="3704" y="1005"/>
                  </a:cubicBezTo>
                  <a:cubicBezTo>
                    <a:pt x="3739" y="981"/>
                    <a:pt x="3751" y="933"/>
                    <a:pt x="3727" y="898"/>
                  </a:cubicBezTo>
                  <a:cubicBezTo>
                    <a:pt x="3720" y="874"/>
                    <a:pt x="3697" y="861"/>
                    <a:pt x="3672" y="861"/>
                  </a:cubicBezTo>
                  <a:cubicBezTo>
                    <a:pt x="3659" y="861"/>
                    <a:pt x="3645" y="865"/>
                    <a:pt x="3632" y="874"/>
                  </a:cubicBezTo>
                  <a:cubicBezTo>
                    <a:pt x="2644" y="1469"/>
                    <a:pt x="1739" y="2160"/>
                    <a:pt x="858" y="2981"/>
                  </a:cubicBezTo>
                  <a:cubicBezTo>
                    <a:pt x="775" y="2088"/>
                    <a:pt x="536" y="1124"/>
                    <a:pt x="144" y="40"/>
                  </a:cubicBezTo>
                  <a:cubicBezTo>
                    <a:pt x="135" y="13"/>
                    <a:pt x="112"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12033" y="3898140"/>
              <a:ext cx="323684" cy="285009"/>
            </a:xfrm>
            <a:custGeom>
              <a:avLst/>
              <a:gdLst/>
              <a:ahLst/>
              <a:cxnLst/>
              <a:rect l="l" t="t" r="r" b="b"/>
              <a:pathLst>
                <a:path w="5800" h="5107" extrusionOk="0">
                  <a:moveTo>
                    <a:pt x="92" y="1"/>
                  </a:moveTo>
                  <a:cubicBezTo>
                    <a:pt x="81" y="1"/>
                    <a:pt x="70" y="4"/>
                    <a:pt x="60" y="10"/>
                  </a:cubicBezTo>
                  <a:cubicBezTo>
                    <a:pt x="25" y="22"/>
                    <a:pt x="1" y="58"/>
                    <a:pt x="13" y="106"/>
                  </a:cubicBezTo>
                  <a:cubicBezTo>
                    <a:pt x="632" y="1689"/>
                    <a:pt x="989" y="3344"/>
                    <a:pt x="1108" y="5035"/>
                  </a:cubicBezTo>
                  <a:cubicBezTo>
                    <a:pt x="1108" y="5071"/>
                    <a:pt x="1120" y="5094"/>
                    <a:pt x="1156" y="5106"/>
                  </a:cubicBezTo>
                  <a:lnTo>
                    <a:pt x="1180" y="5106"/>
                  </a:lnTo>
                  <a:cubicBezTo>
                    <a:pt x="1203" y="5106"/>
                    <a:pt x="1215" y="5106"/>
                    <a:pt x="1227" y="5082"/>
                  </a:cubicBezTo>
                  <a:cubicBezTo>
                    <a:pt x="2335" y="4094"/>
                    <a:pt x="3775" y="3046"/>
                    <a:pt x="5752" y="1784"/>
                  </a:cubicBezTo>
                  <a:cubicBezTo>
                    <a:pt x="5787" y="1772"/>
                    <a:pt x="5799" y="1725"/>
                    <a:pt x="5775" y="1689"/>
                  </a:cubicBezTo>
                  <a:cubicBezTo>
                    <a:pt x="5760" y="1666"/>
                    <a:pt x="5735" y="1653"/>
                    <a:pt x="5709" y="1653"/>
                  </a:cubicBezTo>
                  <a:cubicBezTo>
                    <a:pt x="5695" y="1653"/>
                    <a:pt x="5681" y="1657"/>
                    <a:pt x="5668" y="1665"/>
                  </a:cubicBezTo>
                  <a:cubicBezTo>
                    <a:pt x="3763" y="2892"/>
                    <a:pt x="2346" y="3916"/>
                    <a:pt x="1239" y="4880"/>
                  </a:cubicBezTo>
                  <a:cubicBezTo>
                    <a:pt x="1120" y="3225"/>
                    <a:pt x="751" y="160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3095" y="4127013"/>
              <a:ext cx="424639" cy="293324"/>
            </a:xfrm>
            <a:custGeom>
              <a:avLst/>
              <a:gdLst/>
              <a:ahLst/>
              <a:cxnLst/>
              <a:rect l="l" t="t" r="r" b="b"/>
              <a:pathLst>
                <a:path w="7609" h="5256" extrusionOk="0">
                  <a:moveTo>
                    <a:pt x="88" y="1"/>
                  </a:moveTo>
                  <a:cubicBezTo>
                    <a:pt x="78" y="1"/>
                    <a:pt x="69" y="2"/>
                    <a:pt x="60" y="5"/>
                  </a:cubicBezTo>
                  <a:cubicBezTo>
                    <a:pt x="24" y="17"/>
                    <a:pt x="0" y="65"/>
                    <a:pt x="12" y="100"/>
                  </a:cubicBezTo>
                  <a:cubicBezTo>
                    <a:pt x="810" y="1958"/>
                    <a:pt x="1620" y="3898"/>
                    <a:pt x="1905" y="5196"/>
                  </a:cubicBezTo>
                  <a:cubicBezTo>
                    <a:pt x="1917" y="5220"/>
                    <a:pt x="1929" y="5244"/>
                    <a:pt x="1953" y="5256"/>
                  </a:cubicBezTo>
                  <a:lnTo>
                    <a:pt x="1977" y="5256"/>
                  </a:lnTo>
                  <a:cubicBezTo>
                    <a:pt x="2001" y="5256"/>
                    <a:pt x="2012" y="5256"/>
                    <a:pt x="2024" y="5244"/>
                  </a:cubicBezTo>
                  <a:cubicBezTo>
                    <a:pt x="3739" y="3958"/>
                    <a:pt x="5596" y="2863"/>
                    <a:pt x="7561" y="2005"/>
                  </a:cubicBezTo>
                  <a:cubicBezTo>
                    <a:pt x="7597" y="1993"/>
                    <a:pt x="7608" y="1946"/>
                    <a:pt x="7597" y="1910"/>
                  </a:cubicBezTo>
                  <a:cubicBezTo>
                    <a:pt x="7588" y="1884"/>
                    <a:pt x="7561" y="1865"/>
                    <a:pt x="7533" y="1865"/>
                  </a:cubicBezTo>
                  <a:cubicBezTo>
                    <a:pt x="7522" y="1865"/>
                    <a:pt x="7511" y="1868"/>
                    <a:pt x="7501" y="1874"/>
                  </a:cubicBezTo>
                  <a:cubicBezTo>
                    <a:pt x="5572" y="2720"/>
                    <a:pt x="3727" y="3791"/>
                    <a:pt x="2024" y="5053"/>
                  </a:cubicBezTo>
                  <a:cubicBezTo>
                    <a:pt x="1715" y="3744"/>
                    <a:pt x="929" y="1862"/>
                    <a:pt x="155" y="41"/>
                  </a:cubicBezTo>
                  <a:cubicBezTo>
                    <a:pt x="146" y="14"/>
                    <a:pt x="117" y="1"/>
                    <a:pt x="88"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00074" y="4423749"/>
              <a:ext cx="476484" cy="318214"/>
            </a:xfrm>
            <a:custGeom>
              <a:avLst/>
              <a:gdLst/>
              <a:ahLst/>
              <a:cxnLst/>
              <a:rect l="l" t="t" r="r" b="b"/>
              <a:pathLst>
                <a:path w="8538" h="5702" extrusionOk="0">
                  <a:moveTo>
                    <a:pt x="92" y="1"/>
                  </a:moveTo>
                  <a:cubicBezTo>
                    <a:pt x="81" y="1"/>
                    <a:pt x="70" y="4"/>
                    <a:pt x="60" y="10"/>
                  </a:cubicBezTo>
                  <a:cubicBezTo>
                    <a:pt x="25" y="22"/>
                    <a:pt x="1" y="70"/>
                    <a:pt x="25" y="105"/>
                  </a:cubicBezTo>
                  <a:cubicBezTo>
                    <a:pt x="930" y="1891"/>
                    <a:pt x="1918" y="3939"/>
                    <a:pt x="2323" y="5642"/>
                  </a:cubicBezTo>
                  <a:cubicBezTo>
                    <a:pt x="2334" y="5666"/>
                    <a:pt x="2346" y="5689"/>
                    <a:pt x="2370" y="5689"/>
                  </a:cubicBezTo>
                  <a:cubicBezTo>
                    <a:pt x="2382" y="5701"/>
                    <a:pt x="2394" y="5701"/>
                    <a:pt x="2394" y="5701"/>
                  </a:cubicBezTo>
                  <a:cubicBezTo>
                    <a:pt x="2418" y="5701"/>
                    <a:pt x="2430" y="5689"/>
                    <a:pt x="2442" y="5678"/>
                  </a:cubicBezTo>
                  <a:cubicBezTo>
                    <a:pt x="4109" y="4380"/>
                    <a:pt x="6537" y="3451"/>
                    <a:pt x="8478" y="2784"/>
                  </a:cubicBezTo>
                  <a:cubicBezTo>
                    <a:pt x="8514" y="2772"/>
                    <a:pt x="8538" y="2737"/>
                    <a:pt x="8514" y="2689"/>
                  </a:cubicBezTo>
                  <a:cubicBezTo>
                    <a:pt x="8504" y="2660"/>
                    <a:pt x="8478" y="2638"/>
                    <a:pt x="8449" y="2638"/>
                  </a:cubicBezTo>
                  <a:cubicBezTo>
                    <a:pt x="8443" y="2638"/>
                    <a:pt x="8437" y="2639"/>
                    <a:pt x="8430" y="2641"/>
                  </a:cubicBezTo>
                  <a:cubicBezTo>
                    <a:pt x="6514" y="3296"/>
                    <a:pt x="4120" y="4213"/>
                    <a:pt x="2442" y="5499"/>
                  </a:cubicBezTo>
                  <a:cubicBezTo>
                    <a:pt x="2013" y="3808"/>
                    <a:pt x="1049" y="179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8031549" y="3342101"/>
            <a:ext cx="1928325" cy="2247935"/>
            <a:chOff x="7879149" y="3189701"/>
            <a:chExt cx="1928325" cy="2247935"/>
          </a:xfrm>
        </p:grpSpPr>
        <p:sp>
          <p:nvSpPr>
            <p:cNvPr id="53" name="Google Shape;53;p2"/>
            <p:cNvSpPr/>
            <p:nvPr/>
          </p:nvSpPr>
          <p:spPr>
            <a:xfrm flipH="1">
              <a:off x="8622011" y="3488056"/>
              <a:ext cx="1180775" cy="1913025"/>
            </a:xfrm>
            <a:custGeom>
              <a:avLst/>
              <a:gdLst/>
              <a:ahLst/>
              <a:cxnLst/>
              <a:rect l="l" t="t" r="r" b="b"/>
              <a:pathLst>
                <a:path w="21158" h="34279" extrusionOk="0">
                  <a:moveTo>
                    <a:pt x="0" y="0"/>
                  </a:moveTo>
                  <a:cubicBezTo>
                    <a:pt x="322" y="13526"/>
                    <a:pt x="8418" y="26039"/>
                    <a:pt x="16228" y="34278"/>
                  </a:cubicBezTo>
                  <a:lnTo>
                    <a:pt x="21158" y="33385"/>
                  </a:lnTo>
                  <a:cubicBezTo>
                    <a:pt x="18264" y="19467"/>
                    <a:pt x="9954" y="7513"/>
                    <a:pt x="0"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flipH="1">
              <a:off x="8618049" y="3483647"/>
              <a:ext cx="1189425" cy="1922066"/>
            </a:xfrm>
            <a:custGeom>
              <a:avLst/>
              <a:gdLst/>
              <a:ahLst/>
              <a:cxnLst/>
              <a:rect l="l" t="t" r="r" b="b"/>
              <a:pathLst>
                <a:path w="21313" h="34441" extrusionOk="0">
                  <a:moveTo>
                    <a:pt x="156" y="234"/>
                  </a:moveTo>
                  <a:lnTo>
                    <a:pt x="156" y="234"/>
                  </a:lnTo>
                  <a:cubicBezTo>
                    <a:pt x="10776" y="8295"/>
                    <a:pt x="18420" y="20379"/>
                    <a:pt x="21158" y="33405"/>
                  </a:cubicBezTo>
                  <a:lnTo>
                    <a:pt x="16336" y="34286"/>
                  </a:lnTo>
                  <a:cubicBezTo>
                    <a:pt x="11597" y="29273"/>
                    <a:pt x="608" y="15998"/>
                    <a:pt x="156" y="234"/>
                  </a:cubicBezTo>
                  <a:close/>
                  <a:moveTo>
                    <a:pt x="82" y="0"/>
                  </a:moveTo>
                  <a:cubicBezTo>
                    <a:pt x="70" y="0"/>
                    <a:pt x="58" y="3"/>
                    <a:pt x="48" y="8"/>
                  </a:cubicBezTo>
                  <a:cubicBezTo>
                    <a:pt x="25" y="20"/>
                    <a:pt x="1" y="56"/>
                    <a:pt x="1" y="79"/>
                  </a:cubicBezTo>
                  <a:cubicBezTo>
                    <a:pt x="156" y="6294"/>
                    <a:pt x="1941" y="12736"/>
                    <a:pt x="5323" y="19236"/>
                  </a:cubicBezTo>
                  <a:cubicBezTo>
                    <a:pt x="8788" y="25892"/>
                    <a:pt x="13181" y="31166"/>
                    <a:pt x="16265" y="34417"/>
                  </a:cubicBezTo>
                  <a:cubicBezTo>
                    <a:pt x="16277" y="34429"/>
                    <a:pt x="16289" y="34441"/>
                    <a:pt x="16312" y="34441"/>
                  </a:cubicBezTo>
                  <a:lnTo>
                    <a:pt x="16324" y="34441"/>
                  </a:lnTo>
                  <a:lnTo>
                    <a:pt x="21253" y="33536"/>
                  </a:lnTo>
                  <a:cubicBezTo>
                    <a:pt x="21277" y="33536"/>
                    <a:pt x="21289" y="33524"/>
                    <a:pt x="21301" y="33512"/>
                  </a:cubicBezTo>
                  <a:cubicBezTo>
                    <a:pt x="21313" y="33488"/>
                    <a:pt x="21313" y="33476"/>
                    <a:pt x="21313" y="33452"/>
                  </a:cubicBezTo>
                  <a:cubicBezTo>
                    <a:pt x="19908" y="26725"/>
                    <a:pt x="17241" y="20284"/>
                    <a:pt x="13371" y="14331"/>
                  </a:cubicBezTo>
                  <a:cubicBezTo>
                    <a:pt x="9776" y="8795"/>
                    <a:pt x="5192" y="3842"/>
                    <a:pt x="120" y="20"/>
                  </a:cubicBezTo>
                  <a:cubicBezTo>
                    <a:pt x="113" y="6"/>
                    <a:pt x="98"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flipH="1">
              <a:off x="8750927" y="3483814"/>
              <a:ext cx="1056548" cy="1896004"/>
            </a:xfrm>
            <a:custGeom>
              <a:avLst/>
              <a:gdLst/>
              <a:ahLst/>
              <a:cxnLst/>
              <a:rect l="l" t="t" r="r" b="b"/>
              <a:pathLst>
                <a:path w="18932" h="33974" extrusionOk="0">
                  <a:moveTo>
                    <a:pt x="77" y="0"/>
                  </a:moveTo>
                  <a:cubicBezTo>
                    <a:pt x="67" y="0"/>
                    <a:pt x="57" y="2"/>
                    <a:pt x="48" y="5"/>
                  </a:cubicBezTo>
                  <a:cubicBezTo>
                    <a:pt x="13" y="29"/>
                    <a:pt x="1" y="76"/>
                    <a:pt x="13" y="112"/>
                  </a:cubicBezTo>
                  <a:cubicBezTo>
                    <a:pt x="6644" y="12756"/>
                    <a:pt x="13312" y="24770"/>
                    <a:pt x="18789" y="33938"/>
                  </a:cubicBezTo>
                  <a:cubicBezTo>
                    <a:pt x="18801" y="33961"/>
                    <a:pt x="18825" y="33973"/>
                    <a:pt x="18848" y="33973"/>
                  </a:cubicBezTo>
                  <a:cubicBezTo>
                    <a:pt x="18860" y="33973"/>
                    <a:pt x="18872" y="33973"/>
                    <a:pt x="18884" y="33961"/>
                  </a:cubicBezTo>
                  <a:cubicBezTo>
                    <a:pt x="18920" y="33950"/>
                    <a:pt x="18932" y="33902"/>
                    <a:pt x="18908" y="33866"/>
                  </a:cubicBezTo>
                  <a:cubicBezTo>
                    <a:pt x="13443" y="24698"/>
                    <a:pt x="6775" y="12685"/>
                    <a:pt x="144" y="41"/>
                  </a:cubicBezTo>
                  <a:cubicBezTo>
                    <a:pt x="135" y="14"/>
                    <a:pt x="106"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flipH="1">
              <a:off x="9621356" y="3628750"/>
              <a:ext cx="167478" cy="178975"/>
            </a:xfrm>
            <a:custGeom>
              <a:avLst/>
              <a:gdLst/>
              <a:ahLst/>
              <a:cxnLst/>
              <a:rect l="l" t="t" r="r" b="b"/>
              <a:pathLst>
                <a:path w="3001" h="3207" extrusionOk="0">
                  <a:moveTo>
                    <a:pt x="2917" y="0"/>
                  </a:moveTo>
                  <a:cubicBezTo>
                    <a:pt x="2881" y="0"/>
                    <a:pt x="2856" y="22"/>
                    <a:pt x="2846" y="51"/>
                  </a:cubicBezTo>
                  <a:cubicBezTo>
                    <a:pt x="2620" y="956"/>
                    <a:pt x="2548" y="1920"/>
                    <a:pt x="2643" y="2980"/>
                  </a:cubicBezTo>
                  <a:cubicBezTo>
                    <a:pt x="1560" y="2206"/>
                    <a:pt x="762" y="1742"/>
                    <a:pt x="107" y="1516"/>
                  </a:cubicBezTo>
                  <a:cubicBezTo>
                    <a:pt x="101" y="1513"/>
                    <a:pt x="94" y="1512"/>
                    <a:pt x="87" y="1512"/>
                  </a:cubicBezTo>
                  <a:cubicBezTo>
                    <a:pt x="56" y="1512"/>
                    <a:pt x="22" y="1534"/>
                    <a:pt x="12" y="1563"/>
                  </a:cubicBezTo>
                  <a:cubicBezTo>
                    <a:pt x="0" y="1599"/>
                    <a:pt x="24" y="1647"/>
                    <a:pt x="60" y="1658"/>
                  </a:cubicBezTo>
                  <a:cubicBezTo>
                    <a:pt x="715" y="1897"/>
                    <a:pt x="1560" y="2385"/>
                    <a:pt x="2691" y="3194"/>
                  </a:cubicBezTo>
                  <a:cubicBezTo>
                    <a:pt x="2703" y="3206"/>
                    <a:pt x="2715" y="3206"/>
                    <a:pt x="2739" y="3206"/>
                  </a:cubicBezTo>
                  <a:cubicBezTo>
                    <a:pt x="2750" y="3206"/>
                    <a:pt x="2762" y="3206"/>
                    <a:pt x="2774" y="3194"/>
                  </a:cubicBezTo>
                  <a:cubicBezTo>
                    <a:pt x="2798" y="3182"/>
                    <a:pt x="2810" y="3159"/>
                    <a:pt x="2810" y="3123"/>
                  </a:cubicBezTo>
                  <a:cubicBezTo>
                    <a:pt x="2691" y="2016"/>
                    <a:pt x="2750" y="1027"/>
                    <a:pt x="2989" y="87"/>
                  </a:cubicBezTo>
                  <a:cubicBezTo>
                    <a:pt x="3001" y="51"/>
                    <a:pt x="2977" y="15"/>
                    <a:pt x="2941" y="3"/>
                  </a:cubicBezTo>
                  <a:cubicBezTo>
                    <a:pt x="2933" y="1"/>
                    <a:pt x="2924" y="0"/>
                    <a:pt x="291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flipH="1">
              <a:off x="9456556" y="3779100"/>
              <a:ext cx="273178" cy="354210"/>
            </a:xfrm>
            <a:custGeom>
              <a:avLst/>
              <a:gdLst/>
              <a:ahLst/>
              <a:cxnLst/>
              <a:rect l="l" t="t" r="r" b="b"/>
              <a:pathLst>
                <a:path w="4895" h="6347" extrusionOk="0">
                  <a:moveTo>
                    <a:pt x="4704" y="0"/>
                  </a:moveTo>
                  <a:cubicBezTo>
                    <a:pt x="4668" y="0"/>
                    <a:pt x="4632" y="24"/>
                    <a:pt x="4632" y="72"/>
                  </a:cubicBezTo>
                  <a:cubicBezTo>
                    <a:pt x="4466" y="2215"/>
                    <a:pt x="4489" y="4179"/>
                    <a:pt x="4716" y="6061"/>
                  </a:cubicBezTo>
                  <a:cubicBezTo>
                    <a:pt x="3454" y="4846"/>
                    <a:pt x="1751" y="4346"/>
                    <a:pt x="108" y="3989"/>
                  </a:cubicBezTo>
                  <a:cubicBezTo>
                    <a:pt x="100" y="3987"/>
                    <a:pt x="92" y="3986"/>
                    <a:pt x="85" y="3986"/>
                  </a:cubicBezTo>
                  <a:cubicBezTo>
                    <a:pt x="49" y="3986"/>
                    <a:pt x="23" y="4009"/>
                    <a:pt x="13" y="4048"/>
                  </a:cubicBezTo>
                  <a:cubicBezTo>
                    <a:pt x="1" y="4084"/>
                    <a:pt x="37" y="4120"/>
                    <a:pt x="72" y="4132"/>
                  </a:cubicBezTo>
                  <a:cubicBezTo>
                    <a:pt x="1763" y="4501"/>
                    <a:pt x="3501" y="5025"/>
                    <a:pt x="4751" y="6322"/>
                  </a:cubicBezTo>
                  <a:cubicBezTo>
                    <a:pt x="4775" y="6334"/>
                    <a:pt x="4787" y="6346"/>
                    <a:pt x="4811" y="6346"/>
                  </a:cubicBezTo>
                  <a:cubicBezTo>
                    <a:pt x="4823" y="6346"/>
                    <a:pt x="4835" y="6334"/>
                    <a:pt x="4847" y="6334"/>
                  </a:cubicBezTo>
                  <a:cubicBezTo>
                    <a:pt x="4870" y="6322"/>
                    <a:pt x="4894" y="6287"/>
                    <a:pt x="4882" y="6263"/>
                  </a:cubicBezTo>
                  <a:cubicBezTo>
                    <a:pt x="4644" y="4322"/>
                    <a:pt x="4609" y="2298"/>
                    <a:pt x="4775" y="84"/>
                  </a:cubicBezTo>
                  <a:cubicBezTo>
                    <a:pt x="4775" y="36"/>
                    <a:pt x="4751" y="0"/>
                    <a:pt x="470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flipH="1">
              <a:off x="9176848" y="4113954"/>
              <a:ext cx="420621" cy="455891"/>
            </a:xfrm>
            <a:custGeom>
              <a:avLst/>
              <a:gdLst/>
              <a:ahLst/>
              <a:cxnLst/>
              <a:rect l="l" t="t" r="r" b="b"/>
              <a:pathLst>
                <a:path w="7537" h="8169" extrusionOk="0">
                  <a:moveTo>
                    <a:pt x="7477" y="1"/>
                  </a:moveTo>
                  <a:cubicBezTo>
                    <a:pt x="7442" y="1"/>
                    <a:pt x="7394" y="25"/>
                    <a:pt x="7382" y="61"/>
                  </a:cubicBezTo>
                  <a:cubicBezTo>
                    <a:pt x="6870" y="2358"/>
                    <a:pt x="6632" y="4942"/>
                    <a:pt x="6668" y="7931"/>
                  </a:cubicBezTo>
                  <a:cubicBezTo>
                    <a:pt x="5084" y="6704"/>
                    <a:pt x="2989" y="5645"/>
                    <a:pt x="107" y="4609"/>
                  </a:cubicBezTo>
                  <a:cubicBezTo>
                    <a:pt x="101" y="4607"/>
                    <a:pt x="94" y="4606"/>
                    <a:pt x="87" y="4606"/>
                  </a:cubicBezTo>
                  <a:cubicBezTo>
                    <a:pt x="56" y="4606"/>
                    <a:pt x="22" y="4627"/>
                    <a:pt x="12" y="4656"/>
                  </a:cubicBezTo>
                  <a:cubicBezTo>
                    <a:pt x="0" y="4692"/>
                    <a:pt x="12" y="4740"/>
                    <a:pt x="60" y="4752"/>
                  </a:cubicBezTo>
                  <a:cubicBezTo>
                    <a:pt x="3001" y="5799"/>
                    <a:pt x="5108" y="6883"/>
                    <a:pt x="6691" y="8145"/>
                  </a:cubicBezTo>
                  <a:cubicBezTo>
                    <a:pt x="6703" y="8157"/>
                    <a:pt x="6727" y="8169"/>
                    <a:pt x="6739" y="8169"/>
                  </a:cubicBezTo>
                  <a:cubicBezTo>
                    <a:pt x="6751" y="8169"/>
                    <a:pt x="6763" y="8157"/>
                    <a:pt x="6775" y="8157"/>
                  </a:cubicBezTo>
                  <a:cubicBezTo>
                    <a:pt x="6799" y="8145"/>
                    <a:pt x="6811" y="8121"/>
                    <a:pt x="6811" y="8085"/>
                  </a:cubicBezTo>
                  <a:cubicBezTo>
                    <a:pt x="6775" y="5037"/>
                    <a:pt x="7001" y="2418"/>
                    <a:pt x="7537" y="96"/>
                  </a:cubicBezTo>
                  <a:cubicBezTo>
                    <a:pt x="7537" y="49"/>
                    <a:pt x="7513" y="13"/>
                    <a:pt x="7477"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flipH="1">
              <a:off x="8977502" y="4416159"/>
              <a:ext cx="439931" cy="463984"/>
            </a:xfrm>
            <a:custGeom>
              <a:avLst/>
              <a:gdLst/>
              <a:ahLst/>
              <a:cxnLst/>
              <a:rect l="l" t="t" r="r" b="b"/>
              <a:pathLst>
                <a:path w="7883" h="8314" extrusionOk="0">
                  <a:moveTo>
                    <a:pt x="7799" y="0"/>
                  </a:moveTo>
                  <a:cubicBezTo>
                    <a:pt x="7764" y="0"/>
                    <a:pt x="7738" y="22"/>
                    <a:pt x="7728" y="51"/>
                  </a:cubicBezTo>
                  <a:cubicBezTo>
                    <a:pt x="6978" y="2635"/>
                    <a:pt x="6585" y="5349"/>
                    <a:pt x="6573" y="8100"/>
                  </a:cubicBezTo>
                  <a:cubicBezTo>
                    <a:pt x="5013" y="7111"/>
                    <a:pt x="2525" y="6254"/>
                    <a:pt x="108" y="5444"/>
                  </a:cubicBezTo>
                  <a:cubicBezTo>
                    <a:pt x="102" y="5442"/>
                    <a:pt x="95" y="5441"/>
                    <a:pt x="88" y="5441"/>
                  </a:cubicBezTo>
                  <a:cubicBezTo>
                    <a:pt x="56" y="5441"/>
                    <a:pt x="22" y="5463"/>
                    <a:pt x="13" y="5492"/>
                  </a:cubicBezTo>
                  <a:cubicBezTo>
                    <a:pt x="1" y="5528"/>
                    <a:pt x="25" y="5575"/>
                    <a:pt x="60" y="5587"/>
                  </a:cubicBezTo>
                  <a:cubicBezTo>
                    <a:pt x="2537" y="6409"/>
                    <a:pt x="5073" y="7290"/>
                    <a:pt x="6609" y="8302"/>
                  </a:cubicBezTo>
                  <a:cubicBezTo>
                    <a:pt x="6621" y="8314"/>
                    <a:pt x="6633" y="8314"/>
                    <a:pt x="6644" y="8314"/>
                  </a:cubicBezTo>
                  <a:cubicBezTo>
                    <a:pt x="6656" y="8314"/>
                    <a:pt x="6668" y="8314"/>
                    <a:pt x="6680" y="8302"/>
                  </a:cubicBezTo>
                  <a:cubicBezTo>
                    <a:pt x="6704" y="8290"/>
                    <a:pt x="6716" y="8266"/>
                    <a:pt x="6716" y="8242"/>
                  </a:cubicBezTo>
                  <a:cubicBezTo>
                    <a:pt x="6728" y="5456"/>
                    <a:pt x="7109" y="2706"/>
                    <a:pt x="7871" y="99"/>
                  </a:cubicBezTo>
                  <a:cubicBezTo>
                    <a:pt x="7883" y="51"/>
                    <a:pt x="7859" y="15"/>
                    <a:pt x="7823" y="3"/>
                  </a:cubicBezTo>
                  <a:cubicBezTo>
                    <a:pt x="7815" y="1"/>
                    <a:pt x="7807" y="0"/>
                    <a:pt x="77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flipH="1">
              <a:off x="8513688" y="3407635"/>
              <a:ext cx="1146286" cy="2025980"/>
            </a:xfrm>
            <a:custGeom>
              <a:avLst/>
              <a:gdLst/>
              <a:ahLst/>
              <a:cxnLst/>
              <a:rect l="l" t="t" r="r" b="b"/>
              <a:pathLst>
                <a:path w="20540" h="36303" extrusionOk="0">
                  <a:moveTo>
                    <a:pt x="4335" y="1"/>
                  </a:moveTo>
                  <a:lnTo>
                    <a:pt x="4335" y="1"/>
                  </a:lnTo>
                  <a:cubicBezTo>
                    <a:pt x="1" y="8859"/>
                    <a:pt x="3882" y="20920"/>
                    <a:pt x="14824" y="36303"/>
                  </a:cubicBezTo>
                  <a:lnTo>
                    <a:pt x="20539" y="36303"/>
                  </a:lnTo>
                  <a:cubicBezTo>
                    <a:pt x="16229" y="21122"/>
                    <a:pt x="10907" y="8799"/>
                    <a:pt x="4335"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flipH="1">
              <a:off x="8509726" y="3403673"/>
              <a:ext cx="1147570" cy="2033960"/>
            </a:xfrm>
            <a:custGeom>
              <a:avLst/>
              <a:gdLst/>
              <a:ahLst/>
              <a:cxnLst/>
              <a:rect l="l" t="t" r="r" b="b"/>
              <a:pathLst>
                <a:path w="20563" h="36446" extrusionOk="0">
                  <a:moveTo>
                    <a:pt x="4299" y="215"/>
                  </a:moveTo>
                  <a:cubicBezTo>
                    <a:pt x="10561" y="8644"/>
                    <a:pt x="15979" y="20777"/>
                    <a:pt x="20384" y="36302"/>
                  </a:cubicBezTo>
                  <a:lnTo>
                    <a:pt x="14824" y="36302"/>
                  </a:lnTo>
                  <a:cubicBezTo>
                    <a:pt x="3644" y="20574"/>
                    <a:pt x="191" y="8763"/>
                    <a:pt x="4299" y="215"/>
                  </a:cubicBezTo>
                  <a:close/>
                  <a:moveTo>
                    <a:pt x="4275" y="0"/>
                  </a:moveTo>
                  <a:cubicBezTo>
                    <a:pt x="4251" y="0"/>
                    <a:pt x="4227" y="24"/>
                    <a:pt x="4215" y="48"/>
                  </a:cubicBezTo>
                  <a:cubicBezTo>
                    <a:pt x="1" y="8656"/>
                    <a:pt x="3441" y="20562"/>
                    <a:pt x="14717" y="36421"/>
                  </a:cubicBezTo>
                  <a:cubicBezTo>
                    <a:pt x="14741" y="36433"/>
                    <a:pt x="14752" y="36445"/>
                    <a:pt x="14776" y="36445"/>
                  </a:cubicBezTo>
                  <a:lnTo>
                    <a:pt x="20491" y="36445"/>
                  </a:lnTo>
                  <a:cubicBezTo>
                    <a:pt x="20515" y="36445"/>
                    <a:pt x="20527" y="36445"/>
                    <a:pt x="20551" y="36421"/>
                  </a:cubicBezTo>
                  <a:cubicBezTo>
                    <a:pt x="20563" y="36398"/>
                    <a:pt x="20563" y="36374"/>
                    <a:pt x="20563" y="36350"/>
                  </a:cubicBezTo>
                  <a:cubicBezTo>
                    <a:pt x="16122" y="20717"/>
                    <a:pt x="10657" y="8489"/>
                    <a:pt x="4346" y="36"/>
                  </a:cubicBezTo>
                  <a:cubicBezTo>
                    <a:pt x="4323" y="12"/>
                    <a:pt x="4299" y="0"/>
                    <a:pt x="4275"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flipH="1">
              <a:off x="8691098" y="3403505"/>
              <a:ext cx="731636" cy="2034128"/>
            </a:xfrm>
            <a:custGeom>
              <a:avLst/>
              <a:gdLst/>
              <a:ahLst/>
              <a:cxnLst/>
              <a:rect l="l" t="t" r="r" b="b"/>
              <a:pathLst>
                <a:path w="13110" h="36449" extrusionOk="0">
                  <a:moveTo>
                    <a:pt x="83" y="0"/>
                  </a:moveTo>
                  <a:cubicBezTo>
                    <a:pt x="76" y="0"/>
                    <a:pt x="68" y="1"/>
                    <a:pt x="60" y="3"/>
                  </a:cubicBezTo>
                  <a:cubicBezTo>
                    <a:pt x="24" y="15"/>
                    <a:pt x="0" y="51"/>
                    <a:pt x="12" y="98"/>
                  </a:cubicBezTo>
                  <a:cubicBezTo>
                    <a:pt x="2394" y="10802"/>
                    <a:pt x="6632" y="22673"/>
                    <a:pt x="12954" y="36412"/>
                  </a:cubicBezTo>
                  <a:cubicBezTo>
                    <a:pt x="12966" y="36436"/>
                    <a:pt x="12990" y="36448"/>
                    <a:pt x="13026" y="36448"/>
                  </a:cubicBezTo>
                  <a:lnTo>
                    <a:pt x="13062" y="36448"/>
                  </a:lnTo>
                  <a:cubicBezTo>
                    <a:pt x="13097" y="36424"/>
                    <a:pt x="13109" y="36389"/>
                    <a:pt x="13097" y="36353"/>
                  </a:cubicBezTo>
                  <a:cubicBezTo>
                    <a:pt x="6775" y="22625"/>
                    <a:pt x="2548" y="10755"/>
                    <a:pt x="155" y="63"/>
                  </a:cubicBezTo>
                  <a:cubicBezTo>
                    <a:pt x="145" y="23"/>
                    <a:pt x="119" y="0"/>
                    <a:pt x="8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flipH="1">
              <a:off x="9281821" y="3593032"/>
              <a:ext cx="211343" cy="162846"/>
            </a:xfrm>
            <a:custGeom>
              <a:avLst/>
              <a:gdLst/>
              <a:ahLst/>
              <a:cxnLst/>
              <a:rect l="l" t="t" r="r" b="b"/>
              <a:pathLst>
                <a:path w="3787" h="2918" extrusionOk="0">
                  <a:moveTo>
                    <a:pt x="3699" y="0"/>
                  </a:moveTo>
                  <a:cubicBezTo>
                    <a:pt x="3674" y="0"/>
                    <a:pt x="3651" y="13"/>
                    <a:pt x="3644" y="36"/>
                  </a:cubicBezTo>
                  <a:cubicBezTo>
                    <a:pt x="3144" y="941"/>
                    <a:pt x="2882" y="1798"/>
                    <a:pt x="2822" y="2656"/>
                  </a:cubicBezTo>
                  <a:cubicBezTo>
                    <a:pt x="2036" y="1703"/>
                    <a:pt x="1132" y="870"/>
                    <a:pt x="131" y="155"/>
                  </a:cubicBezTo>
                  <a:cubicBezTo>
                    <a:pt x="118" y="146"/>
                    <a:pt x="102" y="142"/>
                    <a:pt x="87" y="142"/>
                  </a:cubicBezTo>
                  <a:cubicBezTo>
                    <a:pt x="63" y="142"/>
                    <a:pt x="39" y="152"/>
                    <a:pt x="24" y="167"/>
                  </a:cubicBezTo>
                  <a:cubicBezTo>
                    <a:pt x="0" y="203"/>
                    <a:pt x="12" y="251"/>
                    <a:pt x="48" y="274"/>
                  </a:cubicBezTo>
                  <a:cubicBezTo>
                    <a:pt x="1084" y="1013"/>
                    <a:pt x="2024" y="1894"/>
                    <a:pt x="2834" y="2894"/>
                  </a:cubicBezTo>
                  <a:cubicBezTo>
                    <a:pt x="2846" y="2918"/>
                    <a:pt x="2870" y="2918"/>
                    <a:pt x="2894" y="2918"/>
                  </a:cubicBezTo>
                  <a:lnTo>
                    <a:pt x="2917" y="2918"/>
                  </a:lnTo>
                  <a:cubicBezTo>
                    <a:pt x="2941" y="2906"/>
                    <a:pt x="2965" y="2882"/>
                    <a:pt x="2965" y="2846"/>
                  </a:cubicBezTo>
                  <a:cubicBezTo>
                    <a:pt x="2989" y="1965"/>
                    <a:pt x="3251" y="1060"/>
                    <a:pt x="3775" y="108"/>
                  </a:cubicBezTo>
                  <a:cubicBezTo>
                    <a:pt x="3787" y="72"/>
                    <a:pt x="3775" y="24"/>
                    <a:pt x="3739" y="12"/>
                  </a:cubicBezTo>
                  <a:cubicBezTo>
                    <a:pt x="3726" y="4"/>
                    <a:pt x="3712" y="0"/>
                    <a:pt x="36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flipH="1">
              <a:off x="9167528" y="3779044"/>
              <a:ext cx="352201" cy="198786"/>
            </a:xfrm>
            <a:custGeom>
              <a:avLst/>
              <a:gdLst/>
              <a:ahLst/>
              <a:cxnLst/>
              <a:rect l="l" t="t" r="r" b="b"/>
              <a:pathLst>
                <a:path w="6311" h="3562" extrusionOk="0">
                  <a:moveTo>
                    <a:pt x="6231" y="1"/>
                  </a:moveTo>
                  <a:cubicBezTo>
                    <a:pt x="6208" y="1"/>
                    <a:pt x="6183" y="14"/>
                    <a:pt x="6168" y="37"/>
                  </a:cubicBezTo>
                  <a:cubicBezTo>
                    <a:pt x="5275" y="1180"/>
                    <a:pt x="4596" y="2156"/>
                    <a:pt x="4465" y="3311"/>
                  </a:cubicBezTo>
                  <a:cubicBezTo>
                    <a:pt x="3393" y="2311"/>
                    <a:pt x="1738" y="1668"/>
                    <a:pt x="107" y="1097"/>
                  </a:cubicBezTo>
                  <a:cubicBezTo>
                    <a:pt x="99" y="1094"/>
                    <a:pt x="90" y="1092"/>
                    <a:pt x="82" y="1092"/>
                  </a:cubicBezTo>
                  <a:cubicBezTo>
                    <a:pt x="55" y="1092"/>
                    <a:pt x="30" y="1108"/>
                    <a:pt x="12" y="1144"/>
                  </a:cubicBezTo>
                  <a:cubicBezTo>
                    <a:pt x="0" y="1180"/>
                    <a:pt x="24" y="1228"/>
                    <a:pt x="60" y="1240"/>
                  </a:cubicBezTo>
                  <a:cubicBezTo>
                    <a:pt x="1727" y="1823"/>
                    <a:pt x="3441" y="2490"/>
                    <a:pt x="4477" y="3537"/>
                  </a:cubicBezTo>
                  <a:cubicBezTo>
                    <a:pt x="4489" y="3549"/>
                    <a:pt x="4513" y="3561"/>
                    <a:pt x="4525" y="3561"/>
                  </a:cubicBezTo>
                  <a:cubicBezTo>
                    <a:pt x="4536" y="3561"/>
                    <a:pt x="4548" y="3549"/>
                    <a:pt x="4560" y="3549"/>
                  </a:cubicBezTo>
                  <a:cubicBezTo>
                    <a:pt x="4584" y="3537"/>
                    <a:pt x="4608" y="3514"/>
                    <a:pt x="4608" y="3478"/>
                  </a:cubicBezTo>
                  <a:cubicBezTo>
                    <a:pt x="4679" y="2299"/>
                    <a:pt x="5370" y="1299"/>
                    <a:pt x="6275" y="120"/>
                  </a:cubicBezTo>
                  <a:cubicBezTo>
                    <a:pt x="6310" y="85"/>
                    <a:pt x="6299" y="49"/>
                    <a:pt x="6263" y="13"/>
                  </a:cubicBezTo>
                  <a:cubicBezTo>
                    <a:pt x="6254" y="5"/>
                    <a:pt x="6243" y="1"/>
                    <a:pt x="6231"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flipH="1">
              <a:off x="9029348" y="4037942"/>
              <a:ext cx="455836" cy="272787"/>
            </a:xfrm>
            <a:custGeom>
              <a:avLst/>
              <a:gdLst/>
              <a:ahLst/>
              <a:cxnLst/>
              <a:rect l="l" t="t" r="r" b="b"/>
              <a:pathLst>
                <a:path w="8168" h="4888" extrusionOk="0">
                  <a:moveTo>
                    <a:pt x="8080" y="1"/>
                  </a:moveTo>
                  <a:cubicBezTo>
                    <a:pt x="8059" y="1"/>
                    <a:pt x="8038" y="10"/>
                    <a:pt x="8025" y="29"/>
                  </a:cubicBezTo>
                  <a:cubicBezTo>
                    <a:pt x="6965" y="1351"/>
                    <a:pt x="6227" y="2923"/>
                    <a:pt x="5834" y="4673"/>
                  </a:cubicBezTo>
                  <a:cubicBezTo>
                    <a:pt x="4584" y="3625"/>
                    <a:pt x="2763" y="2744"/>
                    <a:pt x="107" y="1887"/>
                  </a:cubicBezTo>
                  <a:cubicBezTo>
                    <a:pt x="101" y="1885"/>
                    <a:pt x="94" y="1884"/>
                    <a:pt x="88" y="1884"/>
                  </a:cubicBezTo>
                  <a:cubicBezTo>
                    <a:pt x="56" y="1884"/>
                    <a:pt x="22" y="1905"/>
                    <a:pt x="12" y="1934"/>
                  </a:cubicBezTo>
                  <a:cubicBezTo>
                    <a:pt x="0" y="1970"/>
                    <a:pt x="24" y="2018"/>
                    <a:pt x="60" y="2030"/>
                  </a:cubicBezTo>
                  <a:cubicBezTo>
                    <a:pt x="2763" y="2899"/>
                    <a:pt x="4596" y="3804"/>
                    <a:pt x="5834" y="4875"/>
                  </a:cubicBezTo>
                  <a:cubicBezTo>
                    <a:pt x="5846" y="4887"/>
                    <a:pt x="5858" y="4887"/>
                    <a:pt x="5882" y="4887"/>
                  </a:cubicBezTo>
                  <a:lnTo>
                    <a:pt x="5906" y="4887"/>
                  </a:lnTo>
                  <a:cubicBezTo>
                    <a:pt x="5930" y="4875"/>
                    <a:pt x="5942" y="4852"/>
                    <a:pt x="5953" y="4828"/>
                  </a:cubicBezTo>
                  <a:cubicBezTo>
                    <a:pt x="6334" y="3042"/>
                    <a:pt x="7073" y="1458"/>
                    <a:pt x="8144" y="113"/>
                  </a:cubicBezTo>
                  <a:cubicBezTo>
                    <a:pt x="8168" y="89"/>
                    <a:pt x="8168" y="41"/>
                    <a:pt x="8132" y="18"/>
                  </a:cubicBezTo>
                  <a:cubicBezTo>
                    <a:pt x="8116" y="7"/>
                    <a:pt x="8098" y="1"/>
                    <a:pt x="808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flipH="1">
              <a:off x="8911035" y="4289752"/>
              <a:ext cx="487758" cy="270164"/>
            </a:xfrm>
            <a:custGeom>
              <a:avLst/>
              <a:gdLst/>
              <a:ahLst/>
              <a:cxnLst/>
              <a:rect l="l" t="t" r="r" b="b"/>
              <a:pathLst>
                <a:path w="8740" h="4841" extrusionOk="0">
                  <a:moveTo>
                    <a:pt x="8654" y="0"/>
                  </a:moveTo>
                  <a:cubicBezTo>
                    <a:pt x="8635" y="0"/>
                    <a:pt x="8614" y="6"/>
                    <a:pt x="8596" y="18"/>
                  </a:cubicBezTo>
                  <a:cubicBezTo>
                    <a:pt x="7358" y="1352"/>
                    <a:pt x="6227" y="3316"/>
                    <a:pt x="5906" y="4638"/>
                  </a:cubicBezTo>
                  <a:cubicBezTo>
                    <a:pt x="4382" y="3542"/>
                    <a:pt x="2215" y="2971"/>
                    <a:pt x="95" y="2518"/>
                  </a:cubicBezTo>
                  <a:cubicBezTo>
                    <a:pt x="89" y="2516"/>
                    <a:pt x="83" y="2515"/>
                    <a:pt x="76" y="2515"/>
                  </a:cubicBezTo>
                  <a:cubicBezTo>
                    <a:pt x="45" y="2515"/>
                    <a:pt x="12" y="2538"/>
                    <a:pt x="12" y="2578"/>
                  </a:cubicBezTo>
                  <a:cubicBezTo>
                    <a:pt x="0" y="2614"/>
                    <a:pt x="24" y="2661"/>
                    <a:pt x="60" y="2661"/>
                  </a:cubicBezTo>
                  <a:cubicBezTo>
                    <a:pt x="2215" y="3126"/>
                    <a:pt x="4405" y="3697"/>
                    <a:pt x="5918" y="4828"/>
                  </a:cubicBezTo>
                  <a:cubicBezTo>
                    <a:pt x="5929" y="4828"/>
                    <a:pt x="5941" y="4840"/>
                    <a:pt x="5965" y="4840"/>
                  </a:cubicBezTo>
                  <a:cubicBezTo>
                    <a:pt x="5965" y="4840"/>
                    <a:pt x="5977" y="4840"/>
                    <a:pt x="5989" y="4828"/>
                  </a:cubicBezTo>
                  <a:cubicBezTo>
                    <a:pt x="6013" y="4828"/>
                    <a:pt x="6025" y="4804"/>
                    <a:pt x="6037" y="4781"/>
                  </a:cubicBezTo>
                  <a:cubicBezTo>
                    <a:pt x="6299" y="3483"/>
                    <a:pt x="7453" y="1483"/>
                    <a:pt x="8704" y="125"/>
                  </a:cubicBezTo>
                  <a:cubicBezTo>
                    <a:pt x="8739" y="89"/>
                    <a:pt x="8739" y="42"/>
                    <a:pt x="8704" y="18"/>
                  </a:cubicBezTo>
                  <a:cubicBezTo>
                    <a:pt x="8692" y="6"/>
                    <a:pt x="8674" y="0"/>
                    <a:pt x="865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flipH="1">
              <a:off x="8394756" y="3193663"/>
              <a:ext cx="512369" cy="2239946"/>
            </a:xfrm>
            <a:custGeom>
              <a:avLst/>
              <a:gdLst/>
              <a:ahLst/>
              <a:cxnLst/>
              <a:rect l="l" t="t" r="r" b="b"/>
              <a:pathLst>
                <a:path w="9181" h="40137" extrusionOk="0">
                  <a:moveTo>
                    <a:pt x="3073" y="1"/>
                  </a:moveTo>
                  <a:cubicBezTo>
                    <a:pt x="453" y="10895"/>
                    <a:pt x="1" y="25909"/>
                    <a:pt x="4966" y="40137"/>
                  </a:cubicBezTo>
                  <a:lnTo>
                    <a:pt x="9180" y="40137"/>
                  </a:lnTo>
                  <a:cubicBezTo>
                    <a:pt x="8788" y="24075"/>
                    <a:pt x="8502" y="8692"/>
                    <a:pt x="3073"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flipH="1">
              <a:off x="8390794" y="3189701"/>
              <a:ext cx="575431" cy="2247926"/>
            </a:xfrm>
            <a:custGeom>
              <a:avLst/>
              <a:gdLst/>
              <a:ahLst/>
              <a:cxnLst/>
              <a:rect l="l" t="t" r="r" b="b"/>
              <a:pathLst>
                <a:path w="10311" h="40280" extrusionOk="0">
                  <a:moveTo>
                    <a:pt x="4167" y="262"/>
                  </a:moveTo>
                  <a:lnTo>
                    <a:pt x="4167" y="262"/>
                  </a:lnTo>
                  <a:cubicBezTo>
                    <a:pt x="9418" y="8847"/>
                    <a:pt x="9763" y="23753"/>
                    <a:pt x="10144" y="39529"/>
                  </a:cubicBezTo>
                  <a:lnTo>
                    <a:pt x="10156" y="40136"/>
                  </a:lnTo>
                  <a:lnTo>
                    <a:pt x="6084" y="40136"/>
                  </a:lnTo>
                  <a:cubicBezTo>
                    <a:pt x="0" y="22670"/>
                    <a:pt x="2667" y="6561"/>
                    <a:pt x="4167" y="262"/>
                  </a:cubicBezTo>
                  <a:close/>
                  <a:moveTo>
                    <a:pt x="4120" y="0"/>
                  </a:moveTo>
                  <a:cubicBezTo>
                    <a:pt x="4096" y="12"/>
                    <a:pt x="4072" y="24"/>
                    <a:pt x="4060" y="60"/>
                  </a:cubicBezTo>
                  <a:cubicBezTo>
                    <a:pt x="2655" y="5930"/>
                    <a:pt x="1988" y="12442"/>
                    <a:pt x="2167" y="18896"/>
                  </a:cubicBezTo>
                  <a:cubicBezTo>
                    <a:pt x="2358" y="26397"/>
                    <a:pt x="3631" y="33588"/>
                    <a:pt x="5953" y="40232"/>
                  </a:cubicBezTo>
                  <a:cubicBezTo>
                    <a:pt x="5965" y="40267"/>
                    <a:pt x="6001" y="40279"/>
                    <a:pt x="6025" y="40279"/>
                  </a:cubicBezTo>
                  <a:lnTo>
                    <a:pt x="10239" y="40279"/>
                  </a:lnTo>
                  <a:cubicBezTo>
                    <a:pt x="10251" y="40279"/>
                    <a:pt x="10275" y="40279"/>
                    <a:pt x="10287" y="40267"/>
                  </a:cubicBezTo>
                  <a:cubicBezTo>
                    <a:pt x="10299" y="40243"/>
                    <a:pt x="10311" y="40232"/>
                    <a:pt x="10311" y="40208"/>
                  </a:cubicBezTo>
                  <a:lnTo>
                    <a:pt x="10299" y="39517"/>
                  </a:lnTo>
                  <a:cubicBezTo>
                    <a:pt x="9918" y="23634"/>
                    <a:pt x="9561" y="8621"/>
                    <a:pt x="4191" y="36"/>
                  </a:cubicBezTo>
                  <a:cubicBezTo>
                    <a:pt x="4179" y="12"/>
                    <a:pt x="4155" y="0"/>
                    <a:pt x="4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flipH="1">
              <a:off x="8509719" y="3189701"/>
              <a:ext cx="230597" cy="2247926"/>
            </a:xfrm>
            <a:custGeom>
              <a:avLst/>
              <a:gdLst/>
              <a:ahLst/>
              <a:cxnLst/>
              <a:rect l="l" t="t" r="r" b="b"/>
              <a:pathLst>
                <a:path w="4132" h="40280" extrusionOk="0">
                  <a:moveTo>
                    <a:pt x="72" y="0"/>
                  </a:moveTo>
                  <a:cubicBezTo>
                    <a:pt x="36" y="0"/>
                    <a:pt x="0" y="36"/>
                    <a:pt x="12" y="84"/>
                  </a:cubicBezTo>
                  <a:cubicBezTo>
                    <a:pt x="1262" y="16788"/>
                    <a:pt x="3096" y="32612"/>
                    <a:pt x="3977" y="40220"/>
                  </a:cubicBezTo>
                  <a:cubicBezTo>
                    <a:pt x="3989" y="40255"/>
                    <a:pt x="4025" y="40279"/>
                    <a:pt x="4060" y="40279"/>
                  </a:cubicBezTo>
                  <a:cubicBezTo>
                    <a:pt x="4108" y="40279"/>
                    <a:pt x="4132" y="40243"/>
                    <a:pt x="4132" y="40196"/>
                  </a:cubicBezTo>
                  <a:cubicBezTo>
                    <a:pt x="3251" y="32588"/>
                    <a:pt x="1417" y="16764"/>
                    <a:pt x="155" y="72"/>
                  </a:cubicBezTo>
                  <a:cubicBezTo>
                    <a:pt x="155" y="24"/>
                    <a:pt x="119" y="0"/>
                    <a:pt x="7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flipH="1">
              <a:off x="8665198" y="3309411"/>
              <a:ext cx="106369" cy="122888"/>
            </a:xfrm>
            <a:custGeom>
              <a:avLst/>
              <a:gdLst/>
              <a:ahLst/>
              <a:cxnLst/>
              <a:rect l="l" t="t" r="r" b="b"/>
              <a:pathLst>
                <a:path w="1906" h="2202" extrusionOk="0">
                  <a:moveTo>
                    <a:pt x="1826" y="1"/>
                  </a:moveTo>
                  <a:cubicBezTo>
                    <a:pt x="1798" y="1"/>
                    <a:pt x="1768" y="20"/>
                    <a:pt x="1751" y="46"/>
                  </a:cubicBezTo>
                  <a:cubicBezTo>
                    <a:pt x="1394" y="701"/>
                    <a:pt x="1132" y="1308"/>
                    <a:pt x="965" y="1892"/>
                  </a:cubicBezTo>
                  <a:cubicBezTo>
                    <a:pt x="739" y="1308"/>
                    <a:pt x="453" y="832"/>
                    <a:pt x="132" y="451"/>
                  </a:cubicBezTo>
                  <a:cubicBezTo>
                    <a:pt x="120" y="439"/>
                    <a:pt x="102" y="433"/>
                    <a:pt x="84" y="433"/>
                  </a:cubicBezTo>
                  <a:cubicBezTo>
                    <a:pt x="66" y="433"/>
                    <a:pt x="48" y="439"/>
                    <a:pt x="36" y="451"/>
                  </a:cubicBezTo>
                  <a:cubicBezTo>
                    <a:pt x="1" y="475"/>
                    <a:pt x="1" y="522"/>
                    <a:pt x="24" y="558"/>
                  </a:cubicBezTo>
                  <a:cubicBezTo>
                    <a:pt x="370" y="963"/>
                    <a:pt x="667" y="1499"/>
                    <a:pt x="905" y="2154"/>
                  </a:cubicBezTo>
                  <a:cubicBezTo>
                    <a:pt x="917" y="2177"/>
                    <a:pt x="941" y="2201"/>
                    <a:pt x="977" y="2201"/>
                  </a:cubicBezTo>
                  <a:cubicBezTo>
                    <a:pt x="1013" y="2201"/>
                    <a:pt x="1036" y="2177"/>
                    <a:pt x="1048" y="2142"/>
                  </a:cubicBezTo>
                  <a:cubicBezTo>
                    <a:pt x="1215" y="1511"/>
                    <a:pt x="1489" y="844"/>
                    <a:pt x="1882" y="118"/>
                  </a:cubicBezTo>
                  <a:cubicBezTo>
                    <a:pt x="1906" y="82"/>
                    <a:pt x="1894" y="34"/>
                    <a:pt x="1858" y="10"/>
                  </a:cubicBezTo>
                  <a:cubicBezTo>
                    <a:pt x="1848" y="4"/>
                    <a:pt x="1837" y="1"/>
                    <a:pt x="182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flipH="1">
              <a:off x="8599402" y="3468355"/>
              <a:ext cx="204032" cy="203809"/>
            </a:xfrm>
            <a:custGeom>
              <a:avLst/>
              <a:gdLst/>
              <a:ahLst/>
              <a:cxnLst/>
              <a:rect l="l" t="t" r="r" b="b"/>
              <a:pathLst>
                <a:path w="3656" h="3652" extrusionOk="0">
                  <a:moveTo>
                    <a:pt x="3565" y="1"/>
                  </a:moveTo>
                  <a:cubicBezTo>
                    <a:pt x="3540" y="1"/>
                    <a:pt x="3516" y="9"/>
                    <a:pt x="3501" y="32"/>
                  </a:cubicBezTo>
                  <a:cubicBezTo>
                    <a:pt x="2977" y="865"/>
                    <a:pt x="2441" y="1973"/>
                    <a:pt x="1893" y="3413"/>
                  </a:cubicBezTo>
                  <a:cubicBezTo>
                    <a:pt x="1393" y="2556"/>
                    <a:pt x="810" y="1746"/>
                    <a:pt x="131" y="949"/>
                  </a:cubicBezTo>
                  <a:cubicBezTo>
                    <a:pt x="118" y="929"/>
                    <a:pt x="98" y="920"/>
                    <a:pt x="78" y="920"/>
                  </a:cubicBezTo>
                  <a:cubicBezTo>
                    <a:pt x="62" y="920"/>
                    <a:pt x="47" y="926"/>
                    <a:pt x="36" y="937"/>
                  </a:cubicBezTo>
                  <a:cubicBezTo>
                    <a:pt x="0" y="961"/>
                    <a:pt x="0" y="1008"/>
                    <a:pt x="24" y="1044"/>
                  </a:cubicBezTo>
                  <a:cubicBezTo>
                    <a:pt x="726" y="1877"/>
                    <a:pt x="1322" y="2723"/>
                    <a:pt x="1846" y="3616"/>
                  </a:cubicBezTo>
                  <a:cubicBezTo>
                    <a:pt x="1857" y="3639"/>
                    <a:pt x="1881" y="3651"/>
                    <a:pt x="1905" y="3651"/>
                  </a:cubicBezTo>
                  <a:lnTo>
                    <a:pt x="1917" y="3651"/>
                  </a:lnTo>
                  <a:cubicBezTo>
                    <a:pt x="1941" y="3651"/>
                    <a:pt x="1965" y="3639"/>
                    <a:pt x="1977" y="3604"/>
                  </a:cubicBezTo>
                  <a:cubicBezTo>
                    <a:pt x="2548" y="2115"/>
                    <a:pt x="3084" y="972"/>
                    <a:pt x="3632" y="115"/>
                  </a:cubicBezTo>
                  <a:cubicBezTo>
                    <a:pt x="3655" y="79"/>
                    <a:pt x="3643" y="32"/>
                    <a:pt x="3608" y="8"/>
                  </a:cubicBezTo>
                  <a:cubicBezTo>
                    <a:pt x="3595" y="4"/>
                    <a:pt x="3580" y="1"/>
                    <a:pt x="356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flipH="1">
              <a:off x="8536953" y="3681155"/>
              <a:ext cx="291092" cy="236177"/>
            </a:xfrm>
            <a:custGeom>
              <a:avLst/>
              <a:gdLst/>
              <a:ahLst/>
              <a:cxnLst/>
              <a:rect l="l" t="t" r="r" b="b"/>
              <a:pathLst>
                <a:path w="5216" h="4232" extrusionOk="0">
                  <a:moveTo>
                    <a:pt x="5138" y="0"/>
                  </a:moveTo>
                  <a:cubicBezTo>
                    <a:pt x="5118" y="0"/>
                    <a:pt x="5098" y="9"/>
                    <a:pt x="5085" y="29"/>
                  </a:cubicBezTo>
                  <a:cubicBezTo>
                    <a:pt x="4287" y="981"/>
                    <a:pt x="3525" y="2267"/>
                    <a:pt x="2739" y="3970"/>
                  </a:cubicBezTo>
                  <a:cubicBezTo>
                    <a:pt x="2215" y="2791"/>
                    <a:pt x="1132" y="1672"/>
                    <a:pt x="132" y="731"/>
                  </a:cubicBezTo>
                  <a:cubicBezTo>
                    <a:pt x="120" y="719"/>
                    <a:pt x="102" y="713"/>
                    <a:pt x="82" y="713"/>
                  </a:cubicBezTo>
                  <a:cubicBezTo>
                    <a:pt x="63" y="713"/>
                    <a:pt x="42" y="719"/>
                    <a:pt x="24" y="731"/>
                  </a:cubicBezTo>
                  <a:cubicBezTo>
                    <a:pt x="1" y="767"/>
                    <a:pt x="1" y="815"/>
                    <a:pt x="36" y="838"/>
                  </a:cubicBezTo>
                  <a:cubicBezTo>
                    <a:pt x="1060" y="1815"/>
                    <a:pt x="2179" y="2970"/>
                    <a:pt x="2668" y="4184"/>
                  </a:cubicBezTo>
                  <a:cubicBezTo>
                    <a:pt x="2679" y="4208"/>
                    <a:pt x="2715" y="4232"/>
                    <a:pt x="2739" y="4232"/>
                  </a:cubicBezTo>
                  <a:cubicBezTo>
                    <a:pt x="2775" y="4232"/>
                    <a:pt x="2799" y="4220"/>
                    <a:pt x="2810" y="4184"/>
                  </a:cubicBezTo>
                  <a:cubicBezTo>
                    <a:pt x="3608" y="2422"/>
                    <a:pt x="4382" y="1089"/>
                    <a:pt x="5192" y="124"/>
                  </a:cubicBezTo>
                  <a:cubicBezTo>
                    <a:pt x="5216" y="88"/>
                    <a:pt x="5216" y="41"/>
                    <a:pt x="5180" y="17"/>
                  </a:cubicBezTo>
                  <a:cubicBezTo>
                    <a:pt x="5169" y="6"/>
                    <a:pt x="5154" y="0"/>
                    <a:pt x="5138"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flipH="1">
              <a:off x="8483155" y="3949038"/>
              <a:ext cx="361521" cy="214803"/>
            </a:xfrm>
            <a:custGeom>
              <a:avLst/>
              <a:gdLst/>
              <a:ahLst/>
              <a:cxnLst/>
              <a:rect l="l" t="t" r="r" b="b"/>
              <a:pathLst>
                <a:path w="6478" h="3849" extrusionOk="0">
                  <a:moveTo>
                    <a:pt x="6393" y="0"/>
                  </a:moveTo>
                  <a:cubicBezTo>
                    <a:pt x="6374" y="0"/>
                    <a:pt x="6353" y="9"/>
                    <a:pt x="6335" y="27"/>
                  </a:cubicBezTo>
                  <a:cubicBezTo>
                    <a:pt x="5097" y="1349"/>
                    <a:pt x="4180" y="2504"/>
                    <a:pt x="3454" y="3647"/>
                  </a:cubicBezTo>
                  <a:cubicBezTo>
                    <a:pt x="2561" y="2480"/>
                    <a:pt x="1215" y="1361"/>
                    <a:pt x="132" y="503"/>
                  </a:cubicBezTo>
                  <a:cubicBezTo>
                    <a:pt x="116" y="493"/>
                    <a:pt x="97" y="487"/>
                    <a:pt x="80" y="487"/>
                  </a:cubicBezTo>
                  <a:cubicBezTo>
                    <a:pt x="58" y="487"/>
                    <a:pt x="38" y="496"/>
                    <a:pt x="25" y="515"/>
                  </a:cubicBezTo>
                  <a:cubicBezTo>
                    <a:pt x="1" y="551"/>
                    <a:pt x="1" y="587"/>
                    <a:pt x="37" y="622"/>
                  </a:cubicBezTo>
                  <a:cubicBezTo>
                    <a:pt x="1144" y="1492"/>
                    <a:pt x="2525" y="2635"/>
                    <a:pt x="3394" y="3825"/>
                  </a:cubicBezTo>
                  <a:cubicBezTo>
                    <a:pt x="3418" y="3837"/>
                    <a:pt x="3430" y="3849"/>
                    <a:pt x="3454" y="3849"/>
                  </a:cubicBezTo>
                  <a:lnTo>
                    <a:pt x="3466" y="3849"/>
                  </a:lnTo>
                  <a:cubicBezTo>
                    <a:pt x="3489" y="3849"/>
                    <a:pt x="3513" y="3837"/>
                    <a:pt x="3525" y="3813"/>
                  </a:cubicBezTo>
                  <a:cubicBezTo>
                    <a:pt x="4251" y="2646"/>
                    <a:pt x="5180" y="1480"/>
                    <a:pt x="6454" y="122"/>
                  </a:cubicBezTo>
                  <a:cubicBezTo>
                    <a:pt x="6478" y="99"/>
                    <a:pt x="6478" y="51"/>
                    <a:pt x="6442" y="27"/>
                  </a:cubicBezTo>
                  <a:cubicBezTo>
                    <a:pt x="6430" y="9"/>
                    <a:pt x="6412" y="0"/>
                    <a:pt x="639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flipH="1">
              <a:off x="8445262" y="4247951"/>
              <a:ext cx="400698" cy="191699"/>
            </a:xfrm>
            <a:custGeom>
              <a:avLst/>
              <a:gdLst/>
              <a:ahLst/>
              <a:cxnLst/>
              <a:rect l="l" t="t" r="r" b="b"/>
              <a:pathLst>
                <a:path w="7180" h="3435" extrusionOk="0">
                  <a:moveTo>
                    <a:pt x="77" y="0"/>
                  </a:moveTo>
                  <a:cubicBezTo>
                    <a:pt x="57" y="0"/>
                    <a:pt x="37" y="9"/>
                    <a:pt x="24" y="29"/>
                  </a:cubicBezTo>
                  <a:cubicBezTo>
                    <a:pt x="0" y="65"/>
                    <a:pt x="12" y="112"/>
                    <a:pt x="48" y="136"/>
                  </a:cubicBezTo>
                  <a:cubicBezTo>
                    <a:pt x="1667" y="1219"/>
                    <a:pt x="3191" y="2279"/>
                    <a:pt x="3905" y="3398"/>
                  </a:cubicBezTo>
                  <a:cubicBezTo>
                    <a:pt x="3917" y="3410"/>
                    <a:pt x="3941" y="3434"/>
                    <a:pt x="3965" y="3434"/>
                  </a:cubicBezTo>
                  <a:cubicBezTo>
                    <a:pt x="3989" y="3434"/>
                    <a:pt x="4013" y="3422"/>
                    <a:pt x="4024" y="3398"/>
                  </a:cubicBezTo>
                  <a:cubicBezTo>
                    <a:pt x="4632" y="2493"/>
                    <a:pt x="5846" y="1339"/>
                    <a:pt x="7144" y="124"/>
                  </a:cubicBezTo>
                  <a:cubicBezTo>
                    <a:pt x="7180" y="100"/>
                    <a:pt x="7180" y="53"/>
                    <a:pt x="7156" y="29"/>
                  </a:cubicBezTo>
                  <a:cubicBezTo>
                    <a:pt x="7136" y="9"/>
                    <a:pt x="7113" y="0"/>
                    <a:pt x="7092" y="0"/>
                  </a:cubicBezTo>
                  <a:cubicBezTo>
                    <a:pt x="7075" y="0"/>
                    <a:pt x="7059" y="6"/>
                    <a:pt x="7049" y="17"/>
                  </a:cubicBezTo>
                  <a:cubicBezTo>
                    <a:pt x="5787" y="1196"/>
                    <a:pt x="4596" y="2327"/>
                    <a:pt x="3965" y="3220"/>
                  </a:cubicBezTo>
                  <a:cubicBezTo>
                    <a:pt x="3215" y="2112"/>
                    <a:pt x="1715" y="1077"/>
                    <a:pt x="119" y="17"/>
                  </a:cubicBezTo>
                  <a:cubicBezTo>
                    <a:pt x="108" y="6"/>
                    <a:pt x="93"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flipH="1">
              <a:off x="7911015" y="3537223"/>
              <a:ext cx="729627" cy="1896395"/>
            </a:xfrm>
            <a:custGeom>
              <a:avLst/>
              <a:gdLst/>
              <a:ahLst/>
              <a:cxnLst/>
              <a:rect l="l" t="t" r="r" b="b"/>
              <a:pathLst>
                <a:path w="13074" h="33981" extrusionOk="0">
                  <a:moveTo>
                    <a:pt x="11252" y="0"/>
                  </a:moveTo>
                  <a:lnTo>
                    <a:pt x="11252" y="0"/>
                  </a:lnTo>
                  <a:cubicBezTo>
                    <a:pt x="4227" y="7597"/>
                    <a:pt x="786" y="19288"/>
                    <a:pt x="0" y="33981"/>
                  </a:cubicBezTo>
                  <a:lnTo>
                    <a:pt x="5477" y="33981"/>
                  </a:lnTo>
                  <a:cubicBezTo>
                    <a:pt x="12930" y="19265"/>
                    <a:pt x="13073" y="8513"/>
                    <a:pt x="11252"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flipH="1">
              <a:off x="7879149" y="3532982"/>
              <a:ext cx="765511" cy="1904654"/>
            </a:xfrm>
            <a:custGeom>
              <a:avLst/>
              <a:gdLst/>
              <a:ahLst/>
              <a:cxnLst/>
              <a:rect l="l" t="t" r="r" b="b"/>
              <a:pathLst>
                <a:path w="13717" h="34129" extrusionOk="0">
                  <a:moveTo>
                    <a:pt x="11288" y="231"/>
                  </a:moveTo>
                  <a:lnTo>
                    <a:pt x="11288" y="231"/>
                  </a:lnTo>
                  <a:cubicBezTo>
                    <a:pt x="13550" y="10982"/>
                    <a:pt x="11705" y="21710"/>
                    <a:pt x="5501" y="33985"/>
                  </a:cubicBezTo>
                  <a:lnTo>
                    <a:pt x="155" y="33985"/>
                  </a:lnTo>
                  <a:cubicBezTo>
                    <a:pt x="989" y="18531"/>
                    <a:pt x="4632" y="7482"/>
                    <a:pt x="11288" y="231"/>
                  </a:cubicBezTo>
                  <a:close/>
                  <a:moveTo>
                    <a:pt x="11324" y="0"/>
                  </a:moveTo>
                  <a:cubicBezTo>
                    <a:pt x="11305" y="0"/>
                    <a:pt x="11284" y="8"/>
                    <a:pt x="11276" y="17"/>
                  </a:cubicBezTo>
                  <a:cubicBezTo>
                    <a:pt x="7847" y="3720"/>
                    <a:pt x="5156" y="8554"/>
                    <a:pt x="3287" y="14388"/>
                  </a:cubicBezTo>
                  <a:cubicBezTo>
                    <a:pt x="1513" y="19912"/>
                    <a:pt x="406" y="26532"/>
                    <a:pt x="1" y="34057"/>
                  </a:cubicBezTo>
                  <a:cubicBezTo>
                    <a:pt x="1" y="34069"/>
                    <a:pt x="1" y="34092"/>
                    <a:pt x="25" y="34104"/>
                  </a:cubicBezTo>
                  <a:cubicBezTo>
                    <a:pt x="36" y="34128"/>
                    <a:pt x="48" y="34128"/>
                    <a:pt x="72" y="34128"/>
                  </a:cubicBezTo>
                  <a:lnTo>
                    <a:pt x="5549" y="34128"/>
                  </a:lnTo>
                  <a:cubicBezTo>
                    <a:pt x="5573" y="34128"/>
                    <a:pt x="5597" y="34116"/>
                    <a:pt x="5609" y="34092"/>
                  </a:cubicBezTo>
                  <a:cubicBezTo>
                    <a:pt x="11883" y="21710"/>
                    <a:pt x="13717" y="10899"/>
                    <a:pt x="11395" y="53"/>
                  </a:cubicBezTo>
                  <a:cubicBezTo>
                    <a:pt x="11395" y="29"/>
                    <a:pt x="11371" y="5"/>
                    <a:pt x="11347" y="5"/>
                  </a:cubicBezTo>
                  <a:cubicBezTo>
                    <a:pt x="11340" y="1"/>
                    <a:pt x="11332" y="0"/>
                    <a:pt x="1132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flipH="1">
              <a:off x="8008063" y="3533038"/>
              <a:ext cx="497691" cy="1904598"/>
            </a:xfrm>
            <a:custGeom>
              <a:avLst/>
              <a:gdLst/>
              <a:ahLst/>
              <a:cxnLst/>
              <a:rect l="l" t="t" r="r" b="b"/>
              <a:pathLst>
                <a:path w="8918" h="34128" extrusionOk="0">
                  <a:moveTo>
                    <a:pt x="8839" y="1"/>
                  </a:moveTo>
                  <a:cubicBezTo>
                    <a:pt x="8807" y="1"/>
                    <a:pt x="8773" y="22"/>
                    <a:pt x="8763" y="52"/>
                  </a:cubicBezTo>
                  <a:cubicBezTo>
                    <a:pt x="5120" y="10755"/>
                    <a:pt x="2179" y="22185"/>
                    <a:pt x="12" y="34044"/>
                  </a:cubicBezTo>
                  <a:cubicBezTo>
                    <a:pt x="0" y="34080"/>
                    <a:pt x="36" y="34127"/>
                    <a:pt x="72" y="34127"/>
                  </a:cubicBezTo>
                  <a:lnTo>
                    <a:pt x="83" y="34127"/>
                  </a:lnTo>
                  <a:cubicBezTo>
                    <a:pt x="119" y="34127"/>
                    <a:pt x="155" y="34103"/>
                    <a:pt x="155" y="34068"/>
                  </a:cubicBezTo>
                  <a:cubicBezTo>
                    <a:pt x="2322" y="22221"/>
                    <a:pt x="5263" y="10791"/>
                    <a:pt x="8906" y="99"/>
                  </a:cubicBezTo>
                  <a:cubicBezTo>
                    <a:pt x="8918" y="63"/>
                    <a:pt x="8894" y="16"/>
                    <a:pt x="8858" y="4"/>
                  </a:cubicBezTo>
                  <a:cubicBezTo>
                    <a:pt x="8852" y="2"/>
                    <a:pt x="8845" y="1"/>
                    <a:pt x="8839"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flipH="1">
              <a:off x="7967489" y="3734341"/>
              <a:ext cx="209390" cy="179030"/>
            </a:xfrm>
            <a:custGeom>
              <a:avLst/>
              <a:gdLst/>
              <a:ahLst/>
              <a:cxnLst/>
              <a:rect l="l" t="t" r="r" b="b"/>
              <a:pathLst>
                <a:path w="3752" h="3208" extrusionOk="0">
                  <a:moveTo>
                    <a:pt x="82" y="0"/>
                  </a:moveTo>
                  <a:cubicBezTo>
                    <a:pt x="71" y="0"/>
                    <a:pt x="60" y="2"/>
                    <a:pt x="48" y="5"/>
                  </a:cubicBezTo>
                  <a:cubicBezTo>
                    <a:pt x="13" y="16"/>
                    <a:pt x="1" y="52"/>
                    <a:pt x="13" y="100"/>
                  </a:cubicBezTo>
                  <a:cubicBezTo>
                    <a:pt x="417" y="1231"/>
                    <a:pt x="656" y="2219"/>
                    <a:pt x="715" y="3136"/>
                  </a:cubicBezTo>
                  <a:cubicBezTo>
                    <a:pt x="715" y="3172"/>
                    <a:pt x="739" y="3195"/>
                    <a:pt x="763" y="3207"/>
                  </a:cubicBezTo>
                  <a:lnTo>
                    <a:pt x="787" y="3207"/>
                  </a:lnTo>
                  <a:cubicBezTo>
                    <a:pt x="810" y="3207"/>
                    <a:pt x="822" y="3207"/>
                    <a:pt x="846" y="3195"/>
                  </a:cubicBezTo>
                  <a:cubicBezTo>
                    <a:pt x="1751" y="2338"/>
                    <a:pt x="2692" y="1624"/>
                    <a:pt x="3704" y="1005"/>
                  </a:cubicBezTo>
                  <a:cubicBezTo>
                    <a:pt x="3739" y="981"/>
                    <a:pt x="3751" y="933"/>
                    <a:pt x="3727" y="898"/>
                  </a:cubicBezTo>
                  <a:cubicBezTo>
                    <a:pt x="3720" y="874"/>
                    <a:pt x="3697" y="861"/>
                    <a:pt x="3672" y="861"/>
                  </a:cubicBezTo>
                  <a:cubicBezTo>
                    <a:pt x="3659" y="861"/>
                    <a:pt x="3645" y="865"/>
                    <a:pt x="3632" y="874"/>
                  </a:cubicBezTo>
                  <a:cubicBezTo>
                    <a:pt x="2644" y="1469"/>
                    <a:pt x="1739" y="2160"/>
                    <a:pt x="858" y="2981"/>
                  </a:cubicBezTo>
                  <a:cubicBezTo>
                    <a:pt x="775" y="2088"/>
                    <a:pt x="536" y="1124"/>
                    <a:pt x="144" y="40"/>
                  </a:cubicBezTo>
                  <a:cubicBezTo>
                    <a:pt x="135" y="13"/>
                    <a:pt x="112"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flipH="1">
              <a:off x="7954207" y="3898140"/>
              <a:ext cx="323684" cy="285009"/>
            </a:xfrm>
            <a:custGeom>
              <a:avLst/>
              <a:gdLst/>
              <a:ahLst/>
              <a:cxnLst/>
              <a:rect l="l" t="t" r="r" b="b"/>
              <a:pathLst>
                <a:path w="5800" h="5107" extrusionOk="0">
                  <a:moveTo>
                    <a:pt x="92" y="1"/>
                  </a:moveTo>
                  <a:cubicBezTo>
                    <a:pt x="81" y="1"/>
                    <a:pt x="70" y="4"/>
                    <a:pt x="60" y="10"/>
                  </a:cubicBezTo>
                  <a:cubicBezTo>
                    <a:pt x="25" y="22"/>
                    <a:pt x="1" y="58"/>
                    <a:pt x="13" y="106"/>
                  </a:cubicBezTo>
                  <a:cubicBezTo>
                    <a:pt x="632" y="1689"/>
                    <a:pt x="989" y="3344"/>
                    <a:pt x="1108" y="5035"/>
                  </a:cubicBezTo>
                  <a:cubicBezTo>
                    <a:pt x="1108" y="5071"/>
                    <a:pt x="1120" y="5094"/>
                    <a:pt x="1156" y="5106"/>
                  </a:cubicBezTo>
                  <a:lnTo>
                    <a:pt x="1180" y="5106"/>
                  </a:lnTo>
                  <a:cubicBezTo>
                    <a:pt x="1203" y="5106"/>
                    <a:pt x="1215" y="5106"/>
                    <a:pt x="1227" y="5082"/>
                  </a:cubicBezTo>
                  <a:cubicBezTo>
                    <a:pt x="2335" y="4094"/>
                    <a:pt x="3775" y="3046"/>
                    <a:pt x="5752" y="1784"/>
                  </a:cubicBezTo>
                  <a:cubicBezTo>
                    <a:pt x="5787" y="1772"/>
                    <a:pt x="5799" y="1725"/>
                    <a:pt x="5775" y="1689"/>
                  </a:cubicBezTo>
                  <a:cubicBezTo>
                    <a:pt x="5760" y="1666"/>
                    <a:pt x="5735" y="1653"/>
                    <a:pt x="5709" y="1653"/>
                  </a:cubicBezTo>
                  <a:cubicBezTo>
                    <a:pt x="5695" y="1653"/>
                    <a:pt x="5681" y="1657"/>
                    <a:pt x="5668" y="1665"/>
                  </a:cubicBezTo>
                  <a:cubicBezTo>
                    <a:pt x="3763" y="2892"/>
                    <a:pt x="2346" y="3916"/>
                    <a:pt x="1239" y="4880"/>
                  </a:cubicBezTo>
                  <a:cubicBezTo>
                    <a:pt x="1120" y="3225"/>
                    <a:pt x="751" y="160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flipH="1">
              <a:off x="7962188" y="4127013"/>
              <a:ext cx="424639" cy="293324"/>
            </a:xfrm>
            <a:custGeom>
              <a:avLst/>
              <a:gdLst/>
              <a:ahLst/>
              <a:cxnLst/>
              <a:rect l="l" t="t" r="r" b="b"/>
              <a:pathLst>
                <a:path w="7609" h="5256" extrusionOk="0">
                  <a:moveTo>
                    <a:pt x="88" y="1"/>
                  </a:moveTo>
                  <a:cubicBezTo>
                    <a:pt x="78" y="1"/>
                    <a:pt x="69" y="2"/>
                    <a:pt x="60" y="5"/>
                  </a:cubicBezTo>
                  <a:cubicBezTo>
                    <a:pt x="24" y="17"/>
                    <a:pt x="0" y="65"/>
                    <a:pt x="12" y="100"/>
                  </a:cubicBezTo>
                  <a:cubicBezTo>
                    <a:pt x="810" y="1958"/>
                    <a:pt x="1620" y="3898"/>
                    <a:pt x="1905" y="5196"/>
                  </a:cubicBezTo>
                  <a:cubicBezTo>
                    <a:pt x="1917" y="5220"/>
                    <a:pt x="1929" y="5244"/>
                    <a:pt x="1953" y="5256"/>
                  </a:cubicBezTo>
                  <a:lnTo>
                    <a:pt x="1977" y="5256"/>
                  </a:lnTo>
                  <a:cubicBezTo>
                    <a:pt x="2001" y="5256"/>
                    <a:pt x="2012" y="5256"/>
                    <a:pt x="2024" y="5244"/>
                  </a:cubicBezTo>
                  <a:cubicBezTo>
                    <a:pt x="3739" y="3958"/>
                    <a:pt x="5596" y="2863"/>
                    <a:pt x="7561" y="2005"/>
                  </a:cubicBezTo>
                  <a:cubicBezTo>
                    <a:pt x="7597" y="1993"/>
                    <a:pt x="7608" y="1946"/>
                    <a:pt x="7597" y="1910"/>
                  </a:cubicBezTo>
                  <a:cubicBezTo>
                    <a:pt x="7588" y="1884"/>
                    <a:pt x="7561" y="1865"/>
                    <a:pt x="7533" y="1865"/>
                  </a:cubicBezTo>
                  <a:cubicBezTo>
                    <a:pt x="7522" y="1865"/>
                    <a:pt x="7511" y="1868"/>
                    <a:pt x="7501" y="1874"/>
                  </a:cubicBezTo>
                  <a:cubicBezTo>
                    <a:pt x="5572" y="2720"/>
                    <a:pt x="3727" y="3791"/>
                    <a:pt x="2024" y="5053"/>
                  </a:cubicBezTo>
                  <a:cubicBezTo>
                    <a:pt x="1715" y="3744"/>
                    <a:pt x="929" y="1862"/>
                    <a:pt x="155" y="41"/>
                  </a:cubicBezTo>
                  <a:cubicBezTo>
                    <a:pt x="146" y="14"/>
                    <a:pt x="117" y="1"/>
                    <a:pt x="88"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flipH="1">
              <a:off x="8013365" y="4423749"/>
              <a:ext cx="476484" cy="318214"/>
            </a:xfrm>
            <a:custGeom>
              <a:avLst/>
              <a:gdLst/>
              <a:ahLst/>
              <a:cxnLst/>
              <a:rect l="l" t="t" r="r" b="b"/>
              <a:pathLst>
                <a:path w="8538" h="5702" extrusionOk="0">
                  <a:moveTo>
                    <a:pt x="92" y="1"/>
                  </a:moveTo>
                  <a:cubicBezTo>
                    <a:pt x="81" y="1"/>
                    <a:pt x="70" y="4"/>
                    <a:pt x="60" y="10"/>
                  </a:cubicBezTo>
                  <a:cubicBezTo>
                    <a:pt x="25" y="22"/>
                    <a:pt x="1" y="70"/>
                    <a:pt x="25" y="105"/>
                  </a:cubicBezTo>
                  <a:cubicBezTo>
                    <a:pt x="930" y="1891"/>
                    <a:pt x="1918" y="3939"/>
                    <a:pt x="2323" y="5642"/>
                  </a:cubicBezTo>
                  <a:cubicBezTo>
                    <a:pt x="2334" y="5666"/>
                    <a:pt x="2346" y="5689"/>
                    <a:pt x="2370" y="5689"/>
                  </a:cubicBezTo>
                  <a:cubicBezTo>
                    <a:pt x="2382" y="5701"/>
                    <a:pt x="2394" y="5701"/>
                    <a:pt x="2394" y="5701"/>
                  </a:cubicBezTo>
                  <a:cubicBezTo>
                    <a:pt x="2418" y="5701"/>
                    <a:pt x="2430" y="5689"/>
                    <a:pt x="2442" y="5678"/>
                  </a:cubicBezTo>
                  <a:cubicBezTo>
                    <a:pt x="4109" y="4380"/>
                    <a:pt x="6537" y="3451"/>
                    <a:pt x="8478" y="2784"/>
                  </a:cubicBezTo>
                  <a:cubicBezTo>
                    <a:pt x="8514" y="2772"/>
                    <a:pt x="8538" y="2737"/>
                    <a:pt x="8514" y="2689"/>
                  </a:cubicBezTo>
                  <a:cubicBezTo>
                    <a:pt x="8504" y="2660"/>
                    <a:pt x="8478" y="2638"/>
                    <a:pt x="8449" y="2638"/>
                  </a:cubicBezTo>
                  <a:cubicBezTo>
                    <a:pt x="8443" y="2638"/>
                    <a:pt x="8437" y="2639"/>
                    <a:pt x="8430" y="2641"/>
                  </a:cubicBezTo>
                  <a:cubicBezTo>
                    <a:pt x="6514" y="3296"/>
                    <a:pt x="4120" y="4213"/>
                    <a:pt x="2442" y="5499"/>
                  </a:cubicBezTo>
                  <a:cubicBezTo>
                    <a:pt x="2013" y="3808"/>
                    <a:pt x="1049" y="179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p:nvPr/>
        </p:nvSpPr>
        <p:spPr>
          <a:xfrm>
            <a:off x="2822648" y="1410591"/>
            <a:ext cx="10916" cy="6717"/>
          </a:xfrm>
          <a:custGeom>
            <a:avLst/>
            <a:gdLst/>
            <a:ahLst/>
            <a:cxnLst/>
            <a:rect l="l" t="t" r="r" b="b"/>
            <a:pathLst>
              <a:path w="273" h="168" extrusionOk="0">
                <a:moveTo>
                  <a:pt x="213" y="0"/>
                </a:moveTo>
                <a:cubicBezTo>
                  <a:pt x="203" y="0"/>
                  <a:pt x="194" y="3"/>
                  <a:pt x="185" y="8"/>
                </a:cubicBezTo>
                <a:cubicBezTo>
                  <a:pt x="166" y="20"/>
                  <a:pt x="177" y="46"/>
                  <a:pt x="194" y="46"/>
                </a:cubicBezTo>
                <a:cubicBezTo>
                  <a:pt x="197" y="46"/>
                  <a:pt x="201" y="45"/>
                  <a:pt x="205" y="43"/>
                </a:cubicBezTo>
                <a:lnTo>
                  <a:pt x="205" y="43"/>
                </a:lnTo>
                <a:cubicBezTo>
                  <a:pt x="168" y="65"/>
                  <a:pt x="175" y="78"/>
                  <a:pt x="133" y="87"/>
                </a:cubicBezTo>
                <a:cubicBezTo>
                  <a:pt x="129" y="88"/>
                  <a:pt x="125" y="88"/>
                  <a:pt x="122" y="88"/>
                </a:cubicBezTo>
                <a:cubicBezTo>
                  <a:pt x="110" y="88"/>
                  <a:pt x="98" y="85"/>
                  <a:pt x="86" y="85"/>
                </a:cubicBezTo>
                <a:cubicBezTo>
                  <a:pt x="81" y="85"/>
                  <a:pt x="76" y="85"/>
                  <a:pt x="70" y="87"/>
                </a:cubicBezTo>
                <a:cubicBezTo>
                  <a:pt x="47" y="93"/>
                  <a:pt x="27" y="104"/>
                  <a:pt x="13" y="121"/>
                </a:cubicBezTo>
                <a:cubicBezTo>
                  <a:pt x="1" y="135"/>
                  <a:pt x="13" y="152"/>
                  <a:pt x="27" y="152"/>
                </a:cubicBezTo>
                <a:cubicBezTo>
                  <a:pt x="31" y="152"/>
                  <a:pt x="35" y="151"/>
                  <a:pt x="39" y="147"/>
                </a:cubicBezTo>
                <a:cubicBezTo>
                  <a:pt x="88" y="100"/>
                  <a:pt x="261" y="167"/>
                  <a:pt x="270" y="62"/>
                </a:cubicBezTo>
                <a:cubicBezTo>
                  <a:pt x="273" y="27"/>
                  <a:pt x="244" y="0"/>
                  <a:pt x="213"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836429" y="3587752"/>
            <a:ext cx="8077" cy="12115"/>
          </a:xfrm>
          <a:custGeom>
            <a:avLst/>
            <a:gdLst/>
            <a:ahLst/>
            <a:cxnLst/>
            <a:rect l="l" t="t" r="r" b="b"/>
            <a:pathLst>
              <a:path w="202" h="303" extrusionOk="0">
                <a:moveTo>
                  <a:pt x="2" y="1"/>
                </a:moveTo>
                <a:cubicBezTo>
                  <a:pt x="1" y="1"/>
                  <a:pt x="1" y="1"/>
                  <a:pt x="1" y="2"/>
                </a:cubicBezTo>
                <a:cubicBezTo>
                  <a:pt x="62" y="94"/>
                  <a:pt x="121" y="188"/>
                  <a:pt x="181" y="282"/>
                </a:cubicBezTo>
                <a:cubicBezTo>
                  <a:pt x="187" y="289"/>
                  <a:pt x="194" y="296"/>
                  <a:pt x="201" y="303"/>
                </a:cubicBezTo>
                <a:cubicBezTo>
                  <a:pt x="67" y="81"/>
                  <a:pt x="10" y="1"/>
                  <a:pt x="2" y="1"/>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489951" y="2822527"/>
            <a:ext cx="5398" cy="15714"/>
          </a:xfrm>
          <a:custGeom>
            <a:avLst/>
            <a:gdLst/>
            <a:ahLst/>
            <a:cxnLst/>
            <a:rect l="l" t="t" r="r" b="b"/>
            <a:pathLst>
              <a:path w="135" h="393" extrusionOk="0">
                <a:moveTo>
                  <a:pt x="3" y="1"/>
                </a:moveTo>
                <a:cubicBezTo>
                  <a:pt x="1" y="1"/>
                  <a:pt x="3" y="17"/>
                  <a:pt x="10" y="43"/>
                </a:cubicBezTo>
                <a:cubicBezTo>
                  <a:pt x="53" y="157"/>
                  <a:pt x="95" y="270"/>
                  <a:pt x="132" y="386"/>
                </a:cubicBezTo>
                <a:cubicBezTo>
                  <a:pt x="132" y="388"/>
                  <a:pt x="133" y="389"/>
                  <a:pt x="135" y="392"/>
                </a:cubicBezTo>
                <a:cubicBezTo>
                  <a:pt x="45" y="100"/>
                  <a:pt x="8" y="1"/>
                  <a:pt x="3" y="1"/>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904698" y="-181955"/>
            <a:ext cx="9037" cy="9996"/>
          </a:xfrm>
          <a:custGeom>
            <a:avLst/>
            <a:gdLst/>
            <a:ahLst/>
            <a:cxnLst/>
            <a:rect l="l" t="t" r="r" b="b"/>
            <a:pathLst>
              <a:path w="226" h="250" extrusionOk="0">
                <a:moveTo>
                  <a:pt x="6" y="0"/>
                </a:moveTo>
                <a:cubicBezTo>
                  <a:pt x="0" y="0"/>
                  <a:pt x="54" y="66"/>
                  <a:pt x="225" y="249"/>
                </a:cubicBezTo>
                <a:lnTo>
                  <a:pt x="212" y="232"/>
                </a:lnTo>
                <a:cubicBezTo>
                  <a:pt x="145" y="156"/>
                  <a:pt x="77" y="80"/>
                  <a:pt x="12" y="4"/>
                </a:cubicBezTo>
                <a:cubicBezTo>
                  <a:pt x="9" y="2"/>
                  <a:pt x="7" y="0"/>
                  <a:pt x="6"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txBox="1">
            <a:spLocks noGrp="1"/>
          </p:cNvSpPr>
          <p:nvPr>
            <p:ph type="ctrTitle"/>
          </p:nvPr>
        </p:nvSpPr>
        <p:spPr>
          <a:xfrm>
            <a:off x="2155050" y="1546808"/>
            <a:ext cx="4836000" cy="1739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Font typeface="Concert One"/>
              <a:buNone/>
              <a:defRPr sz="68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a:endParaRPr/>
          </a:p>
        </p:txBody>
      </p:sp>
      <p:sp>
        <p:nvSpPr>
          <p:cNvPr id="87" name="Google Shape;87;p2"/>
          <p:cNvSpPr txBox="1">
            <a:spLocks noGrp="1"/>
          </p:cNvSpPr>
          <p:nvPr>
            <p:ph type="subTitle" idx="1"/>
          </p:nvPr>
        </p:nvSpPr>
        <p:spPr>
          <a:xfrm>
            <a:off x="2391600" y="3321323"/>
            <a:ext cx="4360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22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88" name="Google Shape;88;p2"/>
          <p:cNvSpPr/>
          <p:nvPr/>
        </p:nvSpPr>
        <p:spPr>
          <a:xfrm>
            <a:off x="7169342" y="1095366"/>
            <a:ext cx="398352" cy="427012"/>
          </a:xfrm>
          <a:custGeom>
            <a:avLst/>
            <a:gdLst/>
            <a:ahLst/>
            <a:cxnLst/>
            <a:rect l="l" t="t" r="r" b="b"/>
            <a:pathLst>
              <a:path w="2977" h="3191" extrusionOk="0">
                <a:moveTo>
                  <a:pt x="1488" y="0"/>
                </a:moveTo>
                <a:lnTo>
                  <a:pt x="1262" y="667"/>
                </a:lnTo>
                <a:cubicBezTo>
                  <a:pt x="1155" y="988"/>
                  <a:pt x="917" y="1238"/>
                  <a:pt x="595" y="1357"/>
                </a:cubicBezTo>
                <a:lnTo>
                  <a:pt x="0" y="1595"/>
                </a:lnTo>
                <a:lnTo>
                  <a:pt x="595" y="1822"/>
                </a:lnTo>
                <a:cubicBezTo>
                  <a:pt x="917" y="1941"/>
                  <a:pt x="1155" y="2203"/>
                  <a:pt x="1262" y="2524"/>
                </a:cubicBezTo>
                <a:lnTo>
                  <a:pt x="1488" y="3191"/>
                </a:lnTo>
                <a:lnTo>
                  <a:pt x="1715" y="2524"/>
                </a:lnTo>
                <a:cubicBezTo>
                  <a:pt x="1822" y="2203"/>
                  <a:pt x="2072" y="1941"/>
                  <a:pt x="2381" y="1822"/>
                </a:cubicBezTo>
                <a:lnTo>
                  <a:pt x="2977" y="1595"/>
                </a:lnTo>
                <a:lnTo>
                  <a:pt x="2381" y="1357"/>
                </a:lnTo>
                <a:cubicBezTo>
                  <a:pt x="2072" y="1238"/>
                  <a:pt x="1822" y="988"/>
                  <a:pt x="1715" y="667"/>
                </a:cubicBezTo>
                <a:lnTo>
                  <a:pt x="1488" y="0"/>
                </a:lnTo>
                <a:close/>
              </a:path>
            </a:pathLst>
          </a:custGeom>
          <a:solidFill>
            <a:schemeClr val="accent4"/>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155044" y="121402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338102" y="2357862"/>
            <a:ext cx="198305" cy="21389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206519" y="201292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4"/>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658244" y="293077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752399" y="1920823"/>
            <a:ext cx="553882" cy="59742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5"/>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404152" y="1349987"/>
            <a:ext cx="198305" cy="21389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420014" y="2930768"/>
            <a:ext cx="147682" cy="158298"/>
          </a:xfrm>
          <a:custGeom>
            <a:avLst/>
            <a:gdLst/>
            <a:ahLst/>
            <a:cxnLst/>
            <a:rect l="l" t="t" r="r" b="b"/>
            <a:pathLst>
              <a:path w="2977" h="3191" extrusionOk="0">
                <a:moveTo>
                  <a:pt x="1488" y="0"/>
                </a:moveTo>
                <a:lnTo>
                  <a:pt x="1262" y="667"/>
                </a:lnTo>
                <a:cubicBezTo>
                  <a:pt x="1155" y="988"/>
                  <a:pt x="917" y="1238"/>
                  <a:pt x="595" y="1357"/>
                </a:cubicBezTo>
                <a:lnTo>
                  <a:pt x="0" y="1595"/>
                </a:lnTo>
                <a:lnTo>
                  <a:pt x="595" y="1822"/>
                </a:lnTo>
                <a:cubicBezTo>
                  <a:pt x="917" y="1941"/>
                  <a:pt x="1155" y="2203"/>
                  <a:pt x="1262" y="2524"/>
                </a:cubicBezTo>
                <a:lnTo>
                  <a:pt x="1488" y="3191"/>
                </a:lnTo>
                <a:lnTo>
                  <a:pt x="1715" y="2524"/>
                </a:lnTo>
                <a:cubicBezTo>
                  <a:pt x="1822" y="2203"/>
                  <a:pt x="2072" y="1941"/>
                  <a:pt x="2381" y="1822"/>
                </a:cubicBezTo>
                <a:lnTo>
                  <a:pt x="2977" y="1595"/>
                </a:lnTo>
                <a:lnTo>
                  <a:pt x="2381" y="1357"/>
                </a:lnTo>
                <a:cubicBezTo>
                  <a:pt x="2072" y="1238"/>
                  <a:pt x="1822" y="988"/>
                  <a:pt x="1715" y="667"/>
                </a:cubicBezTo>
                <a:lnTo>
                  <a:pt x="1488" y="0"/>
                </a:ln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968719" y="15787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166095" y="224979"/>
            <a:ext cx="489927" cy="528422"/>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801920" y="47841"/>
            <a:ext cx="489927" cy="528422"/>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4"/>
        <p:cNvGrpSpPr/>
        <p:nvPr/>
      </p:nvGrpSpPr>
      <p:grpSpPr>
        <a:xfrm>
          <a:off x="0" y="0"/>
          <a:ext cx="0" cy="0"/>
          <a:chOff x="0" y="0"/>
          <a:chExt cx="0" cy="0"/>
        </a:xfrm>
      </p:grpSpPr>
      <p:grpSp>
        <p:nvGrpSpPr>
          <p:cNvPr id="235" name="Google Shape;235;p6"/>
          <p:cNvGrpSpPr/>
          <p:nvPr/>
        </p:nvGrpSpPr>
        <p:grpSpPr>
          <a:xfrm>
            <a:off x="353167" y="163310"/>
            <a:ext cx="8452699" cy="4831682"/>
            <a:chOff x="345766" y="155909"/>
            <a:chExt cx="8452699" cy="4831682"/>
          </a:xfrm>
        </p:grpSpPr>
        <p:grpSp>
          <p:nvGrpSpPr>
            <p:cNvPr id="236" name="Google Shape;236;p6"/>
            <p:cNvGrpSpPr/>
            <p:nvPr/>
          </p:nvGrpSpPr>
          <p:grpSpPr>
            <a:xfrm>
              <a:off x="345766" y="155909"/>
              <a:ext cx="8452699" cy="4831682"/>
              <a:chOff x="271175" y="79714"/>
              <a:chExt cx="8452699" cy="4831682"/>
            </a:xfrm>
          </p:grpSpPr>
          <p:sp>
            <p:nvSpPr>
              <p:cNvPr id="237" name="Google Shape;237;p6"/>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6"/>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5" name="Google Shape;245;p6"/>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8"/>
        <p:cNvGrpSpPr/>
        <p:nvPr/>
      </p:nvGrpSpPr>
      <p:grpSpPr>
        <a:xfrm>
          <a:off x="0" y="0"/>
          <a:ext cx="0" cy="0"/>
          <a:chOff x="0" y="0"/>
          <a:chExt cx="0" cy="0"/>
        </a:xfrm>
      </p:grpSpPr>
      <p:sp>
        <p:nvSpPr>
          <p:cNvPr id="289" name="Google Shape;289;p8"/>
          <p:cNvSpPr txBox="1">
            <a:spLocks noGrp="1"/>
          </p:cNvSpPr>
          <p:nvPr>
            <p:ph type="title"/>
          </p:nvPr>
        </p:nvSpPr>
        <p:spPr>
          <a:xfrm>
            <a:off x="797325" y="671225"/>
            <a:ext cx="3489300" cy="4090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4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1">
    <p:spTree>
      <p:nvGrpSpPr>
        <p:cNvPr id="1" name="Shape 505"/>
        <p:cNvGrpSpPr/>
        <p:nvPr/>
      </p:nvGrpSpPr>
      <p:grpSpPr>
        <a:xfrm>
          <a:off x="0" y="0"/>
          <a:ext cx="0" cy="0"/>
          <a:chOff x="0" y="0"/>
          <a:chExt cx="0" cy="0"/>
        </a:xfrm>
      </p:grpSpPr>
      <p:grpSp>
        <p:nvGrpSpPr>
          <p:cNvPr id="506" name="Google Shape;506;p16"/>
          <p:cNvGrpSpPr/>
          <p:nvPr/>
        </p:nvGrpSpPr>
        <p:grpSpPr>
          <a:xfrm>
            <a:off x="353167" y="163310"/>
            <a:ext cx="8452699" cy="4831682"/>
            <a:chOff x="345766" y="155909"/>
            <a:chExt cx="8452699" cy="4831682"/>
          </a:xfrm>
        </p:grpSpPr>
        <p:grpSp>
          <p:nvGrpSpPr>
            <p:cNvPr id="507" name="Google Shape;507;p16"/>
            <p:cNvGrpSpPr/>
            <p:nvPr/>
          </p:nvGrpSpPr>
          <p:grpSpPr>
            <a:xfrm>
              <a:off x="345766" y="155909"/>
              <a:ext cx="8452699" cy="4831682"/>
              <a:chOff x="271175" y="79714"/>
              <a:chExt cx="8452699" cy="4831682"/>
            </a:xfrm>
          </p:grpSpPr>
          <p:sp>
            <p:nvSpPr>
              <p:cNvPr id="508" name="Google Shape;508;p16"/>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6"/>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6"/>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6"/>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 name="Google Shape;512;p16"/>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6"/>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6"/>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6"/>
          <p:cNvSpPr txBox="1">
            <a:spLocks noGrp="1"/>
          </p:cNvSpPr>
          <p:nvPr>
            <p:ph type="title"/>
          </p:nvPr>
        </p:nvSpPr>
        <p:spPr>
          <a:xfrm>
            <a:off x="713225" y="58807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6" name="Google Shape;516;p16"/>
          <p:cNvSpPr txBox="1">
            <a:spLocks noGrp="1"/>
          </p:cNvSpPr>
          <p:nvPr>
            <p:ph type="title" idx="2"/>
          </p:nvPr>
        </p:nvSpPr>
        <p:spPr>
          <a:xfrm>
            <a:off x="1005350"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17" name="Google Shape;517;p16"/>
          <p:cNvSpPr txBox="1">
            <a:spLocks noGrp="1"/>
          </p:cNvSpPr>
          <p:nvPr>
            <p:ph type="subTitle" idx="1"/>
          </p:nvPr>
        </p:nvSpPr>
        <p:spPr>
          <a:xfrm>
            <a:off x="1005350"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18" name="Google Shape;518;p16"/>
          <p:cNvSpPr txBox="1">
            <a:spLocks noGrp="1"/>
          </p:cNvSpPr>
          <p:nvPr>
            <p:ph type="title" idx="3"/>
          </p:nvPr>
        </p:nvSpPr>
        <p:spPr>
          <a:xfrm>
            <a:off x="3445494"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19" name="Google Shape;519;p16"/>
          <p:cNvSpPr txBox="1">
            <a:spLocks noGrp="1"/>
          </p:cNvSpPr>
          <p:nvPr>
            <p:ph type="subTitle" idx="4"/>
          </p:nvPr>
        </p:nvSpPr>
        <p:spPr>
          <a:xfrm>
            <a:off x="3445494"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0" name="Google Shape;520;p16"/>
          <p:cNvSpPr txBox="1">
            <a:spLocks noGrp="1"/>
          </p:cNvSpPr>
          <p:nvPr>
            <p:ph type="title" idx="5"/>
          </p:nvPr>
        </p:nvSpPr>
        <p:spPr>
          <a:xfrm>
            <a:off x="5885639"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1" name="Google Shape;521;p16"/>
          <p:cNvSpPr txBox="1">
            <a:spLocks noGrp="1"/>
          </p:cNvSpPr>
          <p:nvPr>
            <p:ph type="subTitle" idx="6"/>
          </p:nvPr>
        </p:nvSpPr>
        <p:spPr>
          <a:xfrm>
            <a:off x="5885639"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2" name="Google Shape;522;p16"/>
          <p:cNvSpPr txBox="1">
            <a:spLocks noGrp="1"/>
          </p:cNvSpPr>
          <p:nvPr>
            <p:ph type="title" idx="7"/>
          </p:nvPr>
        </p:nvSpPr>
        <p:spPr>
          <a:xfrm>
            <a:off x="1005350"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3" name="Google Shape;523;p16"/>
          <p:cNvSpPr txBox="1">
            <a:spLocks noGrp="1"/>
          </p:cNvSpPr>
          <p:nvPr>
            <p:ph type="subTitle" idx="8"/>
          </p:nvPr>
        </p:nvSpPr>
        <p:spPr>
          <a:xfrm>
            <a:off x="1005350"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4" name="Google Shape;524;p16"/>
          <p:cNvSpPr txBox="1">
            <a:spLocks noGrp="1"/>
          </p:cNvSpPr>
          <p:nvPr>
            <p:ph type="title" idx="9"/>
          </p:nvPr>
        </p:nvSpPr>
        <p:spPr>
          <a:xfrm>
            <a:off x="3445494"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5" name="Google Shape;525;p16"/>
          <p:cNvSpPr txBox="1">
            <a:spLocks noGrp="1"/>
          </p:cNvSpPr>
          <p:nvPr>
            <p:ph type="subTitle" idx="13"/>
          </p:nvPr>
        </p:nvSpPr>
        <p:spPr>
          <a:xfrm>
            <a:off x="3445494"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6" name="Google Shape;526;p16"/>
          <p:cNvSpPr txBox="1">
            <a:spLocks noGrp="1"/>
          </p:cNvSpPr>
          <p:nvPr>
            <p:ph type="title" idx="14"/>
          </p:nvPr>
        </p:nvSpPr>
        <p:spPr>
          <a:xfrm>
            <a:off x="5885639"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7" name="Google Shape;527;p16"/>
          <p:cNvSpPr txBox="1">
            <a:spLocks noGrp="1"/>
          </p:cNvSpPr>
          <p:nvPr>
            <p:ph type="subTitle" idx="15"/>
          </p:nvPr>
        </p:nvSpPr>
        <p:spPr>
          <a:xfrm>
            <a:off x="5885639"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ercentages">
  <p:cSld name="SECTION_TITLE_AND_DESCRIPTION_1_1_1">
    <p:spTree>
      <p:nvGrpSpPr>
        <p:cNvPr id="1" name="Shape 528"/>
        <p:cNvGrpSpPr/>
        <p:nvPr/>
      </p:nvGrpSpPr>
      <p:grpSpPr>
        <a:xfrm>
          <a:off x="0" y="0"/>
          <a:ext cx="0" cy="0"/>
          <a:chOff x="0" y="0"/>
          <a:chExt cx="0" cy="0"/>
        </a:xfrm>
      </p:grpSpPr>
      <p:grpSp>
        <p:nvGrpSpPr>
          <p:cNvPr id="529" name="Google Shape;529;p17"/>
          <p:cNvGrpSpPr/>
          <p:nvPr/>
        </p:nvGrpSpPr>
        <p:grpSpPr>
          <a:xfrm>
            <a:off x="353167" y="163310"/>
            <a:ext cx="8452699" cy="4831682"/>
            <a:chOff x="345766" y="155909"/>
            <a:chExt cx="8452699" cy="4831682"/>
          </a:xfrm>
        </p:grpSpPr>
        <p:grpSp>
          <p:nvGrpSpPr>
            <p:cNvPr id="530" name="Google Shape;530;p17"/>
            <p:cNvGrpSpPr/>
            <p:nvPr/>
          </p:nvGrpSpPr>
          <p:grpSpPr>
            <a:xfrm>
              <a:off x="345766" y="155909"/>
              <a:ext cx="8452699" cy="4831682"/>
              <a:chOff x="271175" y="79714"/>
              <a:chExt cx="8452699" cy="4831682"/>
            </a:xfrm>
          </p:grpSpPr>
          <p:sp>
            <p:nvSpPr>
              <p:cNvPr id="531" name="Google Shape;531;p17"/>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7"/>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7"/>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7"/>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17"/>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7"/>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7"/>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9" name="Google Shape;539;p17"/>
          <p:cNvSpPr txBox="1">
            <a:spLocks noGrp="1"/>
          </p:cNvSpPr>
          <p:nvPr>
            <p:ph type="subTitle" idx="1"/>
          </p:nvPr>
        </p:nvSpPr>
        <p:spPr>
          <a:xfrm>
            <a:off x="1005350" y="3382402"/>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0" name="Google Shape;540;p17"/>
          <p:cNvSpPr txBox="1">
            <a:spLocks noGrp="1"/>
          </p:cNvSpPr>
          <p:nvPr>
            <p:ph type="subTitle" idx="2"/>
          </p:nvPr>
        </p:nvSpPr>
        <p:spPr>
          <a:xfrm>
            <a:off x="3445494" y="3382402"/>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1" name="Google Shape;541;p17"/>
          <p:cNvSpPr txBox="1">
            <a:spLocks noGrp="1"/>
          </p:cNvSpPr>
          <p:nvPr>
            <p:ph type="subTitle" idx="3"/>
          </p:nvPr>
        </p:nvSpPr>
        <p:spPr>
          <a:xfrm>
            <a:off x="5885639" y="3382402"/>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2" name="Google Shape;542;p17"/>
          <p:cNvSpPr txBox="1">
            <a:spLocks noGrp="1"/>
          </p:cNvSpPr>
          <p:nvPr>
            <p:ph type="title" idx="4" hasCustomPrompt="1"/>
          </p:nvPr>
        </p:nvSpPr>
        <p:spPr>
          <a:xfrm>
            <a:off x="1423100" y="2827700"/>
            <a:ext cx="1417500" cy="69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
        <p:nvSpPr>
          <p:cNvPr id="543" name="Google Shape;543;p17"/>
          <p:cNvSpPr txBox="1">
            <a:spLocks noGrp="1"/>
          </p:cNvSpPr>
          <p:nvPr>
            <p:ph type="title" idx="5" hasCustomPrompt="1"/>
          </p:nvPr>
        </p:nvSpPr>
        <p:spPr>
          <a:xfrm>
            <a:off x="3863250" y="2827700"/>
            <a:ext cx="1417500" cy="69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
        <p:nvSpPr>
          <p:cNvPr id="544" name="Google Shape;544;p17"/>
          <p:cNvSpPr txBox="1">
            <a:spLocks noGrp="1"/>
          </p:cNvSpPr>
          <p:nvPr>
            <p:ph type="title" idx="6" hasCustomPrompt="1"/>
          </p:nvPr>
        </p:nvSpPr>
        <p:spPr>
          <a:xfrm>
            <a:off x="6303400" y="2824225"/>
            <a:ext cx="1417500" cy="69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2">
  <p:cSld name="TITLE_AND_TWO_COLUMNS_1">
    <p:spTree>
      <p:nvGrpSpPr>
        <p:cNvPr id="1" name="Shape 586"/>
        <p:cNvGrpSpPr/>
        <p:nvPr/>
      </p:nvGrpSpPr>
      <p:grpSpPr>
        <a:xfrm>
          <a:off x="0" y="0"/>
          <a:ext cx="0" cy="0"/>
          <a:chOff x="0" y="0"/>
          <a:chExt cx="0" cy="0"/>
        </a:xfrm>
      </p:grpSpPr>
      <p:grpSp>
        <p:nvGrpSpPr>
          <p:cNvPr id="587" name="Google Shape;587;p21"/>
          <p:cNvGrpSpPr/>
          <p:nvPr/>
        </p:nvGrpSpPr>
        <p:grpSpPr>
          <a:xfrm>
            <a:off x="353167" y="163310"/>
            <a:ext cx="8452699" cy="4831682"/>
            <a:chOff x="345766" y="155909"/>
            <a:chExt cx="8452699" cy="4831682"/>
          </a:xfrm>
        </p:grpSpPr>
        <p:grpSp>
          <p:nvGrpSpPr>
            <p:cNvPr id="588" name="Google Shape;588;p21"/>
            <p:cNvGrpSpPr/>
            <p:nvPr/>
          </p:nvGrpSpPr>
          <p:grpSpPr>
            <a:xfrm>
              <a:off x="345766" y="155909"/>
              <a:ext cx="8452699" cy="4831682"/>
              <a:chOff x="271175" y="79714"/>
              <a:chExt cx="8452699" cy="4831682"/>
            </a:xfrm>
          </p:grpSpPr>
          <p:sp>
            <p:nvSpPr>
              <p:cNvPr id="589" name="Google Shape;589;p21"/>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 name="Google Shape;593;p21"/>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7" name="Google Shape;597;p21"/>
          <p:cNvSpPr txBox="1">
            <a:spLocks noGrp="1"/>
          </p:cNvSpPr>
          <p:nvPr>
            <p:ph type="title"/>
          </p:nvPr>
        </p:nvSpPr>
        <p:spPr>
          <a:xfrm>
            <a:off x="697475" y="593076"/>
            <a:ext cx="773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800"/>
              <a:buFont typeface="Teko"/>
              <a:buNone/>
              <a:defRPr sz="2800" b="1">
                <a:solidFill>
                  <a:schemeClr val="accent3"/>
                </a:solidFill>
                <a:latin typeface="Teko"/>
                <a:ea typeface="Teko"/>
                <a:cs typeface="Teko"/>
                <a:sym typeface="Teko"/>
              </a:defRPr>
            </a:lvl1pPr>
            <a:lvl2pPr lvl="1">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2pPr>
            <a:lvl3pPr lvl="2">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3pPr>
            <a:lvl4pPr lvl="3">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4pPr>
            <a:lvl5pPr lvl="4">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5pPr>
            <a:lvl6pPr lvl="5">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6pPr>
            <a:lvl7pPr lvl="6">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7pPr>
            <a:lvl8pPr lvl="7">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8pPr>
            <a:lvl9pPr lvl="8">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marL="914400" lvl="1"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1600"/>
              </a:spcBef>
              <a:spcAft>
                <a:spcPts val="160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8" r:id="rId4"/>
    <p:sldLayoutId id="2147483662" r:id="rId5"/>
    <p:sldLayoutId id="2147483663"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903">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www.mathworks.com/matlabcentral/fileexchange/13964-shapiro-wilk-and-shapiro-francia-normality-tests" TargetMode="External"/><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5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8.xml"/><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5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0.xml"/><Relationship Id="rId1" Type="http://schemas.openxmlformats.org/officeDocument/2006/relationships/slideLayout" Target="../slideLayouts/slideLayout7.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6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1.xml"/><Relationship Id="rId1" Type="http://schemas.openxmlformats.org/officeDocument/2006/relationships/slideLayout" Target="../slideLayouts/slideLayout7.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6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62.xml"/><Relationship Id="rId1" Type="http://schemas.openxmlformats.org/officeDocument/2006/relationships/slideLayout" Target="../slideLayouts/slideLayout7.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hyperlink" Target="https://www.mathworks.com/help/stats/perfcurve.html#d123e626411" TargetMode="External"/><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hyperlink" Target="https://www.mathworks.com/help/stats/perfcurve.html#d123e626411" TargetMode="External"/><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735"/>
        <p:cNvGrpSpPr/>
        <p:nvPr/>
      </p:nvGrpSpPr>
      <p:grpSpPr>
        <a:xfrm>
          <a:off x="0" y="0"/>
          <a:ext cx="0" cy="0"/>
          <a:chOff x="0" y="0"/>
          <a:chExt cx="0" cy="0"/>
        </a:xfrm>
      </p:grpSpPr>
      <p:sp>
        <p:nvSpPr>
          <p:cNvPr id="736" name="Google Shape;736;p28"/>
          <p:cNvSpPr txBox="1">
            <a:spLocks noGrp="1"/>
          </p:cNvSpPr>
          <p:nvPr>
            <p:ph type="ctrTitle"/>
          </p:nvPr>
        </p:nvSpPr>
        <p:spPr>
          <a:xfrm>
            <a:off x="2155050" y="1546808"/>
            <a:ext cx="4836000" cy="17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MATLAB </a:t>
            </a:r>
            <a:endParaRPr dirty="0"/>
          </a:p>
        </p:txBody>
      </p:sp>
      <p:sp>
        <p:nvSpPr>
          <p:cNvPr id="737" name="Google Shape;737;p28"/>
          <p:cNvSpPr txBox="1">
            <a:spLocks noGrp="1"/>
          </p:cNvSpPr>
          <p:nvPr>
            <p:ph type="subTitle" idx="1"/>
          </p:nvPr>
        </p:nvSpPr>
        <p:spPr>
          <a:xfrm>
            <a:off x="2391600" y="3321323"/>
            <a:ext cx="4360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Class 5: statistics basics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T-test </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1397590" y="1497940"/>
            <a:ext cx="6717597"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marL="0" indent="0" algn="l"/>
            <a:r>
              <a:rPr lang="en-US" sz="2400" dirty="0">
                <a:solidFill>
                  <a:schemeClr val="accent3"/>
                </a:solidFill>
              </a:rPr>
              <a:t>T-tests assume that your data come from a </a:t>
            </a:r>
            <a:r>
              <a:rPr lang="en-US" sz="2400" b="1" dirty="0">
                <a:solidFill>
                  <a:schemeClr val="accent3"/>
                </a:solidFill>
              </a:rPr>
              <a:t>normal</a:t>
            </a:r>
            <a:r>
              <a:rPr lang="en-US" sz="2400" dirty="0">
                <a:solidFill>
                  <a:schemeClr val="accent3"/>
                </a:solidFill>
              </a:rPr>
              <a:t> distribution and the observations are sampled </a:t>
            </a:r>
            <a:r>
              <a:rPr lang="en-US" sz="2400" b="1" dirty="0">
                <a:solidFill>
                  <a:schemeClr val="accent3"/>
                </a:solidFill>
              </a:rPr>
              <a:t>independently</a:t>
            </a:r>
            <a:r>
              <a:rPr lang="en-US" sz="2400" dirty="0">
                <a:solidFill>
                  <a:schemeClr val="accent3"/>
                </a:solidFill>
              </a:rPr>
              <a:t> from one another </a:t>
            </a:r>
          </a:p>
          <a:p>
            <a:pPr marL="0" indent="0" algn="l"/>
            <a:endParaRPr lang="en-US" sz="2400" dirty="0">
              <a:solidFill>
                <a:schemeClr val="accent3"/>
              </a:solidFill>
            </a:endParaRPr>
          </a:p>
          <a:p>
            <a:pPr marL="0" indent="0" algn="l"/>
            <a:r>
              <a:rPr lang="en-US" sz="2400" dirty="0">
                <a:solidFill>
                  <a:schemeClr val="accent3"/>
                </a:solidFill>
              </a:rPr>
              <a:t>These assumptions apply for both paired and unpaired test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6117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6970884"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One-sample </a:t>
            </a:r>
            <a:r>
              <a:rPr lang="en-US" sz="2400" dirty="0">
                <a:solidFill>
                  <a:schemeClr val="accent3"/>
                </a:solidFill>
              </a:rPr>
              <a:t>t-tests test the hypothesis that mean is different than a prespecified u0  </a:t>
            </a:r>
          </a:p>
          <a:p>
            <a:pPr algn="l">
              <a:lnSpc>
                <a:spcPct val="150000"/>
              </a:lnSpc>
            </a:pPr>
            <a:r>
              <a:rPr lang="en-US" sz="2400" b="1" dirty="0">
                <a:solidFill>
                  <a:schemeClr val="accent3"/>
                </a:solidFill>
              </a:rPr>
              <a:t>Independent-sample</a:t>
            </a:r>
            <a:r>
              <a:rPr lang="en-US" sz="2400" dirty="0">
                <a:solidFill>
                  <a:schemeClr val="accent3"/>
                </a:solidFill>
              </a:rPr>
              <a:t> t-tests test the hypothesis that the mean difference between both samples is not 0</a:t>
            </a:r>
          </a:p>
          <a:p>
            <a:pPr algn="l">
              <a:lnSpc>
                <a:spcPct val="150000"/>
              </a:lnSpc>
            </a:pPr>
            <a:endParaRPr lang="en-US" sz="2400" dirty="0"/>
          </a:p>
        </p:txBody>
      </p:sp>
    </p:spTree>
    <p:extLst>
      <p:ext uri="{BB962C8B-B14F-4D97-AF65-F5344CB8AC3E}">
        <p14:creationId xmlns:p14="http://schemas.microsoft.com/office/powerpoint/2010/main" val="936725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7235992"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Paired</a:t>
            </a:r>
            <a:r>
              <a:rPr lang="en-US" sz="2400" dirty="0">
                <a:solidFill>
                  <a:schemeClr val="accent3"/>
                </a:solidFill>
              </a:rPr>
              <a:t> t-tests are used when the observations are repeated, i.e., each person is sampled twice thus each observation comes in a pair</a:t>
            </a:r>
          </a:p>
          <a:p>
            <a:pPr algn="l">
              <a:lnSpc>
                <a:spcPct val="150000"/>
              </a:lnSpc>
            </a:pPr>
            <a:r>
              <a:rPr lang="en-US" sz="2400" b="1" dirty="0">
                <a:solidFill>
                  <a:schemeClr val="accent3"/>
                </a:solidFill>
              </a:rPr>
              <a:t>Unpaired</a:t>
            </a:r>
            <a:r>
              <a:rPr lang="en-US" sz="2400" dirty="0">
                <a:solidFill>
                  <a:schemeClr val="accent3"/>
                </a:solidFill>
              </a:rPr>
              <a:t> t-tests are used when the observations are independent </a:t>
            </a:r>
          </a:p>
          <a:p>
            <a:pPr algn="l">
              <a:lnSpc>
                <a:spcPct val="150000"/>
              </a:lnSpc>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91336"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814818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One tail </a:t>
            </a:r>
            <a:r>
              <a:rPr lang="en-US" sz="2400" dirty="0">
                <a:solidFill>
                  <a:schemeClr val="accent3"/>
                </a:solidFill>
              </a:rPr>
              <a:t>tests are used when you have </a:t>
            </a:r>
            <a:r>
              <a:rPr lang="en-US" sz="2400" b="1" dirty="0">
                <a:solidFill>
                  <a:schemeClr val="accent3"/>
                </a:solidFill>
              </a:rPr>
              <a:t>directional</a:t>
            </a:r>
            <a:r>
              <a:rPr lang="en-US" sz="2400" dirty="0">
                <a:solidFill>
                  <a:schemeClr val="accent3"/>
                </a:solidFill>
              </a:rPr>
              <a:t> hypotheses (i.e., group A is bigger than group B) </a:t>
            </a:r>
          </a:p>
          <a:p>
            <a:pPr algn="l">
              <a:lnSpc>
                <a:spcPct val="150000"/>
              </a:lnSpc>
            </a:pPr>
            <a:r>
              <a:rPr lang="en-US" sz="2400" b="1" dirty="0">
                <a:solidFill>
                  <a:schemeClr val="accent3"/>
                </a:solidFill>
              </a:rPr>
              <a:t>Two tail </a:t>
            </a:r>
            <a:r>
              <a:rPr lang="en-US" sz="2400" dirty="0">
                <a:solidFill>
                  <a:schemeClr val="accent3"/>
                </a:solidFill>
              </a:rPr>
              <a:t>tests are used when you have </a:t>
            </a:r>
            <a:r>
              <a:rPr lang="en-US" sz="2400" b="1" dirty="0">
                <a:solidFill>
                  <a:schemeClr val="accent3"/>
                </a:solidFill>
              </a:rPr>
              <a:t>non-directional </a:t>
            </a:r>
            <a:r>
              <a:rPr lang="en-US" sz="2400" dirty="0">
                <a:solidFill>
                  <a:schemeClr val="accent3"/>
                </a:solidFill>
              </a:rPr>
              <a:t>hypotheses (i.e., group A is different than group B, but you don’t care if it’s bigger or smaller)</a:t>
            </a:r>
          </a:p>
          <a:p>
            <a:pPr algn="l">
              <a:lnSpc>
                <a:spcPct val="150000"/>
              </a:lnSpc>
            </a:pPr>
            <a:endParaRPr lang="en-US" sz="2400" dirty="0"/>
          </a:p>
        </p:txBody>
      </p:sp>
    </p:spTree>
    <p:extLst>
      <p:ext uri="{BB962C8B-B14F-4D97-AF65-F5344CB8AC3E}">
        <p14:creationId xmlns:p14="http://schemas.microsoft.com/office/powerpoint/2010/main" val="504544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19891" y="4078036"/>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709880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In MATLAB there are two functions for the student t-test</a:t>
            </a:r>
          </a:p>
          <a:p>
            <a:pPr algn="l">
              <a:lnSpc>
                <a:spcPct val="150000"/>
              </a:lnSpc>
            </a:pPr>
            <a:r>
              <a:rPr lang="en-US" sz="2400" b="1" dirty="0" err="1">
                <a:solidFill>
                  <a:schemeClr val="accent3"/>
                </a:solidFill>
              </a:rPr>
              <a:t>ttest</a:t>
            </a:r>
            <a:r>
              <a:rPr lang="en-US" sz="2400" b="1" dirty="0">
                <a:solidFill>
                  <a:schemeClr val="accent3"/>
                </a:solidFill>
              </a:rPr>
              <a:t>() </a:t>
            </a:r>
            <a:r>
              <a:rPr lang="en-US" sz="2400" dirty="0">
                <a:solidFill>
                  <a:schemeClr val="accent3"/>
                </a:solidFill>
              </a:rPr>
              <a:t>is used for one-sample and paired tests while </a:t>
            </a:r>
            <a:r>
              <a:rPr lang="en-US" sz="2400" b="1" dirty="0">
                <a:solidFill>
                  <a:schemeClr val="accent3"/>
                </a:solidFill>
              </a:rPr>
              <a:t>ttest2() </a:t>
            </a:r>
            <a:r>
              <a:rPr lang="en-US" sz="2400" dirty="0">
                <a:solidFill>
                  <a:schemeClr val="accent3"/>
                </a:solidFill>
              </a:rPr>
              <a:t>is used for independent sample (i.e., two-sample) tests</a:t>
            </a:r>
          </a:p>
          <a:p>
            <a:pPr algn="l">
              <a:lnSpc>
                <a:spcPct val="150000"/>
              </a:lnSpc>
            </a:pPr>
            <a:endParaRPr lang="en-US" sz="2400" dirty="0"/>
          </a:p>
        </p:txBody>
      </p:sp>
    </p:spTree>
    <p:extLst>
      <p:ext uri="{BB962C8B-B14F-4D97-AF65-F5344CB8AC3E}">
        <p14:creationId xmlns:p14="http://schemas.microsoft.com/office/powerpoint/2010/main" val="3111364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err="1"/>
              <a:t>Ttest</a:t>
            </a:r>
            <a:r>
              <a:rPr lang="en-CA" dirty="0"/>
              <a:t>()</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One sample and paired t-tests</a:t>
            </a:r>
          </a:p>
          <a:p>
            <a:pPr algn="l">
              <a:lnSpc>
                <a:spcPct val="150000"/>
              </a:lnSpc>
            </a:pPr>
            <a:r>
              <a:rPr lang="en-US" sz="2400" dirty="0" err="1"/>
              <a:t>Ttest</a:t>
            </a:r>
            <a:r>
              <a:rPr lang="en-US" sz="2400" dirty="0"/>
              <a:t>(x) runs a one-sampled t-test against zero </a:t>
            </a:r>
          </a:p>
          <a:p>
            <a:pPr algn="l">
              <a:lnSpc>
                <a:spcPct val="150000"/>
              </a:lnSpc>
            </a:pPr>
            <a:r>
              <a:rPr lang="en-US" sz="2400" dirty="0" err="1"/>
              <a:t>Ttest</a:t>
            </a:r>
            <a:r>
              <a:rPr lang="en-US" sz="2400" dirty="0"/>
              <a:t>(x, y) paired t-test</a:t>
            </a:r>
          </a:p>
          <a:p>
            <a:pPr algn="l">
              <a:lnSpc>
                <a:spcPct val="150000"/>
              </a:lnSpc>
            </a:pPr>
            <a:r>
              <a:rPr lang="en-US" sz="2400" dirty="0"/>
              <a:t>‘Alpha’</a:t>
            </a:r>
          </a:p>
          <a:p>
            <a:pPr algn="l">
              <a:lnSpc>
                <a:spcPct val="150000"/>
              </a:lnSpc>
            </a:pPr>
            <a:r>
              <a:rPr lang="en-US" sz="2400" dirty="0"/>
              <a:t>‘Tail’ can specify ‘left’, ‘right’, ‘both’</a:t>
            </a:r>
          </a:p>
        </p:txBody>
      </p:sp>
    </p:spTree>
    <p:extLst>
      <p:ext uri="{BB962C8B-B14F-4D97-AF65-F5344CB8AC3E}">
        <p14:creationId xmlns:p14="http://schemas.microsoft.com/office/powerpoint/2010/main" val="3598548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Ttest2()</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Ttest2() runs a two independent samples t-test.</a:t>
            </a:r>
          </a:p>
          <a:p>
            <a:pPr algn="l">
              <a:lnSpc>
                <a:spcPct val="150000"/>
              </a:lnSpc>
            </a:pPr>
            <a:r>
              <a:rPr lang="en-US" sz="2400" dirty="0"/>
              <a:t>Has the same specifiers as </a:t>
            </a:r>
            <a:r>
              <a:rPr lang="en-US" sz="2400" dirty="0" err="1"/>
              <a:t>ttest</a:t>
            </a:r>
            <a:r>
              <a:rPr lang="en-US" sz="2400" dirty="0"/>
              <a:t>() including:</a:t>
            </a:r>
          </a:p>
          <a:p>
            <a:pPr algn="l">
              <a:lnSpc>
                <a:spcPct val="150000"/>
              </a:lnSpc>
            </a:pPr>
            <a:r>
              <a:rPr lang="en-US" sz="2400" dirty="0"/>
              <a:t>‘Dim’ to specify a dimension along which to run the test  and ‘</a:t>
            </a:r>
            <a:r>
              <a:rPr lang="en-US" sz="2400" dirty="0" err="1"/>
              <a:t>Vartype</a:t>
            </a:r>
            <a:r>
              <a:rPr lang="en-US" sz="2400" dirty="0"/>
              <a:t>’ for ‘equal’ and ’unequal’ variances </a:t>
            </a:r>
          </a:p>
        </p:txBody>
      </p:sp>
    </p:spTree>
    <p:extLst>
      <p:ext uri="{BB962C8B-B14F-4D97-AF65-F5344CB8AC3E}">
        <p14:creationId xmlns:p14="http://schemas.microsoft.com/office/powerpoint/2010/main" val="1524364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Given the same number of data which type of t-test is more stringent? Which one requires a bigger mean diff for the same value of t?</a:t>
            </a:r>
          </a:p>
        </p:txBody>
      </p:sp>
    </p:spTree>
    <p:extLst>
      <p:ext uri="{BB962C8B-B14F-4D97-AF65-F5344CB8AC3E}">
        <p14:creationId xmlns:p14="http://schemas.microsoft.com/office/powerpoint/2010/main" val="3232335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Let us assume we collect data from 20 people (paired) and observe a mean diff of 3.75, and a </a:t>
                </a:r>
                <a:r>
                  <a:rPr lang="en-US" sz="2400" dirty="0" err="1"/>
                  <a:t>sd</a:t>
                </a:r>
                <a:r>
                  <a:rPr lang="en-US" sz="2400" dirty="0"/>
                  <a:t> of 1</a:t>
                </a:r>
              </a:p>
              <a:p>
                <a:pPr algn="l">
                  <a:lnSpc>
                    <a:spcPct val="150000"/>
                  </a:lnSpc>
                </a:pPr>
                <a:r>
                  <a:rPr lang="en-US" sz="2400" dirty="0"/>
                  <a:t>Then the t value for a paired test would be:</a:t>
                </a:r>
              </a:p>
              <a:p>
                <a:pPr algn="l">
                  <a:lnSpc>
                    <a:spcPct val="150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𝑚𝑒𝑎𝑛</m:t>
                          </m:r>
                          <m:r>
                            <a:rPr lang="en-US" sz="2400" b="0" i="1" smtClean="0">
                              <a:latin typeface="Cambria Math" panose="02040503050406030204" pitchFamily="18" charset="0"/>
                            </a:rPr>
                            <m:t> </m:t>
                          </m:r>
                          <m:r>
                            <a:rPr lang="en-US" sz="2400" b="0" i="1" smtClean="0">
                              <a:latin typeface="Cambria Math" panose="02040503050406030204" pitchFamily="18" charset="0"/>
                            </a:rPr>
                            <m:t>𝑑𝑖𝑓𝑓</m:t>
                          </m:r>
                        </m:num>
                        <m:den>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𝑠𝑑</m:t>
                              </m:r>
                            </m:num>
                            <m:den>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𝑛</m:t>
                                  </m:r>
                                </m:e>
                              </m:rad>
                            </m:den>
                          </m:f>
                        </m:den>
                      </m:f>
                      <m:r>
                        <a:rPr lang="en-US" sz="2400" b="0" i="0" smtClean="0">
                          <a:latin typeface="Cambria Math" panose="02040503050406030204" pitchFamily="18" charset="0"/>
                        </a:rPr>
                        <m:t> </m:t>
                      </m:r>
                      <m:r>
                        <m:rPr>
                          <m:sty m:val="p"/>
                        </m:rPr>
                        <a:rPr lang="en-US" sz="2400" b="0" i="0" smtClean="0">
                          <a:latin typeface="Cambria Math" panose="02040503050406030204" pitchFamily="18" charset="0"/>
                        </a:rPr>
                        <m:t>with</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df</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n</m:t>
                      </m:r>
                      <m:r>
                        <a:rPr lang="en-US" sz="2400" b="0" i="0" smtClean="0">
                          <a:latin typeface="Cambria Math" panose="02040503050406030204" pitchFamily="18" charset="0"/>
                        </a:rPr>
                        <m:t>−1</m:t>
                      </m:r>
                    </m:oMath>
                  </m:oMathPara>
                </a14:m>
                <a:endParaRPr lang="en-US" sz="2400" dirty="0"/>
              </a:p>
            </p:txBody>
          </p:sp>
        </mc:Choice>
        <mc:Fallback xmlns="">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25979" y="1006770"/>
                <a:ext cx="7720545" cy="3209700"/>
              </a:xfrm>
              <a:prstGeom prst="rect">
                <a:avLst/>
              </a:prstGeom>
              <a:blipFill>
                <a:blip r:embed="rId3"/>
                <a:stretch>
                  <a:fillRect b="-629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497828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Let us assume we collect data from 20 people (paired) and observe a mean diff of 3.75, and a </a:t>
                </a:r>
                <a:r>
                  <a:rPr lang="en-US" sz="2400" dirty="0" err="1"/>
                  <a:t>sd</a:t>
                </a:r>
                <a:r>
                  <a:rPr lang="en-US" sz="2400" dirty="0"/>
                  <a:t> of 1</a:t>
                </a:r>
              </a:p>
              <a:p>
                <a:pPr algn="l">
                  <a:lnSpc>
                    <a:spcPct val="150000"/>
                  </a:lnSpc>
                </a:pPr>
                <a:r>
                  <a:rPr lang="en-US" sz="2400" dirty="0"/>
                  <a:t>Then the t value for a paired test would be:</a:t>
                </a:r>
              </a:p>
              <a:p>
                <a:pPr algn="l">
                  <a:lnSpc>
                    <a:spcPct val="150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 3.75</m:t>
                          </m:r>
                        </m:num>
                        <m:den>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20</m:t>
                                  </m:r>
                                </m:e>
                              </m:rad>
                            </m:den>
                          </m:f>
                        </m:den>
                      </m:f>
                      <m:r>
                        <a:rPr lang="en-US" sz="2400" b="0" i="0" smtClean="0">
                          <a:latin typeface="Cambria Math" panose="02040503050406030204" pitchFamily="18" charset="0"/>
                        </a:rPr>
                        <m:t>= </m:t>
                      </m:r>
                      <m:r>
                        <m:rPr>
                          <m:sty m:val="p"/>
                        </m:rPr>
                        <a:rPr lang="en-US" sz="2400" b="0" i="0" smtClean="0">
                          <a:latin typeface="Cambria Math" panose="02040503050406030204" pitchFamily="18" charset="0"/>
                        </a:rPr>
                        <m:t>with</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df</m:t>
                      </m:r>
                      <m:r>
                        <a:rPr lang="en-US" sz="2400" b="0" i="0" smtClean="0">
                          <a:latin typeface="Cambria Math" panose="02040503050406030204" pitchFamily="18" charset="0"/>
                        </a:rPr>
                        <m:t> 19</m:t>
                      </m:r>
                    </m:oMath>
                  </m:oMathPara>
                </a14:m>
                <a:endParaRPr lang="en-US" sz="2400" dirty="0"/>
              </a:p>
            </p:txBody>
          </p:sp>
        </mc:Choice>
        <mc:Fallback xmlns="">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25979" y="1006770"/>
                <a:ext cx="7720545" cy="3209700"/>
              </a:xfrm>
              <a:prstGeom prst="rect">
                <a:avLst/>
              </a:prstGeom>
              <a:blipFill>
                <a:blip r:embed="rId3"/>
                <a:stretch>
                  <a:fillRect b="-748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557818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Statistics aims to understand your data by describing it and making predictions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24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13125" y="894738"/>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Let us assume we collect data from 20 people (independent groups) and observe a mean diff of 3.75, and a </a:t>
                </a:r>
                <a:r>
                  <a:rPr lang="en-US" sz="2400" dirty="0" err="1"/>
                  <a:t>sd</a:t>
                </a:r>
                <a:r>
                  <a:rPr lang="en-US" sz="2400" dirty="0"/>
                  <a:t> of 1 (assuming equal variance ) </a:t>
                </a:r>
              </a:p>
              <a:p>
                <a:pPr algn="l">
                  <a:lnSpc>
                    <a:spcPct val="150000"/>
                  </a:lnSpc>
                </a:pPr>
                <a:r>
                  <a:rPr lang="en-US" sz="2400" dirty="0"/>
                  <a:t>Then the t value for an unpaired test would be:</a:t>
                </a:r>
              </a:p>
              <a:p>
                <a:pPr algn="l">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𝑚𝑒𝑎𝑛</m:t>
                          </m:r>
                          <m:r>
                            <a:rPr lang="en-US" b="0" i="1" smtClean="0">
                              <a:latin typeface="Cambria Math" panose="02040503050406030204" pitchFamily="18" charset="0"/>
                            </a:rPr>
                            <m:t> </m:t>
                          </m:r>
                          <m:r>
                            <a:rPr lang="en-US" b="0" i="1" smtClean="0">
                              <a:latin typeface="Cambria Math" panose="02040503050406030204" pitchFamily="18" charset="0"/>
                            </a:rPr>
                            <m:t>𝑑𝑖𝑓𝑓</m:t>
                          </m:r>
                        </m:num>
                        <m:den>
                          <m:r>
                            <a:rPr lang="en-US" b="0" i="1" smtClean="0">
                              <a:latin typeface="Cambria Math" panose="02040503050406030204" pitchFamily="18" charset="0"/>
                            </a:rPr>
                            <m:t>𝑠𝑝</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b="0" i="1" smtClean="0">
                                      <a:latin typeface="Cambria Math" panose="02040503050406030204" pitchFamily="18" charset="0"/>
                                    </a:rPr>
                                    <m:t>2</m:t>
                                  </m:r>
                                </m:den>
                              </m:f>
                            </m:e>
                          </m:rad>
                        </m:den>
                      </m:f>
                      <m:r>
                        <a:rPr lang="en-US" b="0" i="0" smtClean="0">
                          <a:latin typeface="Cambria Math" panose="02040503050406030204" pitchFamily="18" charset="0"/>
                        </a:rPr>
                        <m:t> </m:t>
                      </m:r>
                      <m:r>
                        <m:rPr>
                          <m:sty m:val="p"/>
                        </m:rPr>
                        <a:rPr lang="en-US" b="0" i="0" smtClean="0">
                          <a:latin typeface="Cambria Math" panose="02040503050406030204" pitchFamily="18" charset="0"/>
                        </a:rPr>
                        <m:t>with</m:t>
                      </m:r>
                      <m:r>
                        <a:rPr lang="en-US" b="0" i="0" smtClean="0">
                          <a:latin typeface="Cambria Math" panose="02040503050406030204" pitchFamily="18" charset="0"/>
                        </a:rPr>
                        <m:t> </m:t>
                      </m:r>
                      <m:r>
                        <m:rPr>
                          <m:sty m:val="p"/>
                        </m:rPr>
                        <a:rPr lang="en-US" b="0" i="0" smtClean="0">
                          <a:latin typeface="Cambria Math" panose="02040503050406030204" pitchFamily="18" charset="0"/>
                        </a:rPr>
                        <m:t>sp</m:t>
                      </m:r>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1−1</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𝑠𝑡𝑑</m:t>
                                  </m:r>
                                  <m:r>
                                    <a:rPr lang="en-US" b="0" i="1" smtClean="0">
                                      <a:latin typeface="Cambria Math" panose="02040503050406030204" pitchFamily="18" charset="0"/>
                                    </a:rPr>
                                    <m:t>1</m:t>
                                  </m:r>
                                </m:e>
                                <m:sup>
                                  <m:r>
                                    <a:rPr lang="en-US" b="0" i="1" smtClean="0">
                                      <a:latin typeface="Cambria Math" panose="02040503050406030204" pitchFamily="18" charset="0"/>
                                    </a:rPr>
                                    <m:t>2</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2−1</m:t>
                                  </m:r>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𝑠𝑡𝑑</m:t>
                                  </m:r>
                                  <m:r>
                                    <a:rPr lang="en-US" b="0" i="1" smtClean="0">
                                      <a:latin typeface="Cambria Math" panose="02040503050406030204" pitchFamily="18" charset="0"/>
                                    </a:rPr>
                                    <m:t>2</m:t>
                                  </m:r>
                                </m:e>
                                <m:sup>
                                  <m:r>
                                    <a:rPr lang="en-US" i="1">
                                      <a:latin typeface="Cambria Math" panose="02040503050406030204" pitchFamily="18" charset="0"/>
                                    </a:rPr>
                                    <m:t>2</m:t>
                                  </m:r>
                                </m:sup>
                              </m:sSup>
                            </m:num>
                            <m:den>
                              <m:r>
                                <a:rPr lang="en-US" b="0" i="1" smtClean="0">
                                  <a:latin typeface="Cambria Math" panose="02040503050406030204" pitchFamily="18" charset="0"/>
                                </a:rPr>
                                <m:t>𝑛</m:t>
                              </m:r>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2−2</m:t>
                              </m:r>
                            </m:den>
                          </m:f>
                        </m:e>
                      </m:rad>
                      <m:r>
                        <a:rPr lang="en-US" b="0" i="0" smtClean="0">
                          <a:latin typeface="Cambria Math" panose="02040503050406030204" pitchFamily="18" charset="0"/>
                        </a:rPr>
                        <m:t> </m:t>
                      </m:r>
                      <m:r>
                        <m:rPr>
                          <m:sty m:val="p"/>
                        </m:rPr>
                        <a:rPr lang="en-US" b="0" i="0" smtClean="0">
                          <a:latin typeface="Cambria Math" panose="02040503050406030204" pitchFamily="18" charset="0"/>
                        </a:rPr>
                        <m:t>df</m:t>
                      </m:r>
                      <m:r>
                        <a:rPr lang="en-US" b="0" i="0" smtClean="0">
                          <a:latin typeface="Cambria Math" panose="02040503050406030204" pitchFamily="18" charset="0"/>
                        </a:rPr>
                        <m:t> </m:t>
                      </m:r>
                      <m:r>
                        <m:rPr>
                          <m:sty m:val="p"/>
                        </m:rPr>
                        <a:rPr lang="en-US" b="0" i="0" smtClean="0">
                          <a:latin typeface="Cambria Math" panose="02040503050406030204" pitchFamily="18" charset="0"/>
                        </a:rPr>
                        <m:t>n</m:t>
                      </m:r>
                      <m:r>
                        <a:rPr lang="en-US" b="0" i="0" smtClean="0">
                          <a:latin typeface="Cambria Math" panose="02040503050406030204" pitchFamily="18" charset="0"/>
                        </a:rPr>
                        <m:t>1+</m:t>
                      </m:r>
                      <m:r>
                        <m:rPr>
                          <m:sty m:val="p"/>
                        </m:rPr>
                        <a:rPr lang="en-US" b="0" i="0" smtClean="0">
                          <a:latin typeface="Cambria Math" panose="02040503050406030204" pitchFamily="18" charset="0"/>
                        </a:rPr>
                        <m:t>n</m:t>
                      </m:r>
                      <m:r>
                        <a:rPr lang="en-US" b="0" i="0" smtClean="0">
                          <a:latin typeface="Cambria Math" panose="02040503050406030204" pitchFamily="18" charset="0"/>
                        </a:rPr>
                        <m:t>2−2</m:t>
                      </m:r>
                    </m:oMath>
                  </m:oMathPara>
                </a14:m>
                <a:endParaRPr lang="en-US" dirty="0"/>
              </a:p>
            </p:txBody>
          </p:sp>
        </mc:Choice>
        <mc:Fallback xmlns="">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13125" y="894738"/>
                <a:ext cx="7720545" cy="3209700"/>
              </a:xfrm>
              <a:prstGeom prst="rect">
                <a:avLst/>
              </a:prstGeom>
              <a:blipFill>
                <a:blip r:embed="rId3"/>
                <a:stretch>
                  <a:fillRect r="-658" b="-1535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56324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13125" y="894738"/>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Let us assume we collect data from 20 people (independent groups) and observe a mean diff of 3.75, and a </a:t>
                </a:r>
                <a:r>
                  <a:rPr lang="en-US" sz="2400" dirty="0" err="1"/>
                  <a:t>sd</a:t>
                </a:r>
                <a:r>
                  <a:rPr lang="en-US" sz="2400" dirty="0"/>
                  <a:t> of 1 (assuming equal variance ) </a:t>
                </a:r>
              </a:p>
              <a:p>
                <a:pPr algn="l">
                  <a:lnSpc>
                    <a:spcPct val="150000"/>
                  </a:lnSpc>
                </a:pPr>
                <a:r>
                  <a:rPr lang="en-US" sz="2400" dirty="0"/>
                  <a:t>Then the t value for an unpaired test would be:</a:t>
                </a:r>
              </a:p>
              <a:p>
                <a:pPr algn="l">
                  <a:lnSpc>
                    <a:spcPct val="150000"/>
                  </a:lnSpc>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sp</m:t>
                      </m:r>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20−1</m:t>
                                  </m:r>
                                </m:e>
                              </m:d>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20−1</m:t>
                                  </m:r>
                                </m:e>
                              </m:d>
                              <m:r>
                                <a:rPr lang="en-US" b="0" i="1" smtClean="0">
                                  <a:latin typeface="Cambria Math" panose="02040503050406030204" pitchFamily="18" charset="0"/>
                                </a:rPr>
                                <m:t>∗1</m:t>
                              </m:r>
                            </m:num>
                            <m:den>
                              <m:r>
                                <a:rPr lang="en-US" b="0" i="1" smtClean="0">
                                  <a:latin typeface="Cambria Math" panose="02040503050406030204" pitchFamily="18" charset="0"/>
                                </a:rPr>
                                <m:t>20+20−2</m:t>
                              </m:r>
                            </m:den>
                          </m:f>
                        </m:e>
                      </m:rad>
                      <m:r>
                        <a:rPr lang="en-US" b="0" i="1" smtClean="0">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3.75</m:t>
                          </m:r>
                        </m:num>
                        <m:den>
                          <m:r>
                            <a:rPr lang="en-US" i="1">
                              <a:latin typeface="Cambria Math" panose="02040503050406030204" pitchFamily="18" charset="0"/>
                            </a:rPr>
                            <m:t>𝑠𝑝</m:t>
                          </m:r>
                          <m:r>
                            <a:rPr lang="en-US" i="1">
                              <a:latin typeface="Cambria Math" panose="02040503050406030204" pitchFamily="18" charset="0"/>
                            </a:rPr>
                            <m:t>∗</m:t>
                          </m:r>
                          <m:rad>
                            <m:radPr>
                              <m:degHide m:val="on"/>
                              <m:ctrlPr>
                                <a:rPr lang="en-US"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20</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20</m:t>
                                  </m:r>
                                </m:den>
                              </m:f>
                            </m:e>
                          </m:rad>
                        </m:den>
                      </m:f>
                      <m:r>
                        <a:rPr lang="en-US" b="0" i="1" smtClean="0">
                          <a:latin typeface="Cambria Math" panose="02040503050406030204" pitchFamily="18" charset="0"/>
                        </a:rPr>
                        <m:t>.</m:t>
                      </m:r>
                      <m:r>
                        <a:rPr lang="en-US" b="0" i="0" smtClean="0">
                          <a:latin typeface="Cambria Math" panose="02040503050406030204" pitchFamily="18" charset="0"/>
                        </a:rPr>
                        <m:t>       </m:t>
                      </m:r>
                      <m:r>
                        <m:rPr>
                          <m:sty m:val="p"/>
                        </m:rPr>
                        <a:rPr lang="en-US" b="0" i="0" smtClean="0">
                          <a:latin typeface="Cambria Math" panose="02040503050406030204" pitchFamily="18" charset="0"/>
                        </a:rPr>
                        <m:t>df</m:t>
                      </m:r>
                      <m:r>
                        <a:rPr lang="en-US" b="0" i="0" smtClean="0">
                          <a:latin typeface="Cambria Math" panose="02040503050406030204" pitchFamily="18" charset="0"/>
                        </a:rPr>
                        <m:t> 38</m:t>
                      </m:r>
                    </m:oMath>
                  </m:oMathPara>
                </a14:m>
                <a:endParaRPr lang="en-US" dirty="0"/>
              </a:p>
            </p:txBody>
          </p:sp>
        </mc:Choice>
        <mc:Fallback xmlns="">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13125" y="894738"/>
                <a:ext cx="7720545" cy="3209700"/>
              </a:xfrm>
              <a:prstGeom prst="rect">
                <a:avLst/>
              </a:prstGeom>
              <a:blipFill>
                <a:blip r:embed="rId3"/>
                <a:stretch>
                  <a:fillRect r="-658" b="-1535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748634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T value for paired is larger, in comparison to t values of unpaired or independent tests</a:t>
            </a:r>
          </a:p>
          <a:p>
            <a:pPr algn="l">
              <a:lnSpc>
                <a:spcPct val="150000"/>
              </a:lnSpc>
            </a:pPr>
            <a:r>
              <a:rPr lang="en-US" sz="2400" dirty="0"/>
              <a:t>This is because </a:t>
            </a:r>
            <a:r>
              <a:rPr lang="en-US" sz="2400" b="1" dirty="0"/>
              <a:t>within-person</a:t>
            </a:r>
            <a:r>
              <a:rPr lang="en-US" sz="2400" dirty="0"/>
              <a:t> designs have more </a:t>
            </a:r>
            <a:r>
              <a:rPr lang="en-US" sz="2400" b="1" dirty="0"/>
              <a:t>power</a:t>
            </a:r>
            <a:r>
              <a:rPr lang="en-US" sz="2400" dirty="0"/>
              <a:t> as they control for more noise by observing the same person twice  </a:t>
            </a:r>
          </a:p>
        </p:txBody>
      </p:sp>
    </p:spTree>
    <p:extLst>
      <p:ext uri="{BB962C8B-B14F-4D97-AF65-F5344CB8AC3E}">
        <p14:creationId xmlns:p14="http://schemas.microsoft.com/office/powerpoint/2010/main" val="3585222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Non-parametric tests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t>In stats there are some tests that are </a:t>
            </a:r>
            <a:r>
              <a:rPr lang="en-US" sz="2000" b="1" dirty="0"/>
              <a:t>non-parametric,</a:t>
            </a:r>
            <a:r>
              <a:rPr lang="en-US" sz="2000" dirty="0"/>
              <a:t> by this statisticians mean that the test does not require assuming a specific model or distribution for your data</a:t>
            </a:r>
          </a:p>
          <a:p>
            <a:pPr algn="l">
              <a:lnSpc>
                <a:spcPct val="150000"/>
              </a:lnSpc>
            </a:pPr>
            <a:r>
              <a:rPr lang="en-US" sz="2000" dirty="0"/>
              <a:t> </a:t>
            </a:r>
            <a:r>
              <a:rPr lang="en-US" sz="2000" dirty="0">
                <a:solidFill>
                  <a:schemeClr val="accent3"/>
                </a:solidFill>
              </a:rPr>
              <a:t>These are sometimes referred to as </a:t>
            </a:r>
            <a:r>
              <a:rPr lang="en-US" sz="2000" b="1" dirty="0">
                <a:solidFill>
                  <a:schemeClr val="accent3"/>
                </a:solidFill>
              </a:rPr>
              <a:t>non-distributional </a:t>
            </a:r>
            <a:r>
              <a:rPr lang="en-US" sz="2000" dirty="0">
                <a:solidFill>
                  <a:schemeClr val="accent3"/>
                </a:solidFill>
              </a:rPr>
              <a:t>tests</a:t>
            </a:r>
          </a:p>
          <a:p>
            <a:pPr algn="l">
              <a:lnSpc>
                <a:spcPct val="150000"/>
              </a:lnSpc>
            </a:pPr>
            <a:r>
              <a:rPr lang="en-US" sz="2000" dirty="0">
                <a:solidFill>
                  <a:schemeClr val="accent3"/>
                </a:solidFill>
              </a:rPr>
              <a:t>These tests are used when you do not want to assume a specific distribution (e.g., violation),  or do not know the distribution of your data </a:t>
            </a:r>
          </a:p>
        </p:txBody>
      </p:sp>
    </p:spTree>
    <p:extLst>
      <p:ext uri="{BB962C8B-B14F-4D97-AF65-F5344CB8AC3E}">
        <p14:creationId xmlns:p14="http://schemas.microsoft.com/office/powerpoint/2010/main" val="3332421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Non-parametric t-tests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Regular t-tests assume your data is normally distributed </a:t>
            </a:r>
          </a:p>
          <a:p>
            <a:pPr algn="l">
              <a:lnSpc>
                <a:spcPct val="150000"/>
              </a:lnSpc>
            </a:pPr>
            <a:r>
              <a:rPr lang="en-US" sz="2000" dirty="0">
                <a:solidFill>
                  <a:schemeClr val="accent3"/>
                </a:solidFill>
              </a:rPr>
              <a:t>There is a </a:t>
            </a:r>
            <a:r>
              <a:rPr lang="en-US" sz="2000" i="1" dirty="0">
                <a:solidFill>
                  <a:schemeClr val="accent3"/>
                </a:solidFill>
              </a:rPr>
              <a:t>non-parametric equivalent of a t-test </a:t>
            </a:r>
            <a:r>
              <a:rPr lang="en-US" sz="2000" dirty="0">
                <a:solidFill>
                  <a:schemeClr val="accent3"/>
                </a:solidFill>
              </a:rPr>
              <a:t>called the </a:t>
            </a:r>
            <a:r>
              <a:rPr lang="en-US" sz="2000" b="1" dirty="0">
                <a:solidFill>
                  <a:schemeClr val="accent3"/>
                </a:solidFill>
              </a:rPr>
              <a:t>permutation t-test</a:t>
            </a:r>
            <a:r>
              <a:rPr lang="en-US" sz="2000" dirty="0">
                <a:solidFill>
                  <a:schemeClr val="accent3"/>
                </a:solidFill>
              </a:rPr>
              <a:t>. This test works on the premise that you can observe a </a:t>
            </a:r>
            <a:r>
              <a:rPr lang="en-US" sz="2000" i="1" dirty="0">
                <a:solidFill>
                  <a:schemeClr val="accent3"/>
                </a:solidFill>
              </a:rPr>
              <a:t>null distribution </a:t>
            </a:r>
            <a:r>
              <a:rPr lang="en-US" sz="2000" dirty="0">
                <a:solidFill>
                  <a:schemeClr val="accent3"/>
                </a:solidFill>
              </a:rPr>
              <a:t>from your own data by randomly permuting groups.</a:t>
            </a:r>
          </a:p>
          <a:p>
            <a:pPr algn="l">
              <a:lnSpc>
                <a:spcPct val="150000"/>
              </a:lnSpc>
            </a:pPr>
            <a:r>
              <a:rPr lang="en-US" sz="2000" dirty="0">
                <a:solidFill>
                  <a:schemeClr val="accent3"/>
                </a:solidFill>
              </a:rPr>
              <a:t>Reminder: a null distribution is the distribution when the </a:t>
            </a:r>
            <a:r>
              <a:rPr lang="en-US" sz="2000" i="1" dirty="0">
                <a:solidFill>
                  <a:schemeClr val="accent3"/>
                </a:solidFill>
              </a:rPr>
              <a:t>null hypothesis </a:t>
            </a:r>
            <a:r>
              <a:rPr lang="en-US" sz="2000" dirty="0">
                <a:solidFill>
                  <a:schemeClr val="accent3"/>
                </a:solidFill>
              </a:rPr>
              <a:t>is true</a:t>
            </a:r>
          </a:p>
        </p:txBody>
      </p:sp>
    </p:spTree>
    <p:extLst>
      <p:ext uri="{BB962C8B-B14F-4D97-AF65-F5344CB8AC3E}">
        <p14:creationId xmlns:p14="http://schemas.microsoft.com/office/powerpoint/2010/main" val="2248268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permutations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b="1" i="1" dirty="0">
                <a:solidFill>
                  <a:schemeClr val="accent3"/>
                </a:solidFill>
              </a:rPr>
              <a:t>Permutations</a:t>
            </a:r>
            <a:r>
              <a:rPr lang="en-US" sz="2000" dirty="0">
                <a:solidFill>
                  <a:schemeClr val="accent3"/>
                </a:solidFill>
              </a:rPr>
              <a:t> build a </a:t>
            </a:r>
            <a:r>
              <a:rPr lang="en-US" sz="2000" i="1" dirty="0">
                <a:solidFill>
                  <a:schemeClr val="accent3"/>
                </a:solidFill>
              </a:rPr>
              <a:t>null distribution </a:t>
            </a:r>
            <a:r>
              <a:rPr lang="en-US" sz="2000" dirty="0">
                <a:solidFill>
                  <a:schemeClr val="accent3"/>
                </a:solidFill>
              </a:rPr>
              <a:t>of data based on your observations under the assumption that randomly shuffling your data will void the effect of interest. Thus, you can measure how surprising the effect you observe is given your data based on the computed null distribution</a:t>
            </a: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extLst>
              <p:ext uri="{D42A27DB-BD31-4B8C-83A1-F6EECF244321}">
                <p14:modId xmlns:p14="http://schemas.microsoft.com/office/powerpoint/2010/main" val="2009822747"/>
              </p:ext>
            </p:extLst>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extLst>
              <p:ext uri="{D42A27DB-BD31-4B8C-83A1-F6EECF244321}">
                <p14:modId xmlns:p14="http://schemas.microsoft.com/office/powerpoint/2010/main" val="3086373304"/>
              </p:ext>
            </p:extLst>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extLst>
              <p:ext uri="{D42A27DB-BD31-4B8C-83A1-F6EECF244321}">
                <p14:modId xmlns:p14="http://schemas.microsoft.com/office/powerpoint/2010/main" val="3874265290"/>
              </p:ext>
            </p:extLst>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extLst>
              <p:ext uri="{D42A27DB-BD31-4B8C-83A1-F6EECF244321}">
                <p14:modId xmlns:p14="http://schemas.microsoft.com/office/powerpoint/2010/main" val="937268953"/>
              </p:ext>
            </p:extLst>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spTree>
    <p:extLst>
      <p:ext uri="{BB962C8B-B14F-4D97-AF65-F5344CB8AC3E}">
        <p14:creationId xmlns:p14="http://schemas.microsoft.com/office/powerpoint/2010/main" val="3067388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permutations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This technique is very similar to bootstrapping without replacement (i.e., no duplicate observations).</a:t>
            </a: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spTree>
    <p:extLst>
      <p:ext uri="{BB962C8B-B14F-4D97-AF65-F5344CB8AC3E}">
        <p14:creationId xmlns:p14="http://schemas.microsoft.com/office/powerpoint/2010/main" val="4040992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permutations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000" dirty="0">
              <a:solidFill>
                <a:schemeClr val="accent3"/>
              </a:solidFill>
            </a:endParaRP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pic>
        <p:nvPicPr>
          <p:cNvPr id="5" name="Picture 4">
            <a:extLst>
              <a:ext uri="{FF2B5EF4-FFF2-40B4-BE49-F238E27FC236}">
                <a16:creationId xmlns:a16="http://schemas.microsoft.com/office/drawing/2014/main" id="{DAD14812-03A3-484D-A842-44CAE175D388}"/>
              </a:ext>
            </a:extLst>
          </p:cNvPr>
          <p:cNvPicPr>
            <a:picLocks noChangeAspect="1"/>
          </p:cNvPicPr>
          <p:nvPr/>
        </p:nvPicPr>
        <p:blipFill>
          <a:blip r:embed="rId3"/>
          <a:stretch>
            <a:fillRect/>
          </a:stretch>
        </p:blipFill>
        <p:spPr>
          <a:xfrm>
            <a:off x="1017760" y="-367390"/>
            <a:ext cx="5346730" cy="6919298"/>
          </a:xfrm>
          <a:prstGeom prst="rect">
            <a:avLst/>
          </a:prstGeom>
        </p:spPr>
      </p:pic>
    </p:spTree>
    <p:extLst>
      <p:ext uri="{BB962C8B-B14F-4D97-AF65-F5344CB8AC3E}">
        <p14:creationId xmlns:p14="http://schemas.microsoft.com/office/powerpoint/2010/main" val="1449653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A very similar concept in statistics is the idea of </a:t>
            </a:r>
            <a:r>
              <a:rPr lang="en-US" sz="2000" b="1" dirty="0">
                <a:solidFill>
                  <a:schemeClr val="accent3"/>
                </a:solidFill>
              </a:rPr>
              <a:t>bootstrapping</a:t>
            </a:r>
            <a:r>
              <a:rPr lang="en-US" sz="2000" dirty="0">
                <a:solidFill>
                  <a:schemeClr val="accent3"/>
                </a:solidFill>
              </a:rPr>
              <a:t> to get a measure of uncertainty around an estimate (e.g., CI)</a:t>
            </a:r>
          </a:p>
          <a:p>
            <a:pPr algn="l">
              <a:lnSpc>
                <a:spcPct val="150000"/>
              </a:lnSpc>
            </a:pPr>
            <a:r>
              <a:rPr lang="en-US" sz="2000" dirty="0">
                <a:solidFill>
                  <a:schemeClr val="accent3"/>
                </a:solidFill>
              </a:rPr>
              <a:t>Bootstrapping is like permutations in that they resample your data, however bootstrapping requires </a:t>
            </a:r>
            <a:r>
              <a:rPr lang="en-US" sz="2000" b="1" dirty="0">
                <a:solidFill>
                  <a:schemeClr val="accent3"/>
                </a:solidFill>
              </a:rPr>
              <a:t>replacement</a:t>
            </a:r>
            <a:r>
              <a:rPr lang="en-US" sz="2000" dirty="0">
                <a:solidFill>
                  <a:schemeClr val="accent3"/>
                </a:solidFill>
              </a:rPr>
              <a:t> </a:t>
            </a:r>
          </a:p>
          <a:p>
            <a:pPr algn="l">
              <a:lnSpc>
                <a:spcPct val="150000"/>
              </a:lnSpc>
            </a:pPr>
            <a:r>
              <a:rPr lang="en-US" sz="2000" dirty="0">
                <a:solidFill>
                  <a:schemeClr val="accent3"/>
                </a:solidFill>
              </a:rPr>
              <a:t>It is often used to calculate the error associated to an estimate, effect, or performance of an algorithm and allows you to know if one given data point is driving the effect you see</a:t>
            </a:r>
          </a:p>
        </p:txBody>
      </p:sp>
    </p:spTree>
    <p:extLst>
      <p:ext uri="{BB962C8B-B14F-4D97-AF65-F5344CB8AC3E}">
        <p14:creationId xmlns:p14="http://schemas.microsoft.com/office/powerpoint/2010/main" val="2053868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8132319" y="3731023"/>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297757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Bootstrapping is like permutations in that they resample your data, however bootstrapping requires </a:t>
            </a:r>
            <a:r>
              <a:rPr lang="en-US" sz="2000" b="1" dirty="0">
                <a:solidFill>
                  <a:schemeClr val="accent3"/>
                </a:solidFill>
              </a:rPr>
              <a:t>replacement</a:t>
            </a:r>
            <a:r>
              <a:rPr lang="en-US" sz="2000" dirty="0">
                <a:solidFill>
                  <a:schemeClr val="accent3"/>
                </a:solidFill>
              </a:rPr>
              <a:t> </a:t>
            </a:r>
          </a:p>
        </p:txBody>
      </p:sp>
      <p:graphicFrame>
        <p:nvGraphicFramePr>
          <p:cNvPr id="20" name="Table 19">
            <a:extLst>
              <a:ext uri="{FF2B5EF4-FFF2-40B4-BE49-F238E27FC236}">
                <a16:creationId xmlns:a16="http://schemas.microsoft.com/office/drawing/2014/main" id="{BC474AF0-7E40-FA47-BE2C-8A715A76C1A1}"/>
              </a:ext>
            </a:extLst>
          </p:cNvPr>
          <p:cNvGraphicFramePr>
            <a:graphicFrameLocks noGrp="1"/>
          </p:cNvGraphicFramePr>
          <p:nvPr>
            <p:extLst>
              <p:ext uri="{D42A27DB-BD31-4B8C-83A1-F6EECF244321}">
                <p14:modId xmlns:p14="http://schemas.microsoft.com/office/powerpoint/2010/main" val="2936766976"/>
              </p:ext>
            </p:extLst>
          </p:nvPr>
        </p:nvGraphicFramePr>
        <p:xfrm>
          <a:off x="4318000" y="1247869"/>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sp>
        <p:nvSpPr>
          <p:cNvPr id="24" name="Right Arrow 23">
            <a:extLst>
              <a:ext uri="{FF2B5EF4-FFF2-40B4-BE49-F238E27FC236}">
                <a16:creationId xmlns:a16="http://schemas.microsoft.com/office/drawing/2014/main" id="{B3DA5AF3-A64B-3D45-9B8F-F539E0D58EAA}"/>
              </a:ext>
            </a:extLst>
          </p:cNvPr>
          <p:cNvSpPr/>
          <p:nvPr/>
        </p:nvSpPr>
        <p:spPr>
          <a:xfrm>
            <a:off x="5084420" y="2554953"/>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C79D0976-B121-8441-8BC4-FEA9CA749FC1}"/>
              </a:ext>
            </a:extLst>
          </p:cNvPr>
          <p:cNvGraphicFramePr>
            <a:graphicFrameLocks noGrp="1"/>
          </p:cNvGraphicFramePr>
          <p:nvPr>
            <p:extLst>
              <p:ext uri="{D42A27DB-BD31-4B8C-83A1-F6EECF244321}">
                <p14:modId xmlns:p14="http://schemas.microsoft.com/office/powerpoint/2010/main" val="1570281606"/>
              </p:ext>
            </p:extLst>
          </p:nvPr>
        </p:nvGraphicFramePr>
        <p:xfrm>
          <a:off x="5768947" y="124327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B1</a:t>
                      </a:r>
                    </a:p>
                  </a:txBody>
                  <a:tcPr>
                    <a:solidFill>
                      <a:srgbClr val="92D050"/>
                    </a:solidFill>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1"/>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DD4"/>
                    </a:solidFill>
                  </a:tcPr>
                </a:tc>
                <a:extLst>
                  <a:ext uri="{0D108BD9-81ED-4DB2-BD59-A6C34878D82A}">
                    <a16:rowId xmlns:a16="http://schemas.microsoft.com/office/drawing/2014/main" val="45535006"/>
                  </a:ext>
                </a:extLst>
              </a:tr>
              <a:tr h="359102">
                <a:tc>
                  <a:txBody>
                    <a:bodyPr/>
                    <a:lstStyle/>
                    <a:p>
                      <a:endParaRPr lang="en-US" dirty="0"/>
                    </a:p>
                  </a:txBody>
                  <a:tcPr>
                    <a:solidFill>
                      <a:srgbClr val="00B0F0"/>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1" name="Table 30">
            <a:extLst>
              <a:ext uri="{FF2B5EF4-FFF2-40B4-BE49-F238E27FC236}">
                <a16:creationId xmlns:a16="http://schemas.microsoft.com/office/drawing/2014/main" id="{D72710FD-026C-F64C-B64C-C64BE059C79C}"/>
              </a:ext>
            </a:extLst>
          </p:cNvPr>
          <p:cNvGraphicFramePr>
            <a:graphicFrameLocks noGrp="1"/>
          </p:cNvGraphicFramePr>
          <p:nvPr>
            <p:extLst>
              <p:ext uri="{D42A27DB-BD31-4B8C-83A1-F6EECF244321}">
                <p14:modId xmlns:p14="http://schemas.microsoft.com/office/powerpoint/2010/main" val="786597965"/>
              </p:ext>
            </p:extLst>
          </p:nvPr>
        </p:nvGraphicFramePr>
        <p:xfrm>
          <a:off x="6723912" y="1242814"/>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B2</a:t>
                      </a:r>
                    </a:p>
                  </a:txBody>
                  <a:tcPr>
                    <a:solidFill>
                      <a:srgbClr val="FFCDD4"/>
                    </a:solidFill>
                  </a:tcPr>
                </a:tc>
                <a:extLst>
                  <a:ext uri="{0D108BD9-81ED-4DB2-BD59-A6C34878D82A}">
                    <a16:rowId xmlns:a16="http://schemas.microsoft.com/office/drawing/2014/main" val="2478834437"/>
                  </a:ext>
                </a:extLst>
              </a:tr>
              <a:tr h="359102">
                <a:tc>
                  <a:txBody>
                    <a:bodyPr/>
                    <a:lstStyle/>
                    <a:p>
                      <a:endParaRPr lang="en-US" dirty="0"/>
                    </a:p>
                  </a:txBody>
                  <a:tcPr>
                    <a:solidFill>
                      <a:schemeClr val="bg2">
                        <a:lumMod val="5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00B0F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rgbClr val="92D050"/>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3" name="Table 32">
            <a:extLst>
              <a:ext uri="{FF2B5EF4-FFF2-40B4-BE49-F238E27FC236}">
                <a16:creationId xmlns:a16="http://schemas.microsoft.com/office/drawing/2014/main" id="{EFD0D8EB-A5F1-1C48-8480-05F49ED47544}"/>
              </a:ext>
            </a:extLst>
          </p:cNvPr>
          <p:cNvGraphicFramePr>
            <a:graphicFrameLocks noGrp="1"/>
          </p:cNvGraphicFramePr>
          <p:nvPr>
            <p:extLst>
              <p:ext uri="{D42A27DB-BD31-4B8C-83A1-F6EECF244321}">
                <p14:modId xmlns:p14="http://schemas.microsoft.com/office/powerpoint/2010/main" val="1998232655"/>
              </p:ext>
            </p:extLst>
          </p:nvPr>
        </p:nvGraphicFramePr>
        <p:xfrm>
          <a:off x="7610501" y="125066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B3</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45535006"/>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FFCDD4"/>
                    </a:solidFill>
                  </a:tcPr>
                </a:tc>
                <a:extLst>
                  <a:ext uri="{0D108BD9-81ED-4DB2-BD59-A6C34878D82A}">
                    <a16:rowId xmlns:a16="http://schemas.microsoft.com/office/drawing/2014/main" val="1071936834"/>
                  </a:ext>
                </a:extLst>
              </a:tr>
            </a:tbl>
          </a:graphicData>
        </a:graphic>
      </p:graphicFrame>
      <p:sp>
        <p:nvSpPr>
          <p:cNvPr id="2" name="TextBox 1">
            <a:extLst>
              <a:ext uri="{FF2B5EF4-FFF2-40B4-BE49-F238E27FC236}">
                <a16:creationId xmlns:a16="http://schemas.microsoft.com/office/drawing/2014/main" id="{7BECA936-34AB-2C48-9ED1-713F0D5963C6}"/>
              </a:ext>
            </a:extLst>
          </p:cNvPr>
          <p:cNvSpPr txBox="1"/>
          <p:nvPr/>
        </p:nvSpPr>
        <p:spPr>
          <a:xfrm>
            <a:off x="4213327" y="4221089"/>
            <a:ext cx="818707" cy="307777"/>
          </a:xfrm>
          <a:prstGeom prst="rect">
            <a:avLst/>
          </a:prstGeom>
          <a:noFill/>
        </p:spPr>
        <p:txBody>
          <a:bodyPr wrap="square" rtlCol="0">
            <a:spAutoFit/>
          </a:bodyPr>
          <a:lstStyle/>
          <a:p>
            <a:r>
              <a:rPr lang="en-US" dirty="0"/>
              <a:t>Avg </a:t>
            </a:r>
            <a:r>
              <a:rPr lang="en-US" baseline="-25000" dirty="0" err="1"/>
              <a:t>obs</a:t>
            </a:r>
            <a:endParaRPr lang="en-US" dirty="0"/>
          </a:p>
        </p:txBody>
      </p:sp>
      <p:sp>
        <p:nvSpPr>
          <p:cNvPr id="34" name="TextBox 33">
            <a:extLst>
              <a:ext uri="{FF2B5EF4-FFF2-40B4-BE49-F238E27FC236}">
                <a16:creationId xmlns:a16="http://schemas.microsoft.com/office/drawing/2014/main" id="{88E4692B-B800-C241-9C83-99768D72E145}"/>
              </a:ext>
            </a:extLst>
          </p:cNvPr>
          <p:cNvSpPr txBox="1"/>
          <p:nvPr/>
        </p:nvSpPr>
        <p:spPr>
          <a:xfrm>
            <a:off x="5656666" y="4221090"/>
            <a:ext cx="818707" cy="307777"/>
          </a:xfrm>
          <a:prstGeom prst="rect">
            <a:avLst/>
          </a:prstGeom>
          <a:noFill/>
        </p:spPr>
        <p:txBody>
          <a:bodyPr wrap="square" rtlCol="0">
            <a:spAutoFit/>
          </a:bodyPr>
          <a:lstStyle/>
          <a:p>
            <a:r>
              <a:rPr lang="en-US" dirty="0"/>
              <a:t>Avg </a:t>
            </a:r>
            <a:r>
              <a:rPr lang="en-US" baseline="-25000" dirty="0"/>
              <a:t>b1</a:t>
            </a:r>
            <a:endParaRPr lang="en-US" dirty="0"/>
          </a:p>
        </p:txBody>
      </p:sp>
      <p:sp>
        <p:nvSpPr>
          <p:cNvPr id="35" name="TextBox 34">
            <a:extLst>
              <a:ext uri="{FF2B5EF4-FFF2-40B4-BE49-F238E27FC236}">
                <a16:creationId xmlns:a16="http://schemas.microsoft.com/office/drawing/2014/main" id="{094B0A4B-8AD6-B140-A646-1A1F35FABCFF}"/>
              </a:ext>
            </a:extLst>
          </p:cNvPr>
          <p:cNvSpPr txBox="1"/>
          <p:nvPr/>
        </p:nvSpPr>
        <p:spPr>
          <a:xfrm>
            <a:off x="6644993" y="4208771"/>
            <a:ext cx="818707" cy="307777"/>
          </a:xfrm>
          <a:prstGeom prst="rect">
            <a:avLst/>
          </a:prstGeom>
          <a:noFill/>
        </p:spPr>
        <p:txBody>
          <a:bodyPr wrap="square" rtlCol="0">
            <a:spAutoFit/>
          </a:bodyPr>
          <a:lstStyle/>
          <a:p>
            <a:r>
              <a:rPr lang="en-US" dirty="0"/>
              <a:t>Avg </a:t>
            </a:r>
            <a:r>
              <a:rPr lang="en-US" baseline="-25000" dirty="0"/>
              <a:t>b2</a:t>
            </a:r>
            <a:endParaRPr lang="en-US" dirty="0"/>
          </a:p>
        </p:txBody>
      </p:sp>
      <p:sp>
        <p:nvSpPr>
          <p:cNvPr id="36" name="TextBox 35">
            <a:extLst>
              <a:ext uri="{FF2B5EF4-FFF2-40B4-BE49-F238E27FC236}">
                <a16:creationId xmlns:a16="http://schemas.microsoft.com/office/drawing/2014/main" id="{9B07A8A7-062D-FE43-97DD-7CF368FA220C}"/>
              </a:ext>
            </a:extLst>
          </p:cNvPr>
          <p:cNvSpPr txBox="1"/>
          <p:nvPr/>
        </p:nvSpPr>
        <p:spPr>
          <a:xfrm>
            <a:off x="7562328" y="4209152"/>
            <a:ext cx="818707" cy="307777"/>
          </a:xfrm>
          <a:prstGeom prst="rect">
            <a:avLst/>
          </a:prstGeom>
          <a:noFill/>
        </p:spPr>
        <p:txBody>
          <a:bodyPr wrap="square" rtlCol="0">
            <a:spAutoFit/>
          </a:bodyPr>
          <a:lstStyle/>
          <a:p>
            <a:r>
              <a:rPr lang="en-US" dirty="0"/>
              <a:t>Avg </a:t>
            </a:r>
            <a:r>
              <a:rPr lang="en-US" baseline="-25000" dirty="0"/>
              <a:t>b3</a:t>
            </a:r>
            <a:endParaRPr lang="en-US" dirty="0"/>
          </a:p>
        </p:txBody>
      </p:sp>
    </p:spTree>
    <p:extLst>
      <p:ext uri="{BB962C8B-B14F-4D97-AF65-F5344CB8AC3E}">
        <p14:creationId xmlns:p14="http://schemas.microsoft.com/office/powerpoint/2010/main" val="303715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Descriptive stats </a:t>
            </a:r>
            <a:r>
              <a:rPr lang="en" b="0" dirty="0"/>
              <a:t>aims to describe data’s distribution by </a:t>
            </a:r>
            <a:r>
              <a:rPr lang="en" dirty="0"/>
              <a:t> central tendency </a:t>
            </a:r>
            <a:r>
              <a:rPr lang="en" b="0" dirty="0"/>
              <a:t>(location in a plane) and </a:t>
            </a:r>
            <a:r>
              <a:rPr lang="en" dirty="0"/>
              <a:t>dispersion </a:t>
            </a:r>
            <a:r>
              <a:rPr lang="en" b="0" dirty="0"/>
              <a:t>(spread) around the location</a:t>
            </a:r>
            <a:endParaRPr b="0"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623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8132319" y="3731023"/>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297757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The computed Avg for each </a:t>
            </a:r>
            <a:r>
              <a:rPr lang="en-US" sz="2000" b="1" dirty="0">
                <a:solidFill>
                  <a:schemeClr val="accent3"/>
                </a:solidFill>
              </a:rPr>
              <a:t>bootstrap</a:t>
            </a:r>
            <a:r>
              <a:rPr lang="en-US" sz="2000" dirty="0">
                <a:solidFill>
                  <a:schemeClr val="accent3"/>
                </a:solidFill>
              </a:rPr>
              <a:t> will allow you to get an idea of what </a:t>
            </a:r>
            <a:r>
              <a:rPr lang="en-US" sz="2000" b="1" dirty="0">
                <a:solidFill>
                  <a:schemeClr val="accent3"/>
                </a:solidFill>
              </a:rPr>
              <a:t>range</a:t>
            </a:r>
            <a:r>
              <a:rPr lang="en-US" sz="2000" dirty="0">
                <a:solidFill>
                  <a:schemeClr val="accent3"/>
                </a:solidFill>
              </a:rPr>
              <a:t> of values you could expect given your data</a:t>
            </a:r>
          </a:p>
        </p:txBody>
      </p:sp>
      <p:graphicFrame>
        <p:nvGraphicFramePr>
          <p:cNvPr id="20" name="Table 19">
            <a:extLst>
              <a:ext uri="{FF2B5EF4-FFF2-40B4-BE49-F238E27FC236}">
                <a16:creationId xmlns:a16="http://schemas.microsoft.com/office/drawing/2014/main" id="{BC474AF0-7E40-FA47-BE2C-8A715A76C1A1}"/>
              </a:ext>
            </a:extLst>
          </p:cNvPr>
          <p:cNvGraphicFramePr>
            <a:graphicFrameLocks noGrp="1"/>
          </p:cNvGraphicFramePr>
          <p:nvPr/>
        </p:nvGraphicFramePr>
        <p:xfrm>
          <a:off x="4318000" y="1247869"/>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sp>
        <p:nvSpPr>
          <p:cNvPr id="24" name="Right Arrow 23">
            <a:extLst>
              <a:ext uri="{FF2B5EF4-FFF2-40B4-BE49-F238E27FC236}">
                <a16:creationId xmlns:a16="http://schemas.microsoft.com/office/drawing/2014/main" id="{B3DA5AF3-A64B-3D45-9B8F-F539E0D58EAA}"/>
              </a:ext>
            </a:extLst>
          </p:cNvPr>
          <p:cNvSpPr/>
          <p:nvPr/>
        </p:nvSpPr>
        <p:spPr>
          <a:xfrm>
            <a:off x="5084420" y="2554953"/>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C79D0976-B121-8441-8BC4-FEA9CA749FC1}"/>
              </a:ext>
            </a:extLst>
          </p:cNvPr>
          <p:cNvGraphicFramePr>
            <a:graphicFrameLocks noGrp="1"/>
          </p:cNvGraphicFramePr>
          <p:nvPr/>
        </p:nvGraphicFramePr>
        <p:xfrm>
          <a:off x="5768947" y="124327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B1</a:t>
                      </a:r>
                    </a:p>
                  </a:txBody>
                  <a:tcPr>
                    <a:solidFill>
                      <a:srgbClr val="92D050"/>
                    </a:solidFill>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1"/>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DD4"/>
                    </a:solidFill>
                  </a:tcPr>
                </a:tc>
                <a:extLst>
                  <a:ext uri="{0D108BD9-81ED-4DB2-BD59-A6C34878D82A}">
                    <a16:rowId xmlns:a16="http://schemas.microsoft.com/office/drawing/2014/main" val="45535006"/>
                  </a:ext>
                </a:extLst>
              </a:tr>
              <a:tr h="359102">
                <a:tc>
                  <a:txBody>
                    <a:bodyPr/>
                    <a:lstStyle/>
                    <a:p>
                      <a:endParaRPr lang="en-US" dirty="0"/>
                    </a:p>
                  </a:txBody>
                  <a:tcPr>
                    <a:solidFill>
                      <a:srgbClr val="00B0F0"/>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1" name="Table 30">
            <a:extLst>
              <a:ext uri="{FF2B5EF4-FFF2-40B4-BE49-F238E27FC236}">
                <a16:creationId xmlns:a16="http://schemas.microsoft.com/office/drawing/2014/main" id="{D72710FD-026C-F64C-B64C-C64BE059C79C}"/>
              </a:ext>
            </a:extLst>
          </p:cNvPr>
          <p:cNvGraphicFramePr>
            <a:graphicFrameLocks noGrp="1"/>
          </p:cNvGraphicFramePr>
          <p:nvPr/>
        </p:nvGraphicFramePr>
        <p:xfrm>
          <a:off x="6723912" y="1242814"/>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B2</a:t>
                      </a:r>
                    </a:p>
                  </a:txBody>
                  <a:tcPr>
                    <a:solidFill>
                      <a:srgbClr val="FFCDD4"/>
                    </a:solidFill>
                  </a:tcPr>
                </a:tc>
                <a:extLst>
                  <a:ext uri="{0D108BD9-81ED-4DB2-BD59-A6C34878D82A}">
                    <a16:rowId xmlns:a16="http://schemas.microsoft.com/office/drawing/2014/main" val="2478834437"/>
                  </a:ext>
                </a:extLst>
              </a:tr>
              <a:tr h="359102">
                <a:tc>
                  <a:txBody>
                    <a:bodyPr/>
                    <a:lstStyle/>
                    <a:p>
                      <a:endParaRPr lang="en-US" dirty="0"/>
                    </a:p>
                  </a:txBody>
                  <a:tcPr>
                    <a:solidFill>
                      <a:schemeClr val="bg2">
                        <a:lumMod val="5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00B0F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rgbClr val="92D050"/>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3" name="Table 32">
            <a:extLst>
              <a:ext uri="{FF2B5EF4-FFF2-40B4-BE49-F238E27FC236}">
                <a16:creationId xmlns:a16="http://schemas.microsoft.com/office/drawing/2014/main" id="{EFD0D8EB-A5F1-1C48-8480-05F49ED47544}"/>
              </a:ext>
            </a:extLst>
          </p:cNvPr>
          <p:cNvGraphicFramePr>
            <a:graphicFrameLocks noGrp="1"/>
          </p:cNvGraphicFramePr>
          <p:nvPr/>
        </p:nvGraphicFramePr>
        <p:xfrm>
          <a:off x="7610501" y="125066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B3</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45535006"/>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FFCDD4"/>
                    </a:solidFill>
                  </a:tcPr>
                </a:tc>
                <a:extLst>
                  <a:ext uri="{0D108BD9-81ED-4DB2-BD59-A6C34878D82A}">
                    <a16:rowId xmlns:a16="http://schemas.microsoft.com/office/drawing/2014/main" val="1071936834"/>
                  </a:ext>
                </a:extLst>
              </a:tr>
            </a:tbl>
          </a:graphicData>
        </a:graphic>
      </p:graphicFrame>
      <p:sp>
        <p:nvSpPr>
          <p:cNvPr id="2" name="TextBox 1">
            <a:extLst>
              <a:ext uri="{FF2B5EF4-FFF2-40B4-BE49-F238E27FC236}">
                <a16:creationId xmlns:a16="http://schemas.microsoft.com/office/drawing/2014/main" id="{7BECA936-34AB-2C48-9ED1-713F0D5963C6}"/>
              </a:ext>
            </a:extLst>
          </p:cNvPr>
          <p:cNvSpPr txBox="1"/>
          <p:nvPr/>
        </p:nvSpPr>
        <p:spPr>
          <a:xfrm>
            <a:off x="4213327" y="4221089"/>
            <a:ext cx="818707" cy="307777"/>
          </a:xfrm>
          <a:prstGeom prst="rect">
            <a:avLst/>
          </a:prstGeom>
          <a:noFill/>
        </p:spPr>
        <p:txBody>
          <a:bodyPr wrap="square" rtlCol="0">
            <a:spAutoFit/>
          </a:bodyPr>
          <a:lstStyle/>
          <a:p>
            <a:r>
              <a:rPr lang="en-US" dirty="0"/>
              <a:t>Avg </a:t>
            </a:r>
            <a:r>
              <a:rPr lang="en-US" baseline="-25000" dirty="0" err="1"/>
              <a:t>obs</a:t>
            </a:r>
            <a:endParaRPr lang="en-US" dirty="0"/>
          </a:p>
        </p:txBody>
      </p:sp>
      <p:sp>
        <p:nvSpPr>
          <p:cNvPr id="34" name="TextBox 33">
            <a:extLst>
              <a:ext uri="{FF2B5EF4-FFF2-40B4-BE49-F238E27FC236}">
                <a16:creationId xmlns:a16="http://schemas.microsoft.com/office/drawing/2014/main" id="{88E4692B-B800-C241-9C83-99768D72E145}"/>
              </a:ext>
            </a:extLst>
          </p:cNvPr>
          <p:cNvSpPr txBox="1"/>
          <p:nvPr/>
        </p:nvSpPr>
        <p:spPr>
          <a:xfrm>
            <a:off x="5656666" y="4221090"/>
            <a:ext cx="818707" cy="307777"/>
          </a:xfrm>
          <a:prstGeom prst="rect">
            <a:avLst/>
          </a:prstGeom>
          <a:noFill/>
        </p:spPr>
        <p:txBody>
          <a:bodyPr wrap="square" rtlCol="0">
            <a:spAutoFit/>
          </a:bodyPr>
          <a:lstStyle/>
          <a:p>
            <a:r>
              <a:rPr lang="en-US" dirty="0"/>
              <a:t>Avg </a:t>
            </a:r>
            <a:r>
              <a:rPr lang="en-US" baseline="-25000" dirty="0"/>
              <a:t>b1</a:t>
            </a:r>
            <a:endParaRPr lang="en-US" dirty="0"/>
          </a:p>
        </p:txBody>
      </p:sp>
      <p:sp>
        <p:nvSpPr>
          <p:cNvPr id="35" name="TextBox 34">
            <a:extLst>
              <a:ext uri="{FF2B5EF4-FFF2-40B4-BE49-F238E27FC236}">
                <a16:creationId xmlns:a16="http://schemas.microsoft.com/office/drawing/2014/main" id="{094B0A4B-8AD6-B140-A646-1A1F35FABCFF}"/>
              </a:ext>
            </a:extLst>
          </p:cNvPr>
          <p:cNvSpPr txBox="1"/>
          <p:nvPr/>
        </p:nvSpPr>
        <p:spPr>
          <a:xfrm>
            <a:off x="6644993" y="4208771"/>
            <a:ext cx="818707" cy="307777"/>
          </a:xfrm>
          <a:prstGeom prst="rect">
            <a:avLst/>
          </a:prstGeom>
          <a:noFill/>
        </p:spPr>
        <p:txBody>
          <a:bodyPr wrap="square" rtlCol="0">
            <a:spAutoFit/>
          </a:bodyPr>
          <a:lstStyle/>
          <a:p>
            <a:r>
              <a:rPr lang="en-US" dirty="0"/>
              <a:t>Avg </a:t>
            </a:r>
            <a:r>
              <a:rPr lang="en-US" baseline="-25000" dirty="0"/>
              <a:t>b2</a:t>
            </a:r>
            <a:endParaRPr lang="en-US" dirty="0"/>
          </a:p>
        </p:txBody>
      </p:sp>
      <p:sp>
        <p:nvSpPr>
          <p:cNvPr id="36" name="TextBox 35">
            <a:extLst>
              <a:ext uri="{FF2B5EF4-FFF2-40B4-BE49-F238E27FC236}">
                <a16:creationId xmlns:a16="http://schemas.microsoft.com/office/drawing/2014/main" id="{9B07A8A7-062D-FE43-97DD-7CF368FA220C}"/>
              </a:ext>
            </a:extLst>
          </p:cNvPr>
          <p:cNvSpPr txBox="1"/>
          <p:nvPr/>
        </p:nvSpPr>
        <p:spPr>
          <a:xfrm>
            <a:off x="7562328" y="4209152"/>
            <a:ext cx="818707" cy="307777"/>
          </a:xfrm>
          <a:prstGeom prst="rect">
            <a:avLst/>
          </a:prstGeom>
          <a:noFill/>
        </p:spPr>
        <p:txBody>
          <a:bodyPr wrap="square" rtlCol="0">
            <a:spAutoFit/>
          </a:bodyPr>
          <a:lstStyle/>
          <a:p>
            <a:r>
              <a:rPr lang="en-US" dirty="0"/>
              <a:t>Avg </a:t>
            </a:r>
            <a:r>
              <a:rPr lang="en-US" baseline="-25000" dirty="0"/>
              <a:t>b3</a:t>
            </a:r>
            <a:endParaRPr lang="en-US" dirty="0"/>
          </a:p>
        </p:txBody>
      </p:sp>
    </p:spTree>
    <p:extLst>
      <p:ext uri="{BB962C8B-B14F-4D97-AF65-F5344CB8AC3E}">
        <p14:creationId xmlns:p14="http://schemas.microsoft.com/office/powerpoint/2010/main" val="3853765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8128866" y="833070"/>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7617838"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Analysis of Variance is a linear model to test if there is a difference between two or more means (i.e., groups sometimes called levels)</a:t>
            </a:r>
          </a:p>
          <a:p>
            <a:pPr algn="l">
              <a:lnSpc>
                <a:spcPct val="150000"/>
              </a:lnSpc>
            </a:pPr>
            <a:r>
              <a:rPr lang="en-US" sz="2400" dirty="0"/>
              <a:t>Let us start with a one-way ANOVA</a:t>
            </a:r>
          </a:p>
        </p:txBody>
      </p:sp>
    </p:spTree>
    <p:extLst>
      <p:ext uri="{BB962C8B-B14F-4D97-AF65-F5344CB8AC3E}">
        <p14:creationId xmlns:p14="http://schemas.microsoft.com/office/powerpoint/2010/main" val="1591701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81929" y="4321147"/>
            <a:ext cx="1738780" cy="759198"/>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One-way ANOVA (i.e., one FACTOR)</a:t>
            </a:r>
          </a:p>
          <a:p>
            <a:pPr algn="l">
              <a:lnSpc>
                <a:spcPct val="150000"/>
              </a:lnSpc>
            </a:pPr>
            <a:r>
              <a:rPr lang="en-US" sz="2400" dirty="0"/>
              <a:t>	Test the difference between groups (levels). It answers the question:</a:t>
            </a:r>
          </a:p>
          <a:p>
            <a:pPr algn="l">
              <a:lnSpc>
                <a:spcPct val="150000"/>
              </a:lnSpc>
            </a:pPr>
            <a:r>
              <a:rPr lang="en-US" sz="2400" dirty="0"/>
              <a:t>Are the group means spread out much more than what you’d expect if you had sampled all the groups from the same distribution?</a:t>
            </a:r>
          </a:p>
          <a:p>
            <a:pPr algn="l">
              <a:lnSpc>
                <a:spcPct val="150000"/>
              </a:lnSpc>
            </a:pPr>
            <a:r>
              <a:rPr lang="en-US" sz="2400" dirty="0"/>
              <a:t> </a:t>
            </a:r>
          </a:p>
        </p:txBody>
      </p:sp>
    </p:spTree>
    <p:extLst>
      <p:ext uri="{BB962C8B-B14F-4D97-AF65-F5344CB8AC3E}">
        <p14:creationId xmlns:p14="http://schemas.microsoft.com/office/powerpoint/2010/main" val="1117487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Are the group means spread out much more than what you’d expect if you had sampled all the groups from the same distribution?</a:t>
                </a:r>
              </a:p>
              <a:p>
                <a:pPr algn="l">
                  <a:lnSpc>
                    <a:spcPct val="150000"/>
                  </a:lnSpc>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b="0" i="1" smtClean="0">
                            <a:latin typeface="Cambria Math" panose="02040503050406030204" pitchFamily="18" charset="0"/>
                          </a:rPr>
                          <m:t>3</m:t>
                        </m:r>
                      </m:sub>
                    </m:sSub>
                    <m:r>
                      <a:rPr lang="en-US" sz="2400" i="1">
                        <a:latin typeface="Cambria Math" panose="02040503050406030204" pitchFamily="18" charset="0"/>
                      </a:rPr>
                      <m:t> </m:t>
                    </m:r>
                  </m:oMath>
                </a14:m>
                <a:r>
                  <a:rPr lang="en-US" sz="2400" dirty="0"/>
                  <a:t>= </a:t>
                </a:r>
                <a14:m>
                  <m:oMath xmlns:m="http://schemas.openxmlformats.org/officeDocument/2006/math">
                    <m:r>
                      <a:rPr lang="en-US" sz="2400" b="0" i="0"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b="0" i="1" smtClean="0">
                            <a:latin typeface="Cambria Math" panose="02040503050406030204" pitchFamily="18" charset="0"/>
                          </a:rPr>
                          <m:t>𝑛</m:t>
                        </m:r>
                      </m:sub>
                    </m:sSub>
                    <m:r>
                      <a:rPr lang="en-US" sz="2400" i="1">
                        <a:latin typeface="Cambria Math" panose="02040503050406030204" pitchFamily="18" charset="0"/>
                      </a:rPr>
                      <m:t> </m:t>
                    </m:r>
                    <m:r>
                      <a:rPr lang="en-US" sz="2400" b="0" i="0" smtClean="0">
                        <a:latin typeface="Cambria Math" panose="02040503050406030204" pitchFamily="18" charset="0"/>
                      </a:rPr>
                      <m:t> |</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b="0" i="1" smtClean="0">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1</m:t>
                        </m:r>
                      </m:sub>
                    </m:sSub>
                    <m:r>
                      <a:rPr lang="en-US" sz="240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2</m:t>
                        </m:r>
                      </m:sub>
                    </m:sSub>
                    <m:r>
                      <a:rPr lang="en-US" sz="2400" i="1">
                        <a:latin typeface="Cambria Math" panose="02040503050406030204" pitchFamily="18" charset="0"/>
                      </a:rPr>
                      <m:t> </m:t>
                    </m:r>
                    <m:r>
                      <a:rPr lang="en-US" sz="240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3</m:t>
                        </m:r>
                      </m:sub>
                    </m:sSub>
                    <m:r>
                      <a:rPr lang="en-US" sz="2400" i="1">
                        <a:latin typeface="Cambria Math" panose="02040503050406030204" pitchFamily="18" charset="0"/>
                        <a:ea typeface="Cambria Math" panose="02040503050406030204" pitchFamily="18" charset="0"/>
                      </a:rPr>
                      <m:t>≠</m:t>
                    </m:r>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𝑛</m:t>
                        </m:r>
                      </m:sub>
                    </m:sSub>
                  </m:oMath>
                </a14:m>
                <a:endParaRPr lang="en-US" sz="2400" dirty="0"/>
              </a:p>
            </p:txBody>
          </p:sp>
        </mc:Choice>
        <mc:Fallback xmlns="">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25979" y="1006770"/>
                <a:ext cx="7720545" cy="32097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3224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Assumptions of a One-way ANOVA:</a:t>
            </a:r>
          </a:p>
          <a:p>
            <a:pPr algn="l">
              <a:lnSpc>
                <a:spcPct val="150000"/>
              </a:lnSpc>
            </a:pPr>
            <a:r>
              <a:rPr lang="en-US" sz="2400" dirty="0"/>
              <a:t>	Normality of data</a:t>
            </a:r>
          </a:p>
          <a:p>
            <a:pPr algn="l">
              <a:lnSpc>
                <a:spcPct val="150000"/>
              </a:lnSpc>
            </a:pPr>
            <a:r>
              <a:rPr lang="en-US" sz="2400" dirty="0"/>
              <a:t>	Homogeneity of variances </a:t>
            </a:r>
            <a:r>
              <a:rPr lang="en-US" sz="1400" dirty="0"/>
              <a:t>(all variances are born equal)</a:t>
            </a:r>
          </a:p>
          <a:p>
            <a:pPr algn="l">
              <a:lnSpc>
                <a:spcPct val="150000"/>
              </a:lnSpc>
            </a:pPr>
            <a:r>
              <a:rPr lang="en-US" sz="2400" dirty="0"/>
              <a:t>	Independent samples </a:t>
            </a:r>
          </a:p>
          <a:p>
            <a:pPr algn="l">
              <a:lnSpc>
                <a:spcPct val="150000"/>
              </a:lnSpc>
            </a:pPr>
            <a:r>
              <a:rPr lang="en-US" sz="2400" dirty="0"/>
              <a:t>	</a:t>
            </a:r>
          </a:p>
        </p:txBody>
      </p:sp>
    </p:spTree>
    <p:extLst>
      <p:ext uri="{BB962C8B-B14F-4D97-AF65-F5344CB8AC3E}">
        <p14:creationId xmlns:p14="http://schemas.microsoft.com/office/powerpoint/2010/main" val="3261563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	</a:t>
            </a:r>
            <a:r>
              <a:rPr lang="en-US" sz="2400" b="1" dirty="0"/>
              <a:t>Normality of data</a:t>
            </a:r>
          </a:p>
          <a:p>
            <a:pPr algn="l">
              <a:lnSpc>
                <a:spcPct val="150000"/>
              </a:lnSpc>
            </a:pPr>
            <a:r>
              <a:rPr lang="en-US" sz="2400" dirty="0"/>
              <a:t>	Can test this by visualizing your data / residuals (see regression) or by a Shapiro-Wilk test (see </a:t>
            </a:r>
            <a:r>
              <a:rPr lang="en-US" sz="2400" dirty="0">
                <a:hlinkClick r:id="rId3"/>
              </a:rPr>
              <a:t>link</a:t>
            </a:r>
            <a:r>
              <a:rPr lang="en-US" sz="2400" dirty="0"/>
              <a:t>) </a:t>
            </a:r>
          </a:p>
          <a:p>
            <a:pPr algn="l">
              <a:lnSpc>
                <a:spcPct val="150000"/>
              </a:lnSpc>
            </a:pPr>
            <a:endParaRPr lang="en-US" sz="2400" dirty="0"/>
          </a:p>
          <a:p>
            <a:pPr algn="l">
              <a:lnSpc>
                <a:spcPct val="150000"/>
              </a:lnSpc>
            </a:pPr>
            <a:endParaRPr lang="en-US" sz="2400" dirty="0"/>
          </a:p>
        </p:txBody>
      </p:sp>
    </p:spTree>
    <p:extLst>
      <p:ext uri="{BB962C8B-B14F-4D97-AF65-F5344CB8AC3E}">
        <p14:creationId xmlns:p14="http://schemas.microsoft.com/office/powerpoint/2010/main" val="4263112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	</a:t>
            </a:r>
            <a:r>
              <a:rPr lang="en-US" sz="2400" b="1" dirty="0"/>
              <a:t>Homogeneity of variances </a:t>
            </a:r>
            <a:endParaRPr lang="en-US" sz="1400" b="1" dirty="0"/>
          </a:p>
          <a:p>
            <a:pPr algn="l">
              <a:lnSpc>
                <a:spcPct val="150000"/>
              </a:lnSpc>
            </a:pPr>
            <a:r>
              <a:rPr lang="en-US" sz="2400" dirty="0"/>
              <a:t>Also called homoscedasticity can be assessed visually or with a Bartlett test </a:t>
            </a:r>
            <a:r>
              <a:rPr lang="en-CA" sz="2400" dirty="0"/>
              <a:t> (see code) </a:t>
            </a:r>
          </a:p>
          <a:p>
            <a:pPr algn="l">
              <a:lnSpc>
                <a:spcPct val="150000"/>
              </a:lnSpc>
            </a:pPr>
            <a:r>
              <a:rPr lang="en-CA" sz="2400" dirty="0"/>
              <a:t>This is a more ’serious’ assumption to break when running an ANOVA</a:t>
            </a:r>
            <a:endParaRPr lang="en-US" sz="2400" dirty="0"/>
          </a:p>
        </p:txBody>
      </p:sp>
    </p:spTree>
    <p:extLst>
      <p:ext uri="{BB962C8B-B14F-4D97-AF65-F5344CB8AC3E}">
        <p14:creationId xmlns:p14="http://schemas.microsoft.com/office/powerpoint/2010/main" val="2790120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6673250" y="4002796"/>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	</a:t>
            </a:r>
            <a:r>
              <a:rPr lang="en-US" sz="2400" b="1" dirty="0"/>
              <a:t>Independence </a:t>
            </a:r>
            <a:endParaRPr lang="en-US" sz="1400" b="1" dirty="0"/>
          </a:p>
          <a:p>
            <a:pPr algn="l">
              <a:lnSpc>
                <a:spcPct val="150000"/>
              </a:lnSpc>
            </a:pPr>
            <a:r>
              <a:rPr lang="en-US" sz="2400" dirty="0"/>
              <a:t>We assume our observations are independent of one another. This may be broken when the observations are taken from the same subject (repeated measures) or when dependent variables are correlated (see regressions) </a:t>
            </a:r>
          </a:p>
        </p:txBody>
      </p:sp>
    </p:spTree>
    <p:extLst>
      <p:ext uri="{BB962C8B-B14F-4D97-AF65-F5344CB8AC3E}">
        <p14:creationId xmlns:p14="http://schemas.microsoft.com/office/powerpoint/2010/main" val="1685577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We test the significance of an ANOVA with an F test:</a:t>
                </a:r>
              </a:p>
              <a:p>
                <a:pPr algn="l">
                  <a:lnSpc>
                    <a:spcPct val="150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𝐹</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𝐵𝑒𝑡𝑤𝑒𝑒𝑛</m:t>
                          </m:r>
                          <m:r>
                            <a:rPr lang="en-US" sz="2400" b="0" i="1" smtClean="0">
                              <a:latin typeface="Cambria Math" panose="02040503050406030204" pitchFamily="18" charset="0"/>
                            </a:rPr>
                            <m:t> </m:t>
                          </m:r>
                          <m:r>
                            <a:rPr lang="en-US" sz="2400" b="0" i="1" smtClean="0">
                              <a:latin typeface="Cambria Math" panose="02040503050406030204" pitchFamily="18" charset="0"/>
                            </a:rPr>
                            <m:t>𝑔𝑟𝑜𝑢𝑝</m:t>
                          </m:r>
                          <m:r>
                            <a:rPr lang="en-US" sz="2400" b="0" i="1" smtClean="0">
                              <a:latin typeface="Cambria Math" panose="02040503050406030204" pitchFamily="18" charset="0"/>
                            </a:rPr>
                            <m:t> </m:t>
                          </m:r>
                          <m:r>
                            <a:rPr lang="en-US" sz="2400" b="0" i="1" smtClean="0">
                              <a:latin typeface="Cambria Math" panose="02040503050406030204" pitchFamily="18" charset="0"/>
                            </a:rPr>
                            <m:t>𝑣𝑎𝑟𝑖𝑎𝑛𝑐𝑒</m:t>
                          </m:r>
                        </m:num>
                        <m:den>
                          <m:r>
                            <a:rPr lang="en-US" sz="2400" b="0" i="1" smtClean="0">
                              <a:latin typeface="Cambria Math" panose="02040503050406030204" pitchFamily="18" charset="0"/>
                            </a:rPr>
                            <m:t>𝑊𝑖𝑡h𝑖𝑛</m:t>
                          </m:r>
                          <m:r>
                            <a:rPr lang="en-US" sz="2400" b="0" i="1" smtClean="0">
                              <a:latin typeface="Cambria Math" panose="02040503050406030204" pitchFamily="18" charset="0"/>
                            </a:rPr>
                            <m:t> </m:t>
                          </m:r>
                          <m:r>
                            <a:rPr lang="en-US" sz="2400" b="0" i="1" smtClean="0">
                              <a:latin typeface="Cambria Math" panose="02040503050406030204" pitchFamily="18" charset="0"/>
                            </a:rPr>
                            <m:t>𝑔𝑟𝑜𝑢𝑝</m:t>
                          </m:r>
                          <m:r>
                            <a:rPr lang="en-US" sz="2400" b="0" i="1" smtClean="0">
                              <a:latin typeface="Cambria Math" panose="02040503050406030204" pitchFamily="18" charset="0"/>
                            </a:rPr>
                            <m:t> </m:t>
                          </m:r>
                          <m:r>
                            <a:rPr lang="en-US" sz="2400" b="0" i="1" smtClean="0">
                              <a:latin typeface="Cambria Math" panose="02040503050406030204" pitchFamily="18" charset="0"/>
                            </a:rPr>
                            <m:t>𝑣𝑎𝑟𝑖𝑎𝑛𝑐𝑒</m:t>
                          </m:r>
                          <m:r>
                            <a:rPr lang="en-US" sz="2400" b="0" i="1" smtClean="0">
                              <a:latin typeface="Cambria Math" panose="02040503050406030204" pitchFamily="18" charset="0"/>
                            </a:rPr>
                            <m:t> </m:t>
                          </m:r>
                        </m:den>
                      </m:f>
                    </m:oMath>
                  </m:oMathPara>
                </a14:m>
                <a:endParaRPr lang="en-US" sz="2400" dirty="0"/>
              </a:p>
              <a:p>
                <a:pPr algn="l">
                  <a:lnSpc>
                    <a:spcPct val="150000"/>
                  </a:lnSpc>
                </a:pPr>
                <a:r>
                  <a:rPr lang="en-US" sz="2400" dirty="0"/>
                  <a:t>We asses each using Sum of squares (i.e., SS) weighted by the number of observations (i.e., n) in each group </a:t>
                </a:r>
              </a:p>
              <a:p>
                <a:pPr algn="l">
                  <a:lnSpc>
                    <a:spcPct val="150000"/>
                  </a:lnSpc>
                </a:pPr>
                <a:r>
                  <a:rPr lang="en-US" sz="2400" dirty="0"/>
                  <a:t>	</a:t>
                </a:r>
              </a:p>
            </p:txBody>
          </p:sp>
        </mc:Choice>
        <mc:Fallback xmlns="">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25979" y="1006770"/>
                <a:ext cx="7720545" cy="32097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047771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6721786"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Between-group SS</a:t>
            </a:r>
          </a:p>
          <a:p>
            <a:pPr algn="l">
              <a:lnSpc>
                <a:spcPct val="150000"/>
              </a:lnSpc>
            </a:pPr>
            <a:r>
              <a:rPr lang="en-US" sz="2400" dirty="0"/>
              <a:t>	How spread apart are your group means</a:t>
            </a:r>
          </a:p>
          <a:p>
            <a:pPr algn="l">
              <a:lnSpc>
                <a:spcPct val="150000"/>
              </a:lnSpc>
            </a:pPr>
            <a:r>
              <a:rPr lang="en-US" sz="2400" dirty="0"/>
              <a:t>Within-group SS</a:t>
            </a:r>
          </a:p>
          <a:p>
            <a:pPr algn="l">
              <a:lnSpc>
                <a:spcPct val="150000"/>
              </a:lnSpc>
            </a:pPr>
            <a:r>
              <a:rPr lang="en-US" sz="2400" dirty="0"/>
              <a:t>	How spread apart is each distribution </a:t>
            </a:r>
          </a:p>
          <a:p>
            <a:pPr algn="l">
              <a:lnSpc>
                <a:spcPct val="150000"/>
              </a:lnSpc>
            </a:pPr>
            <a:endParaRPr lang="en-US" sz="2400" dirty="0"/>
          </a:p>
          <a:p>
            <a:pPr algn="l">
              <a:lnSpc>
                <a:spcPct val="150000"/>
              </a:lnSpc>
            </a:pPr>
            <a:r>
              <a:rPr lang="en-US" sz="1200" dirty="0"/>
              <a:t>*** Note we always normalize these by their degrees of freedom</a:t>
            </a:r>
          </a:p>
          <a:p>
            <a:pPr algn="l">
              <a:lnSpc>
                <a:spcPct val="150000"/>
              </a:lnSpc>
            </a:pPr>
            <a:r>
              <a:rPr lang="en-US" sz="1200" dirty="0"/>
              <a:t>*** See code for visual depiction of an example with three means </a:t>
            </a:r>
          </a:p>
        </p:txBody>
      </p:sp>
    </p:spTree>
    <p:extLst>
      <p:ext uri="{BB962C8B-B14F-4D97-AF65-F5344CB8AC3E}">
        <p14:creationId xmlns:p14="http://schemas.microsoft.com/office/powerpoint/2010/main" val="1191705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Inferential stats </a:t>
            </a:r>
            <a:r>
              <a:rPr lang="en" b="0" dirty="0"/>
              <a:t>aims to predict future outcomes or observations based on your data </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543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How is a One-way ANOVA different from a t-test:</a:t>
            </a:r>
          </a:p>
          <a:p>
            <a:pPr algn="l">
              <a:lnSpc>
                <a:spcPct val="150000"/>
              </a:lnSpc>
            </a:pPr>
            <a:r>
              <a:rPr lang="en-US" sz="2400" dirty="0"/>
              <a:t>	T-tests are used to test the difference between TWO means whereas ANOVAs test the difference between two or more means</a:t>
            </a:r>
          </a:p>
        </p:txBody>
      </p:sp>
    </p:spTree>
    <p:extLst>
      <p:ext uri="{BB962C8B-B14F-4D97-AF65-F5344CB8AC3E}">
        <p14:creationId xmlns:p14="http://schemas.microsoft.com/office/powerpoint/2010/main" val="3169450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How is a One-way ANOVA different from a t-test:</a:t>
            </a:r>
          </a:p>
          <a:p>
            <a:pPr algn="l">
              <a:lnSpc>
                <a:spcPct val="150000"/>
              </a:lnSpc>
            </a:pPr>
            <a:r>
              <a:rPr lang="en-US" sz="2400" dirty="0"/>
              <a:t>	They both test slightly different questions: t-tests tells you if TWO means are different whereas an ANOVA will tell you if there are mean differences but NOT WHICH means are different 	</a:t>
            </a:r>
          </a:p>
        </p:txBody>
      </p:sp>
    </p:spTree>
    <p:extLst>
      <p:ext uri="{BB962C8B-B14F-4D97-AF65-F5344CB8AC3E}">
        <p14:creationId xmlns:p14="http://schemas.microsoft.com/office/powerpoint/2010/main" val="35105244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The ANOVA can be generalized to test multiple dependent variables like the Two-way ANOVA</a:t>
            </a:r>
          </a:p>
          <a:p>
            <a:pPr algn="l">
              <a:lnSpc>
                <a:spcPct val="150000"/>
              </a:lnSpc>
            </a:pPr>
            <a:r>
              <a:rPr lang="en-US" sz="2400" dirty="0"/>
              <a:t>With multiple factors / DV you can test interactions in what we call a ‘crossed’ model where every group A co-occurs with every group B</a:t>
            </a:r>
          </a:p>
        </p:txBody>
      </p:sp>
    </p:spTree>
    <p:extLst>
      <p:ext uri="{BB962C8B-B14F-4D97-AF65-F5344CB8AC3E}">
        <p14:creationId xmlns:p14="http://schemas.microsoft.com/office/powerpoint/2010/main" val="2816673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Crossed Two-way 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7402834" y="1880679"/>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roup 4">
            <a:extLst>
              <a:ext uri="{FF2B5EF4-FFF2-40B4-BE49-F238E27FC236}">
                <a16:creationId xmlns:a16="http://schemas.microsoft.com/office/drawing/2014/main" id="{F0CFB6EB-B4BB-224B-ABC6-90D860628B97}"/>
              </a:ext>
            </a:extLst>
          </p:cNvPr>
          <p:cNvGrpSpPr/>
          <p:nvPr/>
        </p:nvGrpSpPr>
        <p:grpSpPr>
          <a:xfrm>
            <a:off x="2650738" y="2378859"/>
            <a:ext cx="4672843" cy="1838859"/>
            <a:chOff x="3131617" y="2329606"/>
            <a:chExt cx="5299258" cy="1672156"/>
          </a:xfrm>
        </p:grpSpPr>
        <p:sp>
          <p:nvSpPr>
            <p:cNvPr id="3" name="Rectangle 2">
              <a:extLst>
                <a:ext uri="{FF2B5EF4-FFF2-40B4-BE49-F238E27FC236}">
                  <a16:creationId xmlns:a16="http://schemas.microsoft.com/office/drawing/2014/main" id="{756902A7-BC34-0A4E-8312-5B339819F083}"/>
                </a:ext>
              </a:extLst>
            </p:cNvPr>
            <p:cNvSpPr/>
            <p:nvPr/>
          </p:nvSpPr>
          <p:spPr>
            <a:xfrm>
              <a:off x="3131618" y="2338599"/>
              <a:ext cx="1764064" cy="8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Mariah</a:t>
              </a:r>
            </a:p>
            <a:p>
              <a:pPr algn="ctr"/>
              <a:r>
                <a:rPr lang="en-US" dirty="0">
                  <a:solidFill>
                    <a:schemeClr val="tx1"/>
                  </a:solidFill>
                </a:rPr>
                <a:t>Halloween</a:t>
              </a:r>
            </a:p>
          </p:txBody>
        </p:sp>
        <p:sp>
          <p:nvSpPr>
            <p:cNvPr id="44" name="Rectangle 43">
              <a:extLst>
                <a:ext uri="{FF2B5EF4-FFF2-40B4-BE49-F238E27FC236}">
                  <a16:creationId xmlns:a16="http://schemas.microsoft.com/office/drawing/2014/main" id="{49108EF0-6D77-8E4F-9884-AE7981E52408}"/>
                </a:ext>
              </a:extLst>
            </p:cNvPr>
            <p:cNvSpPr/>
            <p:nvPr/>
          </p:nvSpPr>
          <p:spPr>
            <a:xfrm>
              <a:off x="4895681" y="3171405"/>
              <a:ext cx="1764063" cy="8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Jlo</a:t>
              </a:r>
              <a:endParaRPr lang="en-US" dirty="0">
                <a:solidFill>
                  <a:schemeClr val="tx1"/>
                </a:solidFill>
              </a:endParaRPr>
            </a:p>
            <a:p>
              <a:pPr algn="ctr"/>
              <a:r>
                <a:rPr lang="en-US" dirty="0">
                  <a:solidFill>
                    <a:schemeClr val="tx1"/>
                  </a:solidFill>
                </a:rPr>
                <a:t>Christmas</a:t>
              </a:r>
            </a:p>
          </p:txBody>
        </p:sp>
        <p:sp>
          <p:nvSpPr>
            <p:cNvPr id="45" name="Rectangle 44">
              <a:extLst>
                <a:ext uri="{FF2B5EF4-FFF2-40B4-BE49-F238E27FC236}">
                  <a16:creationId xmlns:a16="http://schemas.microsoft.com/office/drawing/2014/main" id="{5101081C-5EBC-0B4B-A2AB-C62D086961DE}"/>
                </a:ext>
              </a:extLst>
            </p:cNvPr>
            <p:cNvSpPr/>
            <p:nvPr/>
          </p:nvSpPr>
          <p:spPr>
            <a:xfrm>
              <a:off x="6666812" y="2329606"/>
              <a:ext cx="1764063" cy="8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Lady Gaga</a:t>
              </a:r>
            </a:p>
            <a:p>
              <a:pPr algn="ctr"/>
              <a:r>
                <a:rPr lang="en-US" dirty="0">
                  <a:solidFill>
                    <a:schemeClr val="tx1"/>
                  </a:solidFill>
                </a:rPr>
                <a:t>Halloween</a:t>
              </a:r>
            </a:p>
          </p:txBody>
        </p:sp>
        <p:sp>
          <p:nvSpPr>
            <p:cNvPr id="46" name="Rectangle 45">
              <a:extLst>
                <a:ext uri="{FF2B5EF4-FFF2-40B4-BE49-F238E27FC236}">
                  <a16:creationId xmlns:a16="http://schemas.microsoft.com/office/drawing/2014/main" id="{0FBE3C33-7784-5649-B076-4BD8C90514C5}"/>
                </a:ext>
              </a:extLst>
            </p:cNvPr>
            <p:cNvSpPr/>
            <p:nvPr/>
          </p:nvSpPr>
          <p:spPr>
            <a:xfrm>
              <a:off x="4903505" y="2343585"/>
              <a:ext cx="1764063" cy="825387"/>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Jlo</a:t>
              </a:r>
              <a:endParaRPr lang="en-US" dirty="0">
                <a:solidFill>
                  <a:schemeClr val="tx1"/>
                </a:solidFill>
              </a:endParaRPr>
            </a:p>
            <a:p>
              <a:pPr algn="ctr"/>
              <a:r>
                <a:rPr lang="en-US" dirty="0">
                  <a:solidFill>
                    <a:schemeClr val="tx1"/>
                  </a:solidFill>
                </a:rPr>
                <a:t>Halloween</a:t>
              </a:r>
            </a:p>
          </p:txBody>
        </p:sp>
        <p:sp>
          <p:nvSpPr>
            <p:cNvPr id="47" name="Rectangle 46">
              <a:extLst>
                <a:ext uri="{FF2B5EF4-FFF2-40B4-BE49-F238E27FC236}">
                  <a16:creationId xmlns:a16="http://schemas.microsoft.com/office/drawing/2014/main" id="{6074E7E6-F0E9-5542-9E74-FCF25CFE5695}"/>
                </a:ext>
              </a:extLst>
            </p:cNvPr>
            <p:cNvSpPr/>
            <p:nvPr/>
          </p:nvSpPr>
          <p:spPr>
            <a:xfrm>
              <a:off x="3131617" y="3176375"/>
              <a:ext cx="1764063" cy="825387"/>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Mariah</a:t>
              </a:r>
            </a:p>
            <a:p>
              <a:pPr algn="ctr"/>
              <a:r>
                <a:rPr lang="en-US" dirty="0">
                  <a:solidFill>
                    <a:schemeClr val="tx1"/>
                  </a:solidFill>
                </a:rPr>
                <a:t>Christmas</a:t>
              </a:r>
            </a:p>
          </p:txBody>
        </p:sp>
        <p:sp>
          <p:nvSpPr>
            <p:cNvPr id="48" name="Rectangle 47">
              <a:extLst>
                <a:ext uri="{FF2B5EF4-FFF2-40B4-BE49-F238E27FC236}">
                  <a16:creationId xmlns:a16="http://schemas.microsoft.com/office/drawing/2014/main" id="{0A602C01-390A-1C40-AAC9-2448E5CE4EF2}"/>
                </a:ext>
              </a:extLst>
            </p:cNvPr>
            <p:cNvSpPr/>
            <p:nvPr/>
          </p:nvSpPr>
          <p:spPr>
            <a:xfrm>
              <a:off x="6666812" y="3168299"/>
              <a:ext cx="1764063" cy="825387"/>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Lady Gaga</a:t>
              </a:r>
            </a:p>
            <a:p>
              <a:pPr algn="ctr"/>
              <a:r>
                <a:rPr lang="en-US" dirty="0">
                  <a:solidFill>
                    <a:schemeClr val="tx1"/>
                  </a:solidFill>
                </a:rPr>
                <a:t>Christmas</a:t>
              </a:r>
            </a:p>
          </p:txBody>
        </p:sp>
      </p:grpSp>
      <p:sp>
        <p:nvSpPr>
          <p:cNvPr id="4" name="TextBox 3">
            <a:extLst>
              <a:ext uri="{FF2B5EF4-FFF2-40B4-BE49-F238E27FC236}">
                <a16:creationId xmlns:a16="http://schemas.microsoft.com/office/drawing/2014/main" id="{AA919554-787E-DF4A-9466-59A820DCEF53}"/>
              </a:ext>
            </a:extLst>
          </p:cNvPr>
          <p:cNvSpPr txBox="1"/>
          <p:nvPr/>
        </p:nvSpPr>
        <p:spPr>
          <a:xfrm>
            <a:off x="4087002" y="1502803"/>
            <a:ext cx="1794081" cy="400110"/>
          </a:xfrm>
          <a:prstGeom prst="rect">
            <a:avLst/>
          </a:prstGeom>
          <a:noFill/>
        </p:spPr>
        <p:txBody>
          <a:bodyPr wrap="none" rtlCol="0">
            <a:spAutoFit/>
          </a:bodyPr>
          <a:lstStyle/>
          <a:p>
            <a:r>
              <a:rPr lang="en-US" sz="2000" b="1" dirty="0">
                <a:solidFill>
                  <a:schemeClr val="tx1"/>
                </a:solidFill>
              </a:rPr>
              <a:t>Factor / DV A</a:t>
            </a:r>
          </a:p>
        </p:txBody>
      </p:sp>
      <p:sp>
        <p:nvSpPr>
          <p:cNvPr id="50" name="TextBox 49">
            <a:extLst>
              <a:ext uri="{FF2B5EF4-FFF2-40B4-BE49-F238E27FC236}">
                <a16:creationId xmlns:a16="http://schemas.microsoft.com/office/drawing/2014/main" id="{0B966F2D-41BE-5D4A-859E-19CA8F6FC700}"/>
              </a:ext>
            </a:extLst>
          </p:cNvPr>
          <p:cNvSpPr txBox="1"/>
          <p:nvPr/>
        </p:nvSpPr>
        <p:spPr>
          <a:xfrm>
            <a:off x="2620978" y="2044910"/>
            <a:ext cx="1606530" cy="307777"/>
          </a:xfrm>
          <a:prstGeom prst="rect">
            <a:avLst/>
          </a:prstGeom>
          <a:noFill/>
        </p:spPr>
        <p:txBody>
          <a:bodyPr wrap="none" rtlCol="0">
            <a:spAutoFit/>
          </a:bodyPr>
          <a:lstStyle/>
          <a:p>
            <a:r>
              <a:rPr lang="en-US" b="1" dirty="0">
                <a:solidFill>
                  <a:schemeClr val="tx1"/>
                </a:solidFill>
              </a:rPr>
              <a:t>Group / Level 1A</a:t>
            </a:r>
          </a:p>
        </p:txBody>
      </p:sp>
      <p:sp>
        <p:nvSpPr>
          <p:cNvPr id="51" name="TextBox 50">
            <a:extLst>
              <a:ext uri="{FF2B5EF4-FFF2-40B4-BE49-F238E27FC236}">
                <a16:creationId xmlns:a16="http://schemas.microsoft.com/office/drawing/2014/main" id="{1249E906-379A-C04E-BB29-42AC9D1AD6C5}"/>
              </a:ext>
            </a:extLst>
          </p:cNvPr>
          <p:cNvSpPr txBox="1"/>
          <p:nvPr/>
        </p:nvSpPr>
        <p:spPr>
          <a:xfrm>
            <a:off x="4215423" y="2038895"/>
            <a:ext cx="1606530" cy="307777"/>
          </a:xfrm>
          <a:prstGeom prst="rect">
            <a:avLst/>
          </a:prstGeom>
          <a:noFill/>
        </p:spPr>
        <p:txBody>
          <a:bodyPr wrap="none" rtlCol="0">
            <a:spAutoFit/>
          </a:bodyPr>
          <a:lstStyle/>
          <a:p>
            <a:r>
              <a:rPr lang="en-US" b="1" dirty="0">
                <a:solidFill>
                  <a:schemeClr val="tx1"/>
                </a:solidFill>
              </a:rPr>
              <a:t>Group / Level 2A</a:t>
            </a:r>
          </a:p>
        </p:txBody>
      </p:sp>
      <p:sp>
        <p:nvSpPr>
          <p:cNvPr id="52" name="TextBox 51">
            <a:extLst>
              <a:ext uri="{FF2B5EF4-FFF2-40B4-BE49-F238E27FC236}">
                <a16:creationId xmlns:a16="http://schemas.microsoft.com/office/drawing/2014/main" id="{622F696D-607D-0448-9663-630B03FA682E}"/>
              </a:ext>
            </a:extLst>
          </p:cNvPr>
          <p:cNvSpPr txBox="1"/>
          <p:nvPr/>
        </p:nvSpPr>
        <p:spPr>
          <a:xfrm>
            <a:off x="5777500" y="2038894"/>
            <a:ext cx="1606530" cy="307777"/>
          </a:xfrm>
          <a:prstGeom prst="rect">
            <a:avLst/>
          </a:prstGeom>
          <a:noFill/>
        </p:spPr>
        <p:txBody>
          <a:bodyPr wrap="none" rtlCol="0">
            <a:spAutoFit/>
          </a:bodyPr>
          <a:lstStyle/>
          <a:p>
            <a:r>
              <a:rPr lang="en-US" b="1" dirty="0">
                <a:solidFill>
                  <a:schemeClr val="tx1"/>
                </a:solidFill>
              </a:rPr>
              <a:t>Group / Level 3A</a:t>
            </a:r>
          </a:p>
        </p:txBody>
      </p:sp>
      <p:sp>
        <p:nvSpPr>
          <p:cNvPr id="53" name="TextBox 52">
            <a:extLst>
              <a:ext uri="{FF2B5EF4-FFF2-40B4-BE49-F238E27FC236}">
                <a16:creationId xmlns:a16="http://schemas.microsoft.com/office/drawing/2014/main" id="{15BCD4B6-AACC-2D43-8D88-924AC6D32469}"/>
              </a:ext>
            </a:extLst>
          </p:cNvPr>
          <p:cNvSpPr txBox="1"/>
          <p:nvPr/>
        </p:nvSpPr>
        <p:spPr>
          <a:xfrm>
            <a:off x="804829" y="2695554"/>
            <a:ext cx="1606530" cy="307777"/>
          </a:xfrm>
          <a:prstGeom prst="rect">
            <a:avLst/>
          </a:prstGeom>
          <a:noFill/>
        </p:spPr>
        <p:txBody>
          <a:bodyPr wrap="none" rtlCol="0">
            <a:spAutoFit/>
          </a:bodyPr>
          <a:lstStyle/>
          <a:p>
            <a:r>
              <a:rPr lang="en-US" b="1" dirty="0">
                <a:solidFill>
                  <a:srgbClr val="C00000"/>
                </a:solidFill>
              </a:rPr>
              <a:t>Group / Level 1B</a:t>
            </a:r>
          </a:p>
        </p:txBody>
      </p:sp>
      <p:sp>
        <p:nvSpPr>
          <p:cNvPr id="55" name="TextBox 54">
            <a:extLst>
              <a:ext uri="{FF2B5EF4-FFF2-40B4-BE49-F238E27FC236}">
                <a16:creationId xmlns:a16="http://schemas.microsoft.com/office/drawing/2014/main" id="{2BF20518-7337-234D-9BC7-B65D45484F08}"/>
              </a:ext>
            </a:extLst>
          </p:cNvPr>
          <p:cNvSpPr txBox="1"/>
          <p:nvPr/>
        </p:nvSpPr>
        <p:spPr>
          <a:xfrm>
            <a:off x="756277" y="3467846"/>
            <a:ext cx="1606530" cy="307777"/>
          </a:xfrm>
          <a:prstGeom prst="rect">
            <a:avLst/>
          </a:prstGeom>
          <a:noFill/>
        </p:spPr>
        <p:txBody>
          <a:bodyPr wrap="none" rtlCol="0">
            <a:spAutoFit/>
          </a:bodyPr>
          <a:lstStyle/>
          <a:p>
            <a:r>
              <a:rPr lang="en-US" b="1" dirty="0">
                <a:solidFill>
                  <a:srgbClr val="C00000"/>
                </a:solidFill>
              </a:rPr>
              <a:t>Group / Level 2B</a:t>
            </a:r>
          </a:p>
        </p:txBody>
      </p:sp>
      <p:sp>
        <p:nvSpPr>
          <p:cNvPr id="56" name="TextBox 55">
            <a:extLst>
              <a:ext uri="{FF2B5EF4-FFF2-40B4-BE49-F238E27FC236}">
                <a16:creationId xmlns:a16="http://schemas.microsoft.com/office/drawing/2014/main" id="{9FA0F148-9483-A343-81A9-CE5782633115}"/>
              </a:ext>
            </a:extLst>
          </p:cNvPr>
          <p:cNvSpPr txBox="1"/>
          <p:nvPr/>
        </p:nvSpPr>
        <p:spPr>
          <a:xfrm>
            <a:off x="697475" y="2018102"/>
            <a:ext cx="1816840" cy="400110"/>
          </a:xfrm>
          <a:prstGeom prst="rect">
            <a:avLst/>
          </a:prstGeom>
          <a:noFill/>
        </p:spPr>
        <p:txBody>
          <a:bodyPr wrap="square" rtlCol="0">
            <a:spAutoFit/>
          </a:bodyPr>
          <a:lstStyle/>
          <a:p>
            <a:r>
              <a:rPr lang="en-US" sz="2000" b="1" dirty="0">
                <a:solidFill>
                  <a:srgbClr val="C00000"/>
                </a:solidFill>
              </a:rPr>
              <a:t>Factor / DV B</a:t>
            </a:r>
          </a:p>
        </p:txBody>
      </p:sp>
    </p:spTree>
    <p:extLst>
      <p:ext uri="{BB962C8B-B14F-4D97-AF65-F5344CB8AC3E}">
        <p14:creationId xmlns:p14="http://schemas.microsoft.com/office/powerpoint/2010/main" val="1720362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Post-hoc testing:</a:t>
            </a:r>
          </a:p>
          <a:p>
            <a:pPr algn="l">
              <a:lnSpc>
                <a:spcPct val="150000"/>
              </a:lnSpc>
            </a:pPr>
            <a:r>
              <a:rPr lang="en-US" sz="2400" dirty="0"/>
              <a:t>	After you are certain that the means differ, what next? Sometimes you need to do additional tests, and sometimes you don’t. This all depends on your underlying question!!!</a:t>
            </a:r>
          </a:p>
        </p:txBody>
      </p:sp>
    </p:spTree>
    <p:extLst>
      <p:ext uri="{BB962C8B-B14F-4D97-AF65-F5344CB8AC3E}">
        <p14:creationId xmlns:p14="http://schemas.microsoft.com/office/powerpoint/2010/main" val="3733487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Post-hoc testing: NOT ALWAYS NECESSARY</a:t>
            </a:r>
          </a:p>
          <a:p>
            <a:pPr algn="l">
              <a:lnSpc>
                <a:spcPct val="150000"/>
              </a:lnSpc>
            </a:pPr>
            <a:r>
              <a:rPr lang="en-US" sz="2400" dirty="0"/>
              <a:t>	In some cases, we just care that the means of our groups are different and not which differ from one another. When we have two groups, we know that they are different, no additional test is needed. </a:t>
            </a:r>
          </a:p>
        </p:txBody>
      </p:sp>
    </p:spTree>
    <p:extLst>
      <p:ext uri="{BB962C8B-B14F-4D97-AF65-F5344CB8AC3E}">
        <p14:creationId xmlns:p14="http://schemas.microsoft.com/office/powerpoint/2010/main" val="537369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ANCOVA</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There are many iterations of an ANOVA including the analysis of covariance! </a:t>
            </a:r>
          </a:p>
          <a:p>
            <a:pPr algn="l">
              <a:lnSpc>
                <a:spcPct val="150000"/>
              </a:lnSpc>
            </a:pPr>
            <a:r>
              <a:rPr lang="en-US" sz="2400" dirty="0"/>
              <a:t>Here we test the INDEPENDENT effect of dependent variables (factors) regardless of COVARIATES of no interest (referred to as nuisance variables) </a:t>
            </a:r>
          </a:p>
          <a:p>
            <a:pPr algn="l">
              <a:lnSpc>
                <a:spcPct val="150000"/>
              </a:lnSpc>
            </a:pPr>
            <a:r>
              <a:rPr lang="en-US" sz="1400" dirty="0"/>
              <a:t>				*** we will cover this idea in more detail in the regression slides! </a:t>
            </a:r>
          </a:p>
        </p:txBody>
      </p:sp>
    </p:spTree>
    <p:extLst>
      <p:ext uri="{BB962C8B-B14F-4D97-AF65-F5344CB8AC3E}">
        <p14:creationId xmlns:p14="http://schemas.microsoft.com/office/powerpoint/2010/main" val="36700449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An analytic tool used to analyze data in it’s ability to discriminate between two signals or signal and noise </a:t>
            </a:r>
          </a:p>
          <a:p>
            <a:pPr algn="l">
              <a:lnSpc>
                <a:spcPct val="150000"/>
              </a:lnSpc>
            </a:pPr>
            <a:r>
              <a:rPr lang="en-US" sz="2400" dirty="0">
                <a:solidFill>
                  <a:schemeClr val="accent3"/>
                </a:solidFill>
              </a:rPr>
              <a:t> Assumes there is an inherent uncertainty in the classification</a:t>
            </a:r>
          </a:p>
          <a:p>
            <a:pPr algn="l">
              <a:lnSpc>
                <a:spcPct val="150000"/>
              </a:lnSpc>
            </a:pPr>
            <a:r>
              <a:rPr lang="en-US" sz="2400" dirty="0">
                <a:solidFill>
                  <a:schemeClr val="accent3"/>
                </a:solidFill>
              </a:rPr>
              <a:t>We will look at the case where there are two classes to categorize </a:t>
            </a:r>
          </a:p>
          <a:p>
            <a:pPr algn="l">
              <a:lnSpc>
                <a:spcPct val="150000"/>
              </a:lnSpc>
            </a:pPr>
            <a:endParaRPr lang="en-US" sz="2400" dirty="0">
              <a:solidFill>
                <a:schemeClr val="accent3"/>
              </a:solidFill>
            </a:endParaRPr>
          </a:p>
        </p:txBody>
      </p:sp>
    </p:spTree>
    <p:extLst>
      <p:ext uri="{BB962C8B-B14F-4D97-AF65-F5344CB8AC3E}">
        <p14:creationId xmlns:p14="http://schemas.microsoft.com/office/powerpoint/2010/main" val="904127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There are two parameters that describe signal detection theory</a:t>
            </a:r>
          </a:p>
          <a:p>
            <a:pPr algn="l">
              <a:lnSpc>
                <a:spcPct val="150000"/>
              </a:lnSpc>
            </a:pPr>
            <a:r>
              <a:rPr lang="en-US" sz="2400" b="1" dirty="0">
                <a:solidFill>
                  <a:schemeClr val="accent3"/>
                </a:solidFill>
              </a:rPr>
              <a:t>The criterion</a:t>
            </a:r>
            <a:r>
              <a:rPr lang="en-US" sz="2400" dirty="0">
                <a:solidFill>
                  <a:schemeClr val="accent3"/>
                </a:solidFill>
              </a:rPr>
              <a:t>: where you draw the boundary between signal and noise</a:t>
            </a:r>
          </a:p>
          <a:p>
            <a:pPr algn="l">
              <a:lnSpc>
                <a:spcPct val="150000"/>
              </a:lnSpc>
            </a:pPr>
            <a:r>
              <a:rPr lang="en-US" sz="2400" b="1" dirty="0">
                <a:solidFill>
                  <a:schemeClr val="accent3"/>
                </a:solidFill>
              </a:rPr>
              <a:t>Sensitivity</a:t>
            </a:r>
            <a:r>
              <a:rPr lang="en-US" sz="2400" dirty="0">
                <a:solidFill>
                  <a:schemeClr val="accent3"/>
                </a:solidFill>
              </a:rPr>
              <a:t>: one’s ability to discriminate between signal and noise</a:t>
            </a:r>
          </a:p>
        </p:txBody>
      </p:sp>
    </p:spTree>
    <p:extLst>
      <p:ext uri="{BB962C8B-B14F-4D97-AF65-F5344CB8AC3E}">
        <p14:creationId xmlns:p14="http://schemas.microsoft.com/office/powerpoint/2010/main" val="8252757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53356EDC-FD67-C543-931A-988E49E03B5D}"/>
              </a:ext>
            </a:extLst>
          </p:cNvPr>
          <p:cNvPicPr>
            <a:picLocks noChangeAspect="1"/>
          </p:cNvPicPr>
          <p:nvPr/>
        </p:nvPicPr>
        <p:blipFill>
          <a:blip r:embed="rId3"/>
          <a:stretch>
            <a:fillRect/>
          </a:stretch>
        </p:blipFill>
        <p:spPr>
          <a:xfrm>
            <a:off x="1774046" y="-600123"/>
            <a:ext cx="5563637" cy="7200000"/>
          </a:xfrm>
          <a:prstGeom prst="rect">
            <a:avLst/>
          </a:prstGeom>
        </p:spPr>
      </p:pic>
    </p:spTree>
    <p:extLst>
      <p:ext uri="{BB962C8B-B14F-4D97-AF65-F5344CB8AC3E}">
        <p14:creationId xmlns:p14="http://schemas.microsoft.com/office/powerpoint/2010/main" val="3454706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Useful descriptive stats and associated functions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057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53356EDC-FD67-C543-931A-988E49E03B5D}"/>
              </a:ext>
            </a:extLst>
          </p:cNvPr>
          <p:cNvPicPr>
            <a:picLocks noChangeAspect="1"/>
          </p:cNvPicPr>
          <p:nvPr/>
        </p:nvPicPr>
        <p:blipFill>
          <a:blip r:embed="rId3"/>
          <a:stretch>
            <a:fillRect/>
          </a:stretch>
        </p:blipFill>
        <p:spPr>
          <a:xfrm>
            <a:off x="1774046" y="-600123"/>
            <a:ext cx="5563637" cy="7200000"/>
          </a:xfrm>
          <a:prstGeom prst="rect">
            <a:avLst/>
          </a:prstGeom>
        </p:spPr>
      </p:pic>
      <p:cxnSp>
        <p:nvCxnSpPr>
          <p:cNvPr id="3" name="Straight Arrow Connector 2">
            <a:extLst>
              <a:ext uri="{FF2B5EF4-FFF2-40B4-BE49-F238E27FC236}">
                <a16:creationId xmlns:a16="http://schemas.microsoft.com/office/drawing/2014/main" id="{1A91376B-BE24-CE4F-89D6-40378FA4B853}"/>
              </a:ext>
            </a:extLst>
          </p:cNvPr>
          <p:cNvCxnSpPr>
            <a:cxnSpLocks/>
          </p:cNvCxnSpPr>
          <p:nvPr/>
        </p:nvCxnSpPr>
        <p:spPr>
          <a:xfrm flipH="1">
            <a:off x="4572000" y="3692985"/>
            <a:ext cx="279795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1BDBC6F-FB6F-9344-87D5-10AF33DC7AD7}"/>
              </a:ext>
            </a:extLst>
          </p:cNvPr>
          <p:cNvSpPr txBox="1"/>
          <p:nvPr/>
        </p:nvSpPr>
        <p:spPr>
          <a:xfrm>
            <a:off x="7548082" y="3515185"/>
            <a:ext cx="1048215" cy="307777"/>
          </a:xfrm>
          <a:prstGeom prst="rect">
            <a:avLst/>
          </a:prstGeom>
          <a:noFill/>
        </p:spPr>
        <p:txBody>
          <a:bodyPr wrap="square" rtlCol="0">
            <a:spAutoFit/>
          </a:bodyPr>
          <a:lstStyle/>
          <a:p>
            <a:r>
              <a:rPr lang="en-US" dirty="0"/>
              <a:t>criterion</a:t>
            </a:r>
          </a:p>
        </p:txBody>
      </p:sp>
      <p:cxnSp>
        <p:nvCxnSpPr>
          <p:cNvPr id="8" name="Straight Arrow Connector 7">
            <a:extLst>
              <a:ext uri="{FF2B5EF4-FFF2-40B4-BE49-F238E27FC236}">
                <a16:creationId xmlns:a16="http://schemas.microsoft.com/office/drawing/2014/main" id="{75AD7057-1F2A-D945-9964-E400C160B9DE}"/>
              </a:ext>
            </a:extLst>
          </p:cNvPr>
          <p:cNvCxnSpPr>
            <a:cxnSpLocks/>
          </p:cNvCxnSpPr>
          <p:nvPr/>
        </p:nvCxnSpPr>
        <p:spPr>
          <a:xfrm>
            <a:off x="4178072" y="1794472"/>
            <a:ext cx="624469" cy="0"/>
          </a:xfrm>
          <a:prstGeom prst="straightConnector1">
            <a:avLst/>
          </a:prstGeom>
          <a:ln w="3810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5B94380-D6B9-844C-A98D-331B8EB9FA46}"/>
              </a:ext>
            </a:extLst>
          </p:cNvPr>
          <p:cNvSpPr txBox="1"/>
          <p:nvPr/>
        </p:nvSpPr>
        <p:spPr>
          <a:xfrm>
            <a:off x="5012524" y="1535528"/>
            <a:ext cx="1048215" cy="523220"/>
          </a:xfrm>
          <a:prstGeom prst="rect">
            <a:avLst/>
          </a:prstGeom>
          <a:noFill/>
        </p:spPr>
        <p:txBody>
          <a:bodyPr wrap="square" rtlCol="0">
            <a:spAutoFit/>
          </a:bodyPr>
          <a:lstStyle/>
          <a:p>
            <a:r>
              <a:rPr lang="en-US" dirty="0">
                <a:solidFill>
                  <a:srgbClr val="00B050"/>
                </a:solidFill>
              </a:rPr>
              <a:t>D prime or sensitivity </a:t>
            </a:r>
          </a:p>
        </p:txBody>
      </p:sp>
    </p:spTree>
    <p:extLst>
      <p:ext uri="{BB962C8B-B14F-4D97-AF65-F5344CB8AC3E}">
        <p14:creationId xmlns:p14="http://schemas.microsoft.com/office/powerpoint/2010/main" val="1907173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53356EDC-FD67-C543-931A-988E49E03B5D}"/>
              </a:ext>
            </a:extLst>
          </p:cNvPr>
          <p:cNvPicPr>
            <a:picLocks noChangeAspect="1"/>
          </p:cNvPicPr>
          <p:nvPr/>
        </p:nvPicPr>
        <p:blipFill>
          <a:blip r:embed="rId3"/>
          <a:stretch>
            <a:fillRect/>
          </a:stretch>
        </p:blipFill>
        <p:spPr>
          <a:xfrm>
            <a:off x="1131437" y="337727"/>
            <a:ext cx="3974523" cy="5143500"/>
          </a:xfrm>
          <a:prstGeom prst="rect">
            <a:avLst/>
          </a:prstGeom>
        </p:spPr>
      </p:pic>
      <p:graphicFrame>
        <p:nvGraphicFramePr>
          <p:cNvPr id="8" name="Table 8">
            <a:extLst>
              <a:ext uri="{FF2B5EF4-FFF2-40B4-BE49-F238E27FC236}">
                <a16:creationId xmlns:a16="http://schemas.microsoft.com/office/drawing/2014/main" id="{ACD3B5CB-601B-774E-A352-936E6639743B}"/>
              </a:ext>
            </a:extLst>
          </p:cNvPr>
          <p:cNvGraphicFramePr>
            <a:graphicFrameLocks noGrp="1"/>
          </p:cNvGraphicFramePr>
          <p:nvPr/>
        </p:nvGraphicFramePr>
        <p:xfrm>
          <a:off x="5412424" y="1688525"/>
          <a:ext cx="3064200" cy="2474265"/>
        </p:xfrm>
        <a:graphic>
          <a:graphicData uri="http://schemas.openxmlformats.org/drawingml/2006/table">
            <a:tbl>
              <a:tblPr firstRow="1" bandRow="1">
                <a:tableStyleId>{D0CFCCEC-FA5B-4BD6-9C29-9905A8ED209A}</a:tableStyleId>
              </a:tblPr>
              <a:tblGrid>
                <a:gridCol w="1021400">
                  <a:extLst>
                    <a:ext uri="{9D8B030D-6E8A-4147-A177-3AD203B41FA5}">
                      <a16:colId xmlns:a16="http://schemas.microsoft.com/office/drawing/2014/main" val="1521205274"/>
                    </a:ext>
                  </a:extLst>
                </a:gridCol>
                <a:gridCol w="1021400">
                  <a:extLst>
                    <a:ext uri="{9D8B030D-6E8A-4147-A177-3AD203B41FA5}">
                      <a16:colId xmlns:a16="http://schemas.microsoft.com/office/drawing/2014/main" val="2273636781"/>
                    </a:ext>
                  </a:extLst>
                </a:gridCol>
                <a:gridCol w="1021400">
                  <a:extLst>
                    <a:ext uri="{9D8B030D-6E8A-4147-A177-3AD203B41FA5}">
                      <a16:colId xmlns:a16="http://schemas.microsoft.com/office/drawing/2014/main" val="827157513"/>
                    </a:ext>
                  </a:extLst>
                </a:gridCol>
              </a:tblGrid>
              <a:tr h="824755">
                <a:tc rowSpan="3">
                  <a:txBody>
                    <a:bodyPr/>
                    <a:lstStyle/>
                    <a:p>
                      <a:endParaRPr lang="en-US" dirty="0"/>
                    </a:p>
                    <a:p>
                      <a:endParaRPr lang="en-US" dirty="0"/>
                    </a:p>
                    <a:p>
                      <a:endParaRPr lang="en-US" dirty="0"/>
                    </a:p>
                    <a:p>
                      <a:endParaRPr lang="en-US" dirty="0"/>
                    </a:p>
                    <a:p>
                      <a:endParaRPr lang="en-US" dirty="0"/>
                    </a:p>
                    <a:p>
                      <a:r>
                        <a:rPr lang="en-US" dirty="0"/>
                        <a:t>Present</a:t>
                      </a:r>
                    </a:p>
                    <a:p>
                      <a:endParaRPr lang="en-US" dirty="0"/>
                    </a:p>
                    <a:p>
                      <a:endParaRPr lang="en-US" dirty="0"/>
                    </a:p>
                    <a:p>
                      <a:endParaRPr lang="en-US" dirty="0"/>
                    </a:p>
                    <a:p>
                      <a:r>
                        <a:rPr lang="en-US" dirty="0"/>
                        <a:t>Absent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tcPr>
                </a:tc>
                <a:tc gridSpan="2">
                  <a:txBody>
                    <a:bodyPr/>
                    <a:lstStyle/>
                    <a:p>
                      <a:endParaRPr lang="en-US" dirty="0"/>
                    </a:p>
                    <a:p>
                      <a:r>
                        <a:rPr lang="en-US" dirty="0"/>
                        <a:t> </a:t>
                      </a:r>
                    </a:p>
                    <a:p>
                      <a:r>
                        <a:rPr lang="en-US" dirty="0"/>
                        <a:t>  Signal              Noise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tcPr>
                </a:tc>
                <a:tc hMerge="1">
                  <a:txBody>
                    <a:bodyPr/>
                    <a:lstStyle/>
                    <a:p>
                      <a:endParaRPr lang="en-US"/>
                    </a:p>
                  </a:txBody>
                  <a:tcPr/>
                </a:tc>
                <a:extLst>
                  <a:ext uri="{0D108BD9-81ED-4DB2-BD59-A6C34878D82A}">
                    <a16:rowId xmlns:a16="http://schemas.microsoft.com/office/drawing/2014/main" val="4037829994"/>
                  </a:ext>
                </a:extLst>
              </a:tr>
              <a:tr h="824755">
                <a:tc vMerge="1">
                  <a:txBody>
                    <a:bodyPr/>
                    <a:lstStyle/>
                    <a:p>
                      <a:endParaRPr lang="en-US"/>
                    </a:p>
                  </a:txBody>
                  <a:tcPr/>
                </a:tc>
                <a:tc>
                  <a:txBody>
                    <a:bodyPr/>
                    <a:lstStyle/>
                    <a:p>
                      <a:pPr algn="ctr"/>
                      <a:r>
                        <a:rPr lang="en-US" dirty="0"/>
                        <a:t>Hits</a:t>
                      </a:r>
                    </a:p>
                  </a:txBody>
                  <a:tcPr anchor="ctr">
                    <a:solidFill>
                      <a:srgbClr val="E0DCFF"/>
                    </a:solidFill>
                  </a:tcPr>
                </a:tc>
                <a:tc>
                  <a:txBody>
                    <a:bodyPr/>
                    <a:lstStyle/>
                    <a:p>
                      <a:pPr algn="ctr"/>
                      <a:r>
                        <a:rPr lang="en-US" dirty="0"/>
                        <a:t>False Alarms</a:t>
                      </a:r>
                    </a:p>
                  </a:txBody>
                  <a:tcPr anchor="ctr">
                    <a:solidFill>
                      <a:srgbClr val="D9C1D8"/>
                    </a:solidFill>
                  </a:tcPr>
                </a:tc>
                <a:extLst>
                  <a:ext uri="{0D108BD9-81ED-4DB2-BD59-A6C34878D82A}">
                    <a16:rowId xmlns:a16="http://schemas.microsoft.com/office/drawing/2014/main" val="35552275"/>
                  </a:ext>
                </a:extLst>
              </a:tr>
              <a:tr h="824755">
                <a:tc vMerge="1">
                  <a:txBody>
                    <a:bodyPr/>
                    <a:lstStyle/>
                    <a:p>
                      <a:endParaRPr lang="en-US" dirty="0"/>
                    </a:p>
                  </a:txBody>
                  <a:tcPr/>
                </a:tc>
                <a:tc>
                  <a:txBody>
                    <a:bodyPr/>
                    <a:lstStyle/>
                    <a:p>
                      <a:pPr algn="ctr"/>
                      <a:r>
                        <a:rPr lang="en-US" dirty="0"/>
                        <a:t>Misses</a:t>
                      </a:r>
                    </a:p>
                  </a:txBody>
                  <a:tcPr anchor="ctr">
                    <a:solidFill>
                      <a:srgbClr val="D6C4DE"/>
                    </a:solidFill>
                  </a:tcPr>
                </a:tc>
                <a:tc>
                  <a:txBody>
                    <a:bodyPr/>
                    <a:lstStyle/>
                    <a:p>
                      <a:pPr algn="ctr"/>
                      <a:r>
                        <a:rPr lang="en-US" dirty="0"/>
                        <a:t>Correct Rejection</a:t>
                      </a:r>
                    </a:p>
                  </a:txBody>
                  <a:tcPr anchor="ctr">
                    <a:solidFill>
                      <a:srgbClr val="FFCDD4"/>
                    </a:solidFill>
                  </a:tcPr>
                </a:tc>
                <a:extLst>
                  <a:ext uri="{0D108BD9-81ED-4DB2-BD59-A6C34878D82A}">
                    <a16:rowId xmlns:a16="http://schemas.microsoft.com/office/drawing/2014/main" val="775752384"/>
                  </a:ext>
                </a:extLst>
              </a:tr>
            </a:tbl>
          </a:graphicData>
        </a:graphic>
      </p:graphicFrame>
    </p:spTree>
    <p:extLst>
      <p:ext uri="{BB962C8B-B14F-4D97-AF65-F5344CB8AC3E}">
        <p14:creationId xmlns:p14="http://schemas.microsoft.com/office/powerpoint/2010/main" val="26528478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Sensitivity</a:t>
                </a:r>
                <a:r>
                  <a:rPr lang="en-US" sz="2400" dirty="0">
                    <a:solidFill>
                      <a:schemeClr val="accent3"/>
                    </a:solidFill>
                  </a:rPr>
                  <a:t>:</a:t>
                </a:r>
              </a:p>
              <a:p>
                <a:pPr algn="l">
                  <a:lnSpc>
                    <a:spcPct val="150000"/>
                  </a:lnSpc>
                </a:pPr>
                <a:r>
                  <a:rPr lang="en-US" sz="2400" dirty="0">
                    <a:solidFill>
                      <a:schemeClr val="accent3"/>
                    </a:solidFill>
                  </a:rPr>
                  <a:t> 		</a:t>
                </a:r>
                <a14:m>
                  <m:oMath xmlns:m="http://schemas.openxmlformats.org/officeDocument/2006/math">
                    <m:r>
                      <a:rPr lang="en-US" sz="2400" b="0" i="1" smtClean="0">
                        <a:solidFill>
                          <a:schemeClr val="accent3"/>
                        </a:solidFill>
                        <a:latin typeface="Cambria Math" panose="02040503050406030204" pitchFamily="18" charset="0"/>
                      </a:rPr>
                      <m:t>𝑑𝑝𝑟𝑖𝑚𝑒</m:t>
                    </m:r>
                    <m:r>
                      <a:rPr lang="en-US" sz="2400" i="1">
                        <a:solidFill>
                          <a:schemeClr val="accent3"/>
                        </a:solidFill>
                        <a:latin typeface="Cambria Math" panose="02040503050406030204" pitchFamily="18" charset="0"/>
                      </a:rPr>
                      <m:t>=</m:t>
                    </m:r>
                    <m:r>
                      <a:rPr lang="en-US" sz="2400" i="1" smtClean="0">
                        <a:solidFill>
                          <a:schemeClr val="accent3"/>
                        </a:solidFill>
                        <a:latin typeface="Cambria Math" panose="02040503050406030204" pitchFamily="18" charset="0"/>
                      </a:rPr>
                      <m:t> </m:t>
                    </m:r>
                    <m:r>
                      <a:rPr lang="en-US" sz="2400" i="1">
                        <a:solidFill>
                          <a:schemeClr val="accent3"/>
                        </a:solidFill>
                        <a:latin typeface="Cambria Math" panose="02040503050406030204" pitchFamily="18" charset="0"/>
                      </a:rPr>
                      <m:t>(</m:t>
                    </m:r>
                    <m:r>
                      <a:rPr lang="en-US" sz="2400" i="1">
                        <a:solidFill>
                          <a:schemeClr val="accent3"/>
                        </a:solidFill>
                        <a:latin typeface="Cambria Math" panose="02040503050406030204" pitchFamily="18" charset="0"/>
                      </a:rPr>
                      <m:t>𝑧</m:t>
                    </m:r>
                    <m:d>
                      <m:dPr>
                        <m:ctrlPr>
                          <a:rPr lang="en-US" sz="2400" i="1">
                            <a:solidFill>
                              <a:schemeClr val="accent3"/>
                            </a:solidFill>
                            <a:latin typeface="Cambria Math" panose="02040503050406030204" pitchFamily="18" charset="0"/>
                          </a:rPr>
                        </m:ctrlPr>
                      </m:dPr>
                      <m:e>
                        <m:r>
                          <a:rPr lang="en-US" sz="2400" i="1">
                            <a:solidFill>
                              <a:schemeClr val="accent3"/>
                            </a:solidFill>
                            <a:latin typeface="Cambria Math" panose="02040503050406030204" pitchFamily="18" charset="0"/>
                          </a:rPr>
                          <m:t>𝐻𝑖𝑡𝑠</m:t>
                        </m:r>
                      </m:e>
                    </m:d>
                    <m:r>
                      <a:rPr lang="en-US" sz="2400" b="0" i="1" smtClean="0">
                        <a:solidFill>
                          <a:schemeClr val="accent3"/>
                        </a:solidFill>
                        <a:latin typeface="Cambria Math" panose="02040503050406030204" pitchFamily="18" charset="0"/>
                      </a:rPr>
                      <m:t>−</m:t>
                    </m:r>
                    <m:r>
                      <a:rPr lang="en-US" sz="2400" i="1">
                        <a:solidFill>
                          <a:schemeClr val="accent3"/>
                        </a:solidFill>
                        <a:latin typeface="Cambria Math" panose="02040503050406030204" pitchFamily="18" charset="0"/>
                      </a:rPr>
                      <m:t>𝑧</m:t>
                    </m:r>
                    <m:d>
                      <m:dPr>
                        <m:ctrlPr>
                          <a:rPr lang="en-US" sz="2400" i="1">
                            <a:solidFill>
                              <a:schemeClr val="accent3"/>
                            </a:solidFill>
                            <a:latin typeface="Cambria Math" panose="02040503050406030204" pitchFamily="18" charset="0"/>
                          </a:rPr>
                        </m:ctrlPr>
                      </m:dPr>
                      <m:e>
                        <m:r>
                          <a:rPr lang="en-US" sz="2400" i="1">
                            <a:solidFill>
                              <a:schemeClr val="accent3"/>
                            </a:solidFill>
                            <a:latin typeface="Cambria Math" panose="02040503050406030204" pitchFamily="18" charset="0"/>
                          </a:rPr>
                          <m:t>𝐹𝑎𝑙𝑠𝑒</m:t>
                        </m:r>
                        <m:r>
                          <a:rPr lang="en-US" sz="2400" i="1">
                            <a:solidFill>
                              <a:schemeClr val="accent3"/>
                            </a:solidFill>
                            <a:latin typeface="Cambria Math" panose="02040503050406030204" pitchFamily="18" charset="0"/>
                          </a:rPr>
                          <m:t> </m:t>
                        </m:r>
                        <m:r>
                          <a:rPr lang="en-US" sz="2400" i="1">
                            <a:solidFill>
                              <a:schemeClr val="accent3"/>
                            </a:solidFill>
                            <a:latin typeface="Cambria Math" panose="02040503050406030204" pitchFamily="18" charset="0"/>
                          </a:rPr>
                          <m:t>𝐴𝑙𝑎𝑟𝑚𝑠</m:t>
                        </m:r>
                      </m:e>
                    </m:d>
                    <m:r>
                      <a:rPr lang="en-US" sz="2400" i="1">
                        <a:solidFill>
                          <a:schemeClr val="accent3"/>
                        </a:solidFill>
                        <a:latin typeface="Cambria Math" panose="02040503050406030204" pitchFamily="18" charset="0"/>
                      </a:rPr>
                      <m:t>)</m:t>
                    </m:r>
                  </m:oMath>
                </a14:m>
                <a:endParaRPr lang="en-US" sz="2400" dirty="0">
                  <a:solidFill>
                    <a:schemeClr val="accent3"/>
                  </a:solidFill>
                </a:endParaRPr>
              </a:p>
              <a:p>
                <a:pPr algn="l">
                  <a:lnSpc>
                    <a:spcPct val="150000"/>
                  </a:lnSpc>
                </a:pPr>
                <a:r>
                  <a:rPr lang="en-US" sz="2400" b="1" dirty="0">
                    <a:solidFill>
                      <a:schemeClr val="accent3"/>
                    </a:solidFill>
                  </a:rPr>
                  <a:t>Criterion</a:t>
                </a:r>
                <a:r>
                  <a:rPr lang="en-US" sz="2400" dirty="0">
                    <a:solidFill>
                      <a:schemeClr val="accent3"/>
                    </a:solidFill>
                  </a:rPr>
                  <a:t>:</a:t>
                </a:r>
              </a:p>
              <a:p>
                <a:pPr algn="l">
                  <a:lnSpc>
                    <a:spcPct val="150000"/>
                  </a:lnSpc>
                </a:pPr>
                <a:r>
                  <a:rPr lang="en-US" sz="2400" dirty="0">
                    <a:solidFill>
                      <a:schemeClr val="accent3"/>
                    </a:solidFill>
                  </a:rPr>
                  <a:t>	             </a:t>
                </a:r>
                <a14:m>
                  <m:oMath xmlns:m="http://schemas.openxmlformats.org/officeDocument/2006/math">
                    <m:r>
                      <a:rPr lang="en-US" sz="2400" b="0" i="1" smtClean="0">
                        <a:solidFill>
                          <a:schemeClr val="accent3"/>
                        </a:solidFill>
                        <a:latin typeface="Cambria Math" panose="02040503050406030204" pitchFamily="18" charset="0"/>
                      </a:rPr>
                      <m:t>𝑐</m:t>
                    </m:r>
                    <m:r>
                      <a:rPr lang="en-US" sz="2400" b="0" i="1" smtClean="0">
                        <a:solidFill>
                          <a:schemeClr val="accent3"/>
                        </a:solidFill>
                        <a:latin typeface="Cambria Math" panose="02040503050406030204" pitchFamily="18" charset="0"/>
                      </a:rPr>
                      <m:t>=−</m:t>
                    </m:r>
                    <m:f>
                      <m:fPr>
                        <m:ctrlPr>
                          <a:rPr lang="en-US" sz="2400" b="0" i="1" smtClean="0">
                            <a:solidFill>
                              <a:schemeClr val="accent3"/>
                            </a:solidFill>
                            <a:latin typeface="Cambria Math" panose="02040503050406030204" pitchFamily="18" charset="0"/>
                          </a:rPr>
                        </m:ctrlPr>
                      </m:fPr>
                      <m:num>
                        <m:r>
                          <a:rPr lang="en-US" sz="2400" b="0" i="1" smtClean="0">
                            <a:solidFill>
                              <a:schemeClr val="accent3"/>
                            </a:solidFill>
                            <a:latin typeface="Cambria Math" panose="02040503050406030204" pitchFamily="18" charset="0"/>
                          </a:rPr>
                          <m:t>1</m:t>
                        </m:r>
                      </m:num>
                      <m:den>
                        <m:r>
                          <a:rPr lang="en-US" sz="2400" b="0" i="1" smtClean="0">
                            <a:solidFill>
                              <a:schemeClr val="accent3"/>
                            </a:solidFill>
                            <a:latin typeface="Cambria Math" panose="02040503050406030204" pitchFamily="18" charset="0"/>
                          </a:rPr>
                          <m:t>2</m:t>
                        </m:r>
                      </m:den>
                    </m:f>
                    <m:r>
                      <a:rPr lang="en-US" sz="2400" b="0" i="1" smtClean="0">
                        <a:solidFill>
                          <a:schemeClr val="accent3"/>
                        </a:solidFill>
                        <a:latin typeface="Cambria Math" panose="02040503050406030204" pitchFamily="18" charset="0"/>
                      </a:rPr>
                      <m:t>(</m:t>
                    </m:r>
                    <m:r>
                      <a:rPr lang="en-US" sz="2400" b="0" i="1" smtClean="0">
                        <a:solidFill>
                          <a:schemeClr val="accent3"/>
                        </a:solidFill>
                        <a:latin typeface="Cambria Math" panose="02040503050406030204" pitchFamily="18" charset="0"/>
                      </a:rPr>
                      <m:t>𝑧</m:t>
                    </m:r>
                    <m:d>
                      <m:dPr>
                        <m:ctrlPr>
                          <a:rPr lang="en-US" sz="2400" b="0" i="1" smtClean="0">
                            <a:solidFill>
                              <a:schemeClr val="accent3"/>
                            </a:solidFill>
                            <a:latin typeface="Cambria Math" panose="02040503050406030204" pitchFamily="18" charset="0"/>
                          </a:rPr>
                        </m:ctrlPr>
                      </m:dPr>
                      <m:e>
                        <m:r>
                          <a:rPr lang="en-US" sz="2400" b="0" i="1" smtClean="0">
                            <a:solidFill>
                              <a:schemeClr val="accent3"/>
                            </a:solidFill>
                            <a:latin typeface="Cambria Math" panose="02040503050406030204" pitchFamily="18" charset="0"/>
                          </a:rPr>
                          <m:t>𝐻𝑖𝑡𝑠</m:t>
                        </m:r>
                      </m:e>
                    </m:d>
                    <m:r>
                      <a:rPr lang="en-US" sz="2400" b="0" i="1" smtClean="0">
                        <a:solidFill>
                          <a:schemeClr val="accent3"/>
                        </a:solidFill>
                        <a:latin typeface="Cambria Math" panose="02040503050406030204" pitchFamily="18" charset="0"/>
                      </a:rPr>
                      <m:t>+</m:t>
                    </m:r>
                    <m:r>
                      <a:rPr lang="en-US" sz="2400" b="0" i="1" smtClean="0">
                        <a:solidFill>
                          <a:schemeClr val="accent3"/>
                        </a:solidFill>
                        <a:latin typeface="Cambria Math" panose="02040503050406030204" pitchFamily="18" charset="0"/>
                      </a:rPr>
                      <m:t>𝑧</m:t>
                    </m:r>
                    <m:d>
                      <m:dPr>
                        <m:ctrlPr>
                          <a:rPr lang="en-US" sz="2400" b="0" i="1" smtClean="0">
                            <a:solidFill>
                              <a:schemeClr val="accent3"/>
                            </a:solidFill>
                            <a:latin typeface="Cambria Math" panose="02040503050406030204" pitchFamily="18" charset="0"/>
                          </a:rPr>
                        </m:ctrlPr>
                      </m:dPr>
                      <m:e>
                        <m:r>
                          <a:rPr lang="en-US" sz="2400" b="0" i="1" smtClean="0">
                            <a:solidFill>
                              <a:schemeClr val="accent3"/>
                            </a:solidFill>
                            <a:latin typeface="Cambria Math" panose="02040503050406030204" pitchFamily="18" charset="0"/>
                          </a:rPr>
                          <m:t>𝐹𝑎𝑙𝑠𝑒</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𝐴𝑙𝑎𝑟𝑚𝑠</m:t>
                        </m:r>
                      </m:e>
                    </m:d>
                    <m:r>
                      <a:rPr lang="en-US" sz="2400" b="0" i="1" smtClean="0">
                        <a:solidFill>
                          <a:schemeClr val="accent3"/>
                        </a:solidFill>
                        <a:latin typeface="Cambria Math" panose="02040503050406030204" pitchFamily="18" charset="0"/>
                      </a:rPr>
                      <m:t>)</m:t>
                    </m:r>
                  </m:oMath>
                </a14:m>
                <a:endParaRPr lang="en-US" sz="2400" dirty="0">
                  <a:solidFill>
                    <a:schemeClr val="accent3"/>
                  </a:solidFill>
                </a:endParaRPr>
              </a:p>
              <a:p>
                <a:pPr algn="l">
                  <a:lnSpc>
                    <a:spcPct val="150000"/>
                  </a:lnSpc>
                </a:pPr>
                <a:endParaRPr lang="en-US" sz="2400" dirty="0">
                  <a:solidFill>
                    <a:schemeClr val="accent3"/>
                  </a:solidFill>
                </a:endParaRPr>
              </a:p>
              <a:p>
                <a:pPr algn="l">
                  <a:lnSpc>
                    <a:spcPct val="150000"/>
                  </a:lnSpc>
                </a:pPr>
                <a:r>
                  <a:rPr lang="en-US" sz="1800" dirty="0">
                    <a:solidFill>
                      <a:schemeClr val="accent3"/>
                    </a:solidFill>
                  </a:rPr>
                  <a:t>Where z() is the inverse of the cumulative normal distribution </a:t>
                </a:r>
              </a:p>
            </p:txBody>
          </p:sp>
        </mc:Choice>
        <mc:Fallback xmlns="">
          <p:sp>
            <p:nvSpPr>
              <p:cNvPr id="19" name="Google Shape;743;p29">
                <a:extLst>
                  <a:ext uri="{FF2B5EF4-FFF2-40B4-BE49-F238E27FC236}">
                    <a16:creationId xmlns:a16="http://schemas.microsoft.com/office/drawing/2014/main" id="{C1B36784-9DF7-524E-B4F7-7930B8ABCFDF}"/>
                  </a:ext>
                </a:extLst>
              </p:cNvPr>
              <p:cNvSpPr txBox="1">
                <a:spLocks noRot="1" noChangeAspect="1" noMove="1" noResize="1" noEditPoints="1" noAdjustHandles="1" noChangeArrowheads="1" noChangeShapeType="1" noTextEdit="1"/>
              </p:cNvSpPr>
              <p:nvPr/>
            </p:nvSpPr>
            <p:spPr>
              <a:xfrm>
                <a:off x="885091" y="1005369"/>
                <a:ext cx="7406100" cy="3209700"/>
              </a:xfrm>
              <a:prstGeom prst="rect">
                <a:avLst/>
              </a:prstGeom>
              <a:blipFill>
                <a:blip r:embed="rId3"/>
                <a:stretch>
                  <a:fillRect b="-1146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8856044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What to do when you get values of 0 or 1 as probabilities?</a:t>
            </a:r>
          </a:p>
          <a:p>
            <a:pPr algn="l">
              <a:lnSpc>
                <a:spcPct val="150000"/>
              </a:lnSpc>
            </a:pPr>
            <a:r>
              <a:rPr lang="en-US" sz="2400" dirty="0">
                <a:solidFill>
                  <a:schemeClr val="accent3"/>
                </a:solidFill>
              </a:rPr>
              <a:t>You cannot take the inverse cumulative normal distribution of 0 or 1 as it returns infinite values.</a:t>
            </a:r>
          </a:p>
          <a:p>
            <a:pPr algn="l">
              <a:lnSpc>
                <a:spcPct val="150000"/>
              </a:lnSpc>
            </a:pPr>
            <a:r>
              <a:rPr lang="en-US" sz="2400" dirty="0">
                <a:solidFill>
                  <a:schemeClr val="accent3"/>
                </a:solidFill>
              </a:rPr>
              <a:t>We therefore must apply a correction to our data</a:t>
            </a:r>
            <a:endParaRPr lang="en-US" sz="1800" dirty="0">
              <a:solidFill>
                <a:schemeClr val="accent3"/>
              </a:solidFill>
            </a:endParaRPr>
          </a:p>
        </p:txBody>
      </p:sp>
    </p:spTree>
    <p:extLst>
      <p:ext uri="{BB962C8B-B14F-4D97-AF65-F5344CB8AC3E}">
        <p14:creationId xmlns:p14="http://schemas.microsoft.com/office/powerpoint/2010/main" val="30696997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We assume that if we double the number of trials, by chance someone would have guessed the right answer i.e., if </a:t>
                </a:r>
                <a:r>
                  <a:rPr lang="en-US" sz="2400" dirty="0" err="1">
                    <a:solidFill>
                      <a:schemeClr val="accent3"/>
                    </a:solidFill>
                  </a:rPr>
                  <a:t>pHIT</a:t>
                </a:r>
                <a:r>
                  <a:rPr lang="en-US" sz="2400" dirty="0">
                    <a:solidFill>
                      <a:schemeClr val="accent3"/>
                    </a:solidFill>
                  </a:rPr>
                  <a:t> or </a:t>
                </a:r>
                <a:r>
                  <a:rPr lang="en-US" sz="2400" dirty="0" err="1">
                    <a:solidFill>
                      <a:schemeClr val="accent3"/>
                    </a:solidFill>
                  </a:rPr>
                  <a:t>pFA</a:t>
                </a:r>
                <a:r>
                  <a:rPr lang="en-US" sz="2400" dirty="0">
                    <a:solidFill>
                      <a:schemeClr val="accent3"/>
                    </a:solidFill>
                  </a:rPr>
                  <a:t> =0, then we correct to</a:t>
                </a:r>
              </a:p>
              <a:p>
                <a:pPr algn="l">
                  <a:lnSpc>
                    <a:spcPct val="150000"/>
                  </a:lnSpc>
                </a:pPr>
                <a:r>
                  <a:rPr lang="en-US" sz="2400" dirty="0">
                    <a:solidFill>
                      <a:schemeClr val="accent3"/>
                    </a:solidFill>
                  </a:rPr>
                  <a:t>				</a:t>
                </a:r>
                <a14:m>
                  <m:oMath xmlns:m="http://schemas.openxmlformats.org/officeDocument/2006/math">
                    <m:f>
                      <m:fPr>
                        <m:ctrlPr>
                          <a:rPr lang="en-US" sz="2400" i="1" smtClean="0">
                            <a:solidFill>
                              <a:schemeClr val="accent3"/>
                            </a:solidFill>
                            <a:latin typeface="Cambria Math" panose="02040503050406030204" pitchFamily="18" charset="0"/>
                          </a:rPr>
                        </m:ctrlPr>
                      </m:fPr>
                      <m:num>
                        <m:r>
                          <a:rPr lang="en-US" sz="2400" b="0" i="1" smtClean="0">
                            <a:solidFill>
                              <a:schemeClr val="accent3"/>
                            </a:solidFill>
                            <a:latin typeface="Cambria Math" panose="02040503050406030204" pitchFamily="18" charset="0"/>
                          </a:rPr>
                          <m:t>1</m:t>
                        </m:r>
                      </m:num>
                      <m:den>
                        <m:r>
                          <a:rPr lang="en-US" sz="2400" b="0" i="1" smtClean="0">
                            <a:solidFill>
                              <a:schemeClr val="accent3"/>
                            </a:solidFill>
                            <a:latin typeface="Cambria Math" panose="02040503050406030204" pitchFamily="18" charset="0"/>
                          </a:rPr>
                          <m:t>2∗</m:t>
                        </m:r>
                        <m:r>
                          <a:rPr lang="en-US" sz="2400" b="0" i="1" smtClean="0">
                            <a:solidFill>
                              <a:schemeClr val="accent3"/>
                            </a:solidFill>
                            <a:latin typeface="Cambria Math" panose="02040503050406030204" pitchFamily="18" charset="0"/>
                          </a:rPr>
                          <m:t>𝑁𝑢𝑚</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𝑇𝑟𝑖𝑎𝑙𝑠</m:t>
                        </m:r>
                      </m:den>
                    </m:f>
                  </m:oMath>
                </a14:m>
                <a:endParaRPr lang="en-US" sz="1800" dirty="0">
                  <a:solidFill>
                    <a:schemeClr val="accent3"/>
                  </a:solidFill>
                </a:endParaRPr>
              </a:p>
            </p:txBody>
          </p:sp>
        </mc:Choice>
        <mc:Fallback xmlns="">
          <p:sp>
            <p:nvSpPr>
              <p:cNvPr id="19" name="Google Shape;743;p29">
                <a:extLst>
                  <a:ext uri="{FF2B5EF4-FFF2-40B4-BE49-F238E27FC236}">
                    <a16:creationId xmlns:a16="http://schemas.microsoft.com/office/drawing/2014/main" id="{C1B36784-9DF7-524E-B4F7-7930B8ABCFDF}"/>
                  </a:ext>
                </a:extLst>
              </p:cNvPr>
              <p:cNvSpPr txBox="1">
                <a:spLocks noRot="1" noChangeAspect="1" noMove="1" noResize="1" noEditPoints="1" noAdjustHandles="1" noChangeArrowheads="1" noChangeShapeType="1" noTextEdit="1"/>
              </p:cNvSpPr>
              <p:nvPr/>
            </p:nvSpPr>
            <p:spPr>
              <a:xfrm>
                <a:off x="885091" y="1005369"/>
                <a:ext cx="7406100" cy="32097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542747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Similalry we assume that if we double the number of trials, someone would have made one mistake i.e., if </a:t>
                </a:r>
                <a:r>
                  <a:rPr lang="en-US" sz="2400" dirty="0" err="1">
                    <a:solidFill>
                      <a:schemeClr val="accent3"/>
                    </a:solidFill>
                  </a:rPr>
                  <a:t>pHIT</a:t>
                </a:r>
                <a:r>
                  <a:rPr lang="en-US" sz="2400" dirty="0">
                    <a:solidFill>
                      <a:schemeClr val="accent3"/>
                    </a:solidFill>
                  </a:rPr>
                  <a:t> or </a:t>
                </a:r>
                <a:r>
                  <a:rPr lang="en-US" sz="2400" dirty="0" err="1">
                    <a:solidFill>
                      <a:schemeClr val="accent3"/>
                    </a:solidFill>
                  </a:rPr>
                  <a:t>pFA</a:t>
                </a:r>
                <a:r>
                  <a:rPr lang="en-US" sz="2400" dirty="0">
                    <a:solidFill>
                      <a:schemeClr val="accent3"/>
                    </a:solidFill>
                  </a:rPr>
                  <a:t> =1, then correct with </a:t>
                </a:r>
              </a:p>
              <a:p>
                <a:pPr>
                  <a:lnSpc>
                    <a:spcPct val="150000"/>
                  </a:lnSpc>
                </a:pPr>
                <a:r>
                  <a:rPr lang="en-US" sz="2400" dirty="0">
                    <a:solidFill>
                      <a:schemeClr val="accent3"/>
                    </a:solidFill>
                  </a:rPr>
                  <a:t> </a:t>
                </a:r>
                <a14:m>
                  <m:oMath xmlns:m="http://schemas.openxmlformats.org/officeDocument/2006/math">
                    <m:f>
                      <m:fPr>
                        <m:ctrlPr>
                          <a:rPr lang="en-US" sz="2400" i="1" smtClean="0">
                            <a:solidFill>
                              <a:schemeClr val="accent3"/>
                            </a:solidFill>
                            <a:latin typeface="Cambria Math" panose="02040503050406030204" pitchFamily="18" charset="0"/>
                          </a:rPr>
                        </m:ctrlPr>
                      </m:fPr>
                      <m:num>
                        <m:d>
                          <m:dPr>
                            <m:ctrlPr>
                              <a:rPr lang="en-US" sz="2400" b="0" i="1" smtClean="0">
                                <a:solidFill>
                                  <a:schemeClr val="accent3"/>
                                </a:solidFill>
                                <a:latin typeface="Cambria Math" panose="02040503050406030204" pitchFamily="18" charset="0"/>
                              </a:rPr>
                            </m:ctrlPr>
                          </m:dPr>
                          <m:e>
                            <m:r>
                              <a:rPr lang="en-US" sz="2400" b="0" i="1" smtClean="0">
                                <a:solidFill>
                                  <a:schemeClr val="accent3"/>
                                </a:solidFill>
                                <a:latin typeface="Cambria Math" panose="02040503050406030204" pitchFamily="18" charset="0"/>
                              </a:rPr>
                              <m:t>2∗</m:t>
                            </m:r>
                            <m:r>
                              <a:rPr lang="en-US" sz="2400" b="0" i="1" smtClean="0">
                                <a:solidFill>
                                  <a:schemeClr val="accent3"/>
                                </a:solidFill>
                                <a:latin typeface="Cambria Math" panose="02040503050406030204" pitchFamily="18" charset="0"/>
                              </a:rPr>
                              <m:t>𝑁𝑢𝑚</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𝑇𝑟𝑖𝑎𝑙𝑠</m:t>
                            </m:r>
                          </m:e>
                        </m:d>
                        <m:r>
                          <a:rPr lang="en-US" sz="2400" b="0" i="1" smtClean="0">
                            <a:solidFill>
                              <a:schemeClr val="accent3"/>
                            </a:solidFill>
                            <a:latin typeface="Cambria Math" panose="02040503050406030204" pitchFamily="18" charset="0"/>
                          </a:rPr>
                          <m:t>−1</m:t>
                        </m:r>
                      </m:num>
                      <m:den>
                        <m:r>
                          <a:rPr lang="en-US" sz="2400" b="0" i="1" smtClean="0">
                            <a:solidFill>
                              <a:schemeClr val="accent3"/>
                            </a:solidFill>
                            <a:latin typeface="Cambria Math" panose="02040503050406030204" pitchFamily="18" charset="0"/>
                          </a:rPr>
                          <m:t>2∗</m:t>
                        </m:r>
                        <m:r>
                          <a:rPr lang="en-US" sz="2400" b="0" i="1" smtClean="0">
                            <a:solidFill>
                              <a:schemeClr val="accent3"/>
                            </a:solidFill>
                            <a:latin typeface="Cambria Math" panose="02040503050406030204" pitchFamily="18" charset="0"/>
                          </a:rPr>
                          <m:t>𝑁𝑢𝑚</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𝑇𝑟𝑖𝑎𝑙𝑠</m:t>
                        </m:r>
                      </m:den>
                    </m:f>
                  </m:oMath>
                </a14:m>
                <a:endParaRPr lang="en-US" sz="2400" dirty="0">
                  <a:solidFill>
                    <a:schemeClr val="accent3"/>
                  </a:solidFill>
                </a:endParaRPr>
              </a:p>
            </p:txBody>
          </p:sp>
        </mc:Choice>
        <mc:Fallback xmlns="">
          <p:sp>
            <p:nvSpPr>
              <p:cNvPr id="19" name="Google Shape;743;p29">
                <a:extLst>
                  <a:ext uri="{FF2B5EF4-FFF2-40B4-BE49-F238E27FC236}">
                    <a16:creationId xmlns:a16="http://schemas.microsoft.com/office/drawing/2014/main" id="{C1B36784-9DF7-524E-B4F7-7930B8ABCFDF}"/>
                  </a:ext>
                </a:extLst>
              </p:cNvPr>
              <p:cNvSpPr txBox="1">
                <a:spLocks noRot="1" noChangeAspect="1" noMove="1" noResize="1" noEditPoints="1" noAdjustHandles="1" noChangeArrowheads="1" noChangeShapeType="1" noTextEdit="1"/>
              </p:cNvSpPr>
              <p:nvPr/>
            </p:nvSpPr>
            <p:spPr>
              <a:xfrm>
                <a:off x="885091" y="1005369"/>
                <a:ext cx="7406100" cy="3209700"/>
              </a:xfrm>
              <a:prstGeom prst="rect">
                <a:avLst/>
              </a:prstGeom>
              <a:blipFill>
                <a:blip r:embed="rId3"/>
                <a:stretch>
                  <a:fillRect r="-51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3034429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Is a diagnostic plot that helps visualize the ability of a binary classifier to separate two classes </a:t>
            </a:r>
          </a:p>
          <a:p>
            <a:pPr algn="l">
              <a:lnSpc>
                <a:spcPct val="150000"/>
              </a:lnSpc>
            </a:pPr>
            <a:r>
              <a:rPr lang="en-US" sz="2400" dirty="0">
                <a:solidFill>
                  <a:schemeClr val="accent3"/>
                </a:solidFill>
              </a:rPr>
              <a:t>This is achieved by plotting the rate of </a:t>
            </a:r>
            <a:r>
              <a:rPr lang="en-US" sz="2400" b="1" dirty="0">
                <a:solidFill>
                  <a:schemeClr val="accent3"/>
                </a:solidFill>
              </a:rPr>
              <a:t>True Positives </a:t>
            </a:r>
            <a:r>
              <a:rPr lang="en-US" sz="2400" dirty="0">
                <a:solidFill>
                  <a:schemeClr val="accent3"/>
                </a:solidFill>
              </a:rPr>
              <a:t>against </a:t>
            </a:r>
            <a:r>
              <a:rPr lang="en-US" sz="2400" b="1" dirty="0">
                <a:solidFill>
                  <a:schemeClr val="accent3"/>
                </a:solidFill>
              </a:rPr>
              <a:t>false positives </a:t>
            </a:r>
          </a:p>
        </p:txBody>
      </p:sp>
    </p:spTree>
    <p:extLst>
      <p:ext uri="{BB962C8B-B14F-4D97-AF65-F5344CB8AC3E}">
        <p14:creationId xmlns:p14="http://schemas.microsoft.com/office/powerpoint/2010/main" val="428049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spTree>
    <p:extLst>
      <p:ext uri="{BB962C8B-B14F-4D97-AF65-F5344CB8AC3E}">
        <p14:creationId xmlns:p14="http://schemas.microsoft.com/office/powerpoint/2010/main" val="31733851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CDA5E941-BDF8-144E-9DE7-F056933D5235}"/>
              </a:ext>
            </a:extLst>
          </p:cNvPr>
          <p:cNvPicPr>
            <a:picLocks noChangeAspect="1"/>
          </p:cNvPicPr>
          <p:nvPr/>
        </p:nvPicPr>
        <p:blipFill>
          <a:blip r:embed="rId5"/>
          <a:stretch>
            <a:fillRect/>
          </a:stretch>
        </p:blipFill>
        <p:spPr>
          <a:xfrm>
            <a:off x="4528243" y="206350"/>
            <a:ext cx="3974523" cy="5143500"/>
          </a:xfrm>
          <a:prstGeom prst="rect">
            <a:avLst/>
          </a:prstGeom>
        </p:spPr>
      </p:pic>
      <p:pic>
        <p:nvPicPr>
          <p:cNvPr id="5" name="Picture 4">
            <a:extLst>
              <a:ext uri="{FF2B5EF4-FFF2-40B4-BE49-F238E27FC236}">
                <a16:creationId xmlns:a16="http://schemas.microsoft.com/office/drawing/2014/main" id="{68689195-9D0D-F549-9D2C-EECC425EB93B}"/>
              </a:ext>
            </a:extLst>
          </p:cNvPr>
          <p:cNvPicPr>
            <a:picLocks noChangeAspect="1"/>
          </p:cNvPicPr>
          <p:nvPr/>
        </p:nvPicPr>
        <p:blipFill>
          <a:blip r:embed="rId6"/>
          <a:stretch>
            <a:fillRect/>
          </a:stretch>
        </p:blipFill>
        <p:spPr>
          <a:xfrm>
            <a:off x="963247" y="206350"/>
            <a:ext cx="3974523" cy="5143500"/>
          </a:xfrm>
          <a:prstGeom prst="rect">
            <a:avLst/>
          </a:prstGeom>
        </p:spPr>
      </p:pic>
    </p:spTree>
    <p:extLst>
      <p:ext uri="{BB962C8B-B14F-4D97-AF65-F5344CB8AC3E}">
        <p14:creationId xmlns:p14="http://schemas.microsoft.com/office/powerpoint/2010/main" val="27082075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0FDC9773-C895-F64A-B774-07B923495704}"/>
              </a:ext>
            </a:extLst>
          </p:cNvPr>
          <p:cNvPicPr>
            <a:picLocks noChangeAspect="1"/>
          </p:cNvPicPr>
          <p:nvPr/>
        </p:nvPicPr>
        <p:blipFill>
          <a:blip r:embed="rId5"/>
          <a:stretch>
            <a:fillRect/>
          </a:stretch>
        </p:blipFill>
        <p:spPr>
          <a:xfrm>
            <a:off x="4580028" y="206350"/>
            <a:ext cx="3974523" cy="5143500"/>
          </a:xfrm>
          <a:prstGeom prst="rect">
            <a:avLst/>
          </a:prstGeom>
        </p:spPr>
      </p:pic>
      <p:pic>
        <p:nvPicPr>
          <p:cNvPr id="5" name="Picture 4">
            <a:extLst>
              <a:ext uri="{FF2B5EF4-FFF2-40B4-BE49-F238E27FC236}">
                <a16:creationId xmlns:a16="http://schemas.microsoft.com/office/drawing/2014/main" id="{6CBAF702-167D-DF45-B2A0-F99EDDF4B138}"/>
              </a:ext>
            </a:extLst>
          </p:cNvPr>
          <p:cNvPicPr>
            <a:picLocks noChangeAspect="1"/>
          </p:cNvPicPr>
          <p:nvPr/>
        </p:nvPicPr>
        <p:blipFill>
          <a:blip r:embed="rId6"/>
          <a:stretch>
            <a:fillRect/>
          </a:stretch>
        </p:blipFill>
        <p:spPr>
          <a:xfrm>
            <a:off x="989415" y="206350"/>
            <a:ext cx="3974523" cy="5143500"/>
          </a:xfrm>
          <a:prstGeom prst="rect">
            <a:avLst/>
          </a:prstGeom>
        </p:spPr>
      </p:pic>
    </p:spTree>
    <p:extLst>
      <p:ext uri="{BB962C8B-B14F-4D97-AF65-F5344CB8AC3E}">
        <p14:creationId xmlns:p14="http://schemas.microsoft.com/office/powerpoint/2010/main" val="423947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Correlations </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3;p29">
            <a:extLst>
              <a:ext uri="{FF2B5EF4-FFF2-40B4-BE49-F238E27FC236}">
                <a16:creationId xmlns:a16="http://schemas.microsoft.com/office/drawing/2014/main" id="{B821F121-5DF6-F944-BA4A-7E729E972214}"/>
              </a:ext>
            </a:extLst>
          </p:cNvPr>
          <p:cNvSpPr txBox="1">
            <a:spLocks/>
          </p:cNvSpPr>
          <p:nvPr/>
        </p:nvSpPr>
        <p:spPr>
          <a:xfrm>
            <a:off x="725979" y="1006770"/>
            <a:ext cx="814818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t>Correlations</a:t>
            </a:r>
            <a:r>
              <a:rPr lang="en-US" sz="2400" dirty="0"/>
              <a:t> is the relationship between any two variables  </a:t>
            </a:r>
          </a:p>
          <a:p>
            <a:pPr algn="l">
              <a:lnSpc>
                <a:spcPct val="150000"/>
              </a:lnSpc>
            </a:pPr>
            <a:r>
              <a:rPr lang="en-US" sz="2400" dirty="0"/>
              <a:t>They can be described in different ways:</a:t>
            </a:r>
          </a:p>
          <a:p>
            <a:pPr algn="l">
              <a:lnSpc>
                <a:spcPct val="150000"/>
              </a:lnSpc>
            </a:pPr>
            <a:r>
              <a:rPr lang="en-US" sz="2400" b="1" dirty="0"/>
              <a:t>Pearson</a:t>
            </a:r>
            <a:r>
              <a:rPr lang="en-US" sz="2400" dirty="0"/>
              <a:t>—linear relationship between continuous variables</a:t>
            </a:r>
          </a:p>
          <a:p>
            <a:pPr algn="l">
              <a:lnSpc>
                <a:spcPct val="150000"/>
              </a:lnSpc>
            </a:pPr>
            <a:r>
              <a:rPr lang="en-US" sz="2400" b="1" dirty="0"/>
              <a:t>Spearman Rho</a:t>
            </a:r>
            <a:r>
              <a:rPr lang="en-US" sz="2400" dirty="0"/>
              <a:t>—nonparametric rank correlation, describing two variables as a monotonic function  </a:t>
            </a:r>
          </a:p>
        </p:txBody>
      </p:sp>
    </p:spTree>
    <p:extLst>
      <p:ext uri="{BB962C8B-B14F-4D97-AF65-F5344CB8AC3E}">
        <p14:creationId xmlns:p14="http://schemas.microsoft.com/office/powerpoint/2010/main" val="39742595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C53F2FED-B260-B246-9D23-F6F3C9772A31}"/>
              </a:ext>
            </a:extLst>
          </p:cNvPr>
          <p:cNvPicPr>
            <a:picLocks noChangeAspect="1"/>
          </p:cNvPicPr>
          <p:nvPr/>
        </p:nvPicPr>
        <p:blipFill>
          <a:blip r:embed="rId5"/>
          <a:stretch>
            <a:fillRect/>
          </a:stretch>
        </p:blipFill>
        <p:spPr>
          <a:xfrm>
            <a:off x="4522102" y="206350"/>
            <a:ext cx="3974523" cy="5143500"/>
          </a:xfrm>
          <a:prstGeom prst="rect">
            <a:avLst/>
          </a:prstGeom>
        </p:spPr>
      </p:pic>
      <p:pic>
        <p:nvPicPr>
          <p:cNvPr id="5" name="Picture 4">
            <a:extLst>
              <a:ext uri="{FF2B5EF4-FFF2-40B4-BE49-F238E27FC236}">
                <a16:creationId xmlns:a16="http://schemas.microsoft.com/office/drawing/2014/main" id="{F0BE09EE-1EB7-5B4E-A40C-4481DF29D1AC}"/>
              </a:ext>
            </a:extLst>
          </p:cNvPr>
          <p:cNvPicPr>
            <a:picLocks noChangeAspect="1"/>
          </p:cNvPicPr>
          <p:nvPr/>
        </p:nvPicPr>
        <p:blipFill>
          <a:blip r:embed="rId6"/>
          <a:stretch>
            <a:fillRect/>
          </a:stretch>
        </p:blipFill>
        <p:spPr>
          <a:xfrm>
            <a:off x="987799" y="206350"/>
            <a:ext cx="3974523" cy="5143500"/>
          </a:xfrm>
          <a:prstGeom prst="rect">
            <a:avLst/>
          </a:prstGeom>
        </p:spPr>
      </p:pic>
    </p:spTree>
    <p:extLst>
      <p:ext uri="{BB962C8B-B14F-4D97-AF65-F5344CB8AC3E}">
        <p14:creationId xmlns:p14="http://schemas.microsoft.com/office/powerpoint/2010/main" val="22492900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66737D1B-81E0-FD43-A94F-FDB67E5A1C97}"/>
              </a:ext>
            </a:extLst>
          </p:cNvPr>
          <p:cNvPicPr>
            <a:picLocks noChangeAspect="1"/>
          </p:cNvPicPr>
          <p:nvPr/>
        </p:nvPicPr>
        <p:blipFill>
          <a:blip r:embed="rId5"/>
          <a:stretch>
            <a:fillRect/>
          </a:stretch>
        </p:blipFill>
        <p:spPr>
          <a:xfrm>
            <a:off x="4548472" y="206350"/>
            <a:ext cx="3974523" cy="5143500"/>
          </a:xfrm>
          <a:prstGeom prst="rect">
            <a:avLst/>
          </a:prstGeom>
        </p:spPr>
      </p:pic>
      <p:pic>
        <p:nvPicPr>
          <p:cNvPr id="5" name="Picture 4">
            <a:extLst>
              <a:ext uri="{FF2B5EF4-FFF2-40B4-BE49-F238E27FC236}">
                <a16:creationId xmlns:a16="http://schemas.microsoft.com/office/drawing/2014/main" id="{9C6A3E89-DFED-E44E-A8CF-5E95A882B2E6}"/>
              </a:ext>
            </a:extLst>
          </p:cNvPr>
          <p:cNvPicPr>
            <a:picLocks noChangeAspect="1"/>
          </p:cNvPicPr>
          <p:nvPr/>
        </p:nvPicPr>
        <p:blipFill>
          <a:blip r:embed="rId6"/>
          <a:stretch>
            <a:fillRect/>
          </a:stretch>
        </p:blipFill>
        <p:spPr>
          <a:xfrm>
            <a:off x="946697" y="206350"/>
            <a:ext cx="3974523" cy="5143500"/>
          </a:xfrm>
          <a:prstGeom prst="rect">
            <a:avLst/>
          </a:prstGeom>
        </p:spPr>
      </p:pic>
    </p:spTree>
    <p:extLst>
      <p:ext uri="{BB962C8B-B14F-4D97-AF65-F5344CB8AC3E}">
        <p14:creationId xmlns:p14="http://schemas.microsoft.com/office/powerpoint/2010/main" val="21606050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0A238025-4A62-5C43-AE7F-DBC069E030DC}"/>
              </a:ext>
            </a:extLst>
          </p:cNvPr>
          <p:cNvPicPr>
            <a:picLocks noChangeAspect="1"/>
          </p:cNvPicPr>
          <p:nvPr/>
        </p:nvPicPr>
        <p:blipFill>
          <a:blip r:embed="rId5"/>
          <a:stretch>
            <a:fillRect/>
          </a:stretch>
        </p:blipFill>
        <p:spPr>
          <a:xfrm>
            <a:off x="4508674" y="206350"/>
            <a:ext cx="3974523" cy="5143500"/>
          </a:xfrm>
          <a:prstGeom prst="rect">
            <a:avLst/>
          </a:prstGeom>
        </p:spPr>
      </p:pic>
      <p:pic>
        <p:nvPicPr>
          <p:cNvPr id="5" name="Picture 4">
            <a:extLst>
              <a:ext uri="{FF2B5EF4-FFF2-40B4-BE49-F238E27FC236}">
                <a16:creationId xmlns:a16="http://schemas.microsoft.com/office/drawing/2014/main" id="{02C4F5DC-6CA9-034A-BFED-73C0BA5973DE}"/>
              </a:ext>
            </a:extLst>
          </p:cNvPr>
          <p:cNvPicPr>
            <a:picLocks noChangeAspect="1"/>
          </p:cNvPicPr>
          <p:nvPr/>
        </p:nvPicPr>
        <p:blipFill>
          <a:blip r:embed="rId6"/>
          <a:stretch>
            <a:fillRect/>
          </a:stretch>
        </p:blipFill>
        <p:spPr>
          <a:xfrm>
            <a:off x="963247" y="206350"/>
            <a:ext cx="3974523" cy="5143500"/>
          </a:xfrm>
          <a:prstGeom prst="rect">
            <a:avLst/>
          </a:prstGeom>
        </p:spPr>
      </p:pic>
    </p:spTree>
    <p:extLst>
      <p:ext uri="{BB962C8B-B14F-4D97-AF65-F5344CB8AC3E}">
        <p14:creationId xmlns:p14="http://schemas.microsoft.com/office/powerpoint/2010/main" val="18169407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Area Under the Curve</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Measures the area under the ROC curve and reflects one’s ability to classify classes given a variable</a:t>
            </a:r>
          </a:p>
          <a:p>
            <a:pPr algn="l">
              <a:lnSpc>
                <a:spcPct val="150000"/>
              </a:lnSpc>
            </a:pPr>
            <a:r>
              <a:rPr lang="en-US" sz="2400" dirty="0">
                <a:solidFill>
                  <a:schemeClr val="accent3"/>
                </a:solidFill>
              </a:rPr>
              <a:t>AUC of 1 or 0 is perfect classification while 0.5 is chance level (i.e., along the diagonal) </a:t>
            </a:r>
          </a:p>
        </p:txBody>
      </p:sp>
    </p:spTree>
    <p:extLst>
      <p:ext uri="{BB962C8B-B14F-4D97-AF65-F5344CB8AC3E}">
        <p14:creationId xmlns:p14="http://schemas.microsoft.com/office/powerpoint/2010/main" val="898420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Area Under the Curve</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3C20E604-BA41-E14D-8168-8605026B5357}"/>
              </a:ext>
            </a:extLst>
          </p:cNvPr>
          <p:cNvPicPr>
            <a:picLocks noChangeAspect="1"/>
          </p:cNvPicPr>
          <p:nvPr/>
        </p:nvPicPr>
        <p:blipFill>
          <a:blip r:embed="rId3"/>
          <a:stretch>
            <a:fillRect/>
          </a:stretch>
        </p:blipFill>
        <p:spPr>
          <a:xfrm>
            <a:off x="1790181" y="-600123"/>
            <a:ext cx="5563637" cy="7200000"/>
          </a:xfrm>
          <a:prstGeom prst="rect">
            <a:avLst/>
          </a:prstGeom>
        </p:spPr>
      </p:pic>
    </p:spTree>
    <p:extLst>
      <p:ext uri="{BB962C8B-B14F-4D97-AF65-F5344CB8AC3E}">
        <p14:creationId xmlns:p14="http://schemas.microsoft.com/office/powerpoint/2010/main" val="12442913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ROC in MATLAB</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CA" sz="2400" dirty="0">
                <a:hlinkClick r:id="rId3"/>
              </a:rPr>
              <a:t>[X,Y,T,AUC] = perfcurve( labels, scores, posclass)</a:t>
            </a:r>
            <a:endParaRPr lang="en-CA" sz="2400" dirty="0"/>
          </a:p>
          <a:p>
            <a:pPr algn="l">
              <a:lnSpc>
                <a:spcPct val="150000"/>
              </a:lnSpc>
            </a:pPr>
            <a:r>
              <a:rPr lang="en-CA" sz="2400" dirty="0">
                <a:solidFill>
                  <a:schemeClr val="accent3"/>
                </a:solidFill>
              </a:rPr>
              <a:t>	</a:t>
            </a:r>
            <a:r>
              <a:rPr lang="en-CA" sz="2400" i="1" dirty="0">
                <a:solidFill>
                  <a:schemeClr val="accent3"/>
                </a:solidFill>
              </a:rPr>
              <a:t>labels</a:t>
            </a:r>
            <a:r>
              <a:rPr lang="en-CA" sz="2400" dirty="0">
                <a:solidFill>
                  <a:schemeClr val="accent3"/>
                </a:solidFill>
              </a:rPr>
              <a:t>—the two classes to be discriminated </a:t>
            </a:r>
          </a:p>
          <a:p>
            <a:pPr algn="l">
              <a:lnSpc>
                <a:spcPct val="150000"/>
              </a:lnSpc>
            </a:pPr>
            <a:r>
              <a:rPr lang="en-CA" sz="2400" dirty="0">
                <a:solidFill>
                  <a:schemeClr val="accent3"/>
                </a:solidFill>
              </a:rPr>
              <a:t>	</a:t>
            </a:r>
            <a:r>
              <a:rPr lang="en-CA" sz="2400" i="1" dirty="0">
                <a:solidFill>
                  <a:schemeClr val="accent3"/>
                </a:solidFill>
              </a:rPr>
              <a:t>scores</a:t>
            </a:r>
            <a:r>
              <a:rPr lang="en-CA" sz="2400" dirty="0">
                <a:solidFill>
                  <a:schemeClr val="accent3"/>
                </a:solidFill>
              </a:rPr>
              <a:t>—the ‘x’ values used in discrimination </a:t>
            </a:r>
          </a:p>
          <a:p>
            <a:pPr algn="l">
              <a:lnSpc>
                <a:spcPct val="150000"/>
              </a:lnSpc>
            </a:pPr>
            <a:r>
              <a:rPr lang="en-CA" sz="2400" dirty="0">
                <a:solidFill>
                  <a:schemeClr val="accent3"/>
                </a:solidFill>
              </a:rPr>
              <a:t>	</a:t>
            </a:r>
            <a:r>
              <a:rPr lang="en-CA" sz="2400" i="1" dirty="0" err="1">
                <a:solidFill>
                  <a:schemeClr val="accent3"/>
                </a:solidFill>
              </a:rPr>
              <a:t>posclass</a:t>
            </a:r>
            <a:r>
              <a:rPr lang="en-CA" sz="2400" dirty="0">
                <a:solidFill>
                  <a:schemeClr val="accent3"/>
                </a:solidFill>
              </a:rPr>
              <a:t>—which class is larger of the two</a:t>
            </a:r>
          </a:p>
          <a:p>
            <a:pPr algn="l">
              <a:lnSpc>
                <a:spcPct val="150000"/>
              </a:lnSpc>
            </a:pPr>
            <a:r>
              <a:rPr lang="en-CA" sz="2400" dirty="0">
                <a:solidFill>
                  <a:schemeClr val="accent3"/>
                </a:solidFill>
              </a:rPr>
              <a:t>	</a:t>
            </a:r>
            <a:endParaRPr lang="en-US" sz="2400" dirty="0">
              <a:solidFill>
                <a:schemeClr val="accent3"/>
              </a:solidFill>
            </a:endParaRPr>
          </a:p>
        </p:txBody>
      </p:sp>
    </p:spTree>
    <p:extLst>
      <p:ext uri="{BB962C8B-B14F-4D97-AF65-F5344CB8AC3E}">
        <p14:creationId xmlns:p14="http://schemas.microsoft.com/office/powerpoint/2010/main" val="16931261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ROC in MATLAB</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CA" sz="2400" dirty="0">
                <a:hlinkClick r:id="rId3"/>
              </a:rPr>
              <a:t>[X,Y,T,AUC] = perfcurve( labels, scores, posclass)</a:t>
            </a:r>
            <a:endParaRPr lang="en-CA" sz="2400" dirty="0"/>
          </a:p>
          <a:p>
            <a:pPr algn="l">
              <a:lnSpc>
                <a:spcPct val="150000"/>
              </a:lnSpc>
            </a:pPr>
            <a:r>
              <a:rPr lang="en-CA" sz="2400" dirty="0">
                <a:solidFill>
                  <a:schemeClr val="accent3"/>
                </a:solidFill>
              </a:rPr>
              <a:t>	</a:t>
            </a:r>
            <a:r>
              <a:rPr lang="en-CA" sz="2400" i="1" dirty="0">
                <a:solidFill>
                  <a:schemeClr val="accent3"/>
                </a:solidFill>
              </a:rPr>
              <a:t>X</a:t>
            </a:r>
            <a:r>
              <a:rPr lang="en-CA" sz="2400" dirty="0">
                <a:solidFill>
                  <a:schemeClr val="accent3"/>
                </a:solidFill>
              </a:rPr>
              <a:t>— x values of ROC curve</a:t>
            </a:r>
          </a:p>
          <a:p>
            <a:pPr algn="l">
              <a:lnSpc>
                <a:spcPct val="150000"/>
              </a:lnSpc>
            </a:pPr>
            <a:r>
              <a:rPr lang="en-CA" sz="2400" dirty="0">
                <a:solidFill>
                  <a:schemeClr val="accent3"/>
                </a:solidFill>
              </a:rPr>
              <a:t>	</a:t>
            </a:r>
            <a:r>
              <a:rPr lang="en-CA" sz="2400" i="1" dirty="0">
                <a:solidFill>
                  <a:schemeClr val="accent3"/>
                </a:solidFill>
              </a:rPr>
              <a:t>Y</a:t>
            </a:r>
            <a:r>
              <a:rPr lang="en-CA" sz="2400" dirty="0">
                <a:solidFill>
                  <a:schemeClr val="accent3"/>
                </a:solidFill>
              </a:rPr>
              <a:t>— y values of ROC curve</a:t>
            </a:r>
          </a:p>
          <a:p>
            <a:pPr algn="l">
              <a:lnSpc>
                <a:spcPct val="150000"/>
              </a:lnSpc>
            </a:pPr>
            <a:r>
              <a:rPr lang="en-CA" sz="2400" dirty="0">
                <a:solidFill>
                  <a:schemeClr val="accent3"/>
                </a:solidFill>
              </a:rPr>
              <a:t>	</a:t>
            </a:r>
            <a:r>
              <a:rPr lang="en-CA" sz="2400" i="1" dirty="0">
                <a:solidFill>
                  <a:schemeClr val="accent3"/>
                </a:solidFill>
              </a:rPr>
              <a:t>T</a:t>
            </a:r>
            <a:r>
              <a:rPr lang="en-CA" sz="2400" dirty="0">
                <a:solidFill>
                  <a:schemeClr val="accent3"/>
                </a:solidFill>
              </a:rPr>
              <a:t>—array of thresholds used</a:t>
            </a:r>
          </a:p>
          <a:p>
            <a:pPr algn="l">
              <a:lnSpc>
                <a:spcPct val="150000"/>
              </a:lnSpc>
            </a:pPr>
            <a:r>
              <a:rPr lang="en-CA" sz="2400" i="1" dirty="0">
                <a:solidFill>
                  <a:schemeClr val="accent3"/>
                </a:solidFill>
              </a:rPr>
              <a:t>	AUC</a:t>
            </a:r>
            <a:r>
              <a:rPr lang="en-CA" sz="2400" dirty="0">
                <a:solidFill>
                  <a:schemeClr val="accent3"/>
                </a:solidFill>
              </a:rPr>
              <a:t>—returns </a:t>
            </a:r>
            <a:r>
              <a:rPr lang="en-CA" sz="2400">
                <a:solidFill>
                  <a:schemeClr val="accent3"/>
                </a:solidFill>
              </a:rPr>
              <a:t>the value of AUC</a:t>
            </a:r>
            <a:endParaRPr lang="en-CA" sz="2400" dirty="0">
              <a:solidFill>
                <a:schemeClr val="accent3"/>
              </a:solidFill>
            </a:endParaRPr>
          </a:p>
          <a:p>
            <a:pPr algn="l">
              <a:lnSpc>
                <a:spcPct val="150000"/>
              </a:lnSpc>
            </a:pPr>
            <a:endParaRPr lang="en-CA" sz="2400" dirty="0">
              <a:solidFill>
                <a:schemeClr val="accent3"/>
              </a:solidFill>
            </a:endParaRPr>
          </a:p>
          <a:p>
            <a:pPr algn="l">
              <a:lnSpc>
                <a:spcPct val="150000"/>
              </a:lnSpc>
            </a:pPr>
            <a:r>
              <a:rPr lang="en-CA" sz="2400" dirty="0">
                <a:solidFill>
                  <a:schemeClr val="accent3"/>
                </a:solidFill>
              </a:rPr>
              <a:t>	</a:t>
            </a:r>
            <a:endParaRPr lang="en-US" sz="2400" dirty="0">
              <a:solidFill>
                <a:schemeClr val="accent3"/>
              </a:solidFill>
            </a:endParaRPr>
          </a:p>
        </p:txBody>
      </p:sp>
    </p:spTree>
    <p:extLst>
      <p:ext uri="{BB962C8B-B14F-4D97-AF65-F5344CB8AC3E}">
        <p14:creationId xmlns:p14="http://schemas.microsoft.com/office/powerpoint/2010/main" val="2606383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Correlations in MATLAB</a:t>
            </a:r>
            <a:endParaRPr dirty="0"/>
          </a:p>
        </p:txBody>
      </p:sp>
      <p:sp>
        <p:nvSpPr>
          <p:cNvPr id="1017" name="Google Shape;1017;p40"/>
          <p:cNvSpPr/>
          <p:nvPr/>
        </p:nvSpPr>
        <p:spPr>
          <a:xfrm>
            <a:off x="8059743" y="72593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74341" y="4393579"/>
            <a:ext cx="1509132" cy="709911"/>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84141"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err="1"/>
              <a:t>corr</a:t>
            </a:r>
            <a:r>
              <a:rPr lang="en-US" sz="2400" b="1" dirty="0"/>
              <a:t> </a:t>
            </a:r>
            <a:r>
              <a:rPr lang="en-US" sz="2400" dirty="0"/>
              <a:t>— returns a matrix of pairwise correlations between columns</a:t>
            </a:r>
          </a:p>
          <a:p>
            <a:pPr algn="l">
              <a:lnSpc>
                <a:spcPct val="150000"/>
              </a:lnSpc>
            </a:pPr>
            <a:r>
              <a:rPr lang="en-US" sz="2400" b="1" dirty="0" err="1"/>
              <a:t>corrcoef</a:t>
            </a:r>
            <a:r>
              <a:rPr lang="en-US" sz="2400" b="1" dirty="0"/>
              <a:t> </a:t>
            </a:r>
            <a:r>
              <a:rPr lang="en-US" sz="2400" dirty="0"/>
              <a:t>— Returns the correlation between vectorized matrices </a:t>
            </a:r>
            <a:endParaRPr lang="en-US" sz="2400" b="1" dirty="0"/>
          </a:p>
          <a:p>
            <a:pPr algn="l">
              <a:lnSpc>
                <a:spcPct val="150000"/>
              </a:lnSpc>
            </a:pPr>
            <a:r>
              <a:rPr lang="en-US" sz="2400" b="1" dirty="0"/>
              <a:t>corr2 </a:t>
            </a:r>
            <a:r>
              <a:rPr lang="en-US" sz="2400" dirty="0"/>
              <a:t>— returns correlation coefficient for matrices (i.e., one value for its 2-d inputs)</a:t>
            </a:r>
            <a:endParaRPr lang="en-US" sz="2400" b="1" dirty="0"/>
          </a:p>
        </p:txBody>
      </p:sp>
    </p:spTree>
    <p:extLst>
      <p:ext uri="{BB962C8B-B14F-4D97-AF65-F5344CB8AC3E}">
        <p14:creationId xmlns:p14="http://schemas.microsoft.com/office/powerpoint/2010/main" val="3494044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Reminder: Reshape can help you</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43;p29">
            <a:extLst>
              <a:ext uri="{FF2B5EF4-FFF2-40B4-BE49-F238E27FC236}">
                <a16:creationId xmlns:a16="http://schemas.microsoft.com/office/drawing/2014/main" id="{0B8E31D3-28DA-AD4C-8969-4373F436E2F1}"/>
              </a:ext>
            </a:extLst>
          </p:cNvPr>
          <p:cNvSpPr txBox="1">
            <a:spLocks/>
          </p:cNvSpPr>
          <p:nvPr/>
        </p:nvSpPr>
        <p:spPr>
          <a:xfrm>
            <a:off x="314382" y="1294512"/>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lvl="2" algn="l">
              <a:lnSpc>
                <a:spcPct val="150000"/>
              </a:lnSpc>
            </a:pPr>
            <a:r>
              <a:rPr lang="en-US" dirty="0"/>
              <a:t>Reshape is a useful function to transform any sized matrix into a different shape</a:t>
            </a:r>
          </a:p>
          <a:p>
            <a:pPr lvl="2" algn="l">
              <a:lnSpc>
                <a:spcPct val="150000"/>
              </a:lnSpc>
            </a:pPr>
            <a:r>
              <a:rPr lang="en-US" b="1" dirty="0"/>
              <a:t>Reshape(X, [new dimensions])</a:t>
            </a:r>
          </a:p>
          <a:p>
            <a:pPr lvl="2" algn="l">
              <a:lnSpc>
                <a:spcPct val="150000"/>
              </a:lnSpc>
            </a:pPr>
            <a:r>
              <a:rPr lang="en-US" dirty="0"/>
              <a:t>Note that the new dimensions need to be consistent with the previous ones </a:t>
            </a:r>
          </a:p>
          <a:p>
            <a:pPr lvl="2" algn="l">
              <a:lnSpc>
                <a:spcPct val="150000"/>
              </a:lnSpc>
            </a:pPr>
            <a:r>
              <a:rPr lang="en-US" dirty="0"/>
              <a:t>i.e., dim1*dim2*dim3 == newdim1*newdim2 etc..</a:t>
            </a:r>
          </a:p>
        </p:txBody>
      </p:sp>
    </p:spTree>
    <p:extLst>
      <p:ext uri="{BB962C8B-B14F-4D97-AF65-F5344CB8AC3E}">
        <p14:creationId xmlns:p14="http://schemas.microsoft.com/office/powerpoint/2010/main" val="828027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35"/>
          <p:cNvSpPr txBox="1">
            <a:spLocks noGrp="1"/>
          </p:cNvSpPr>
          <p:nvPr>
            <p:ph type="title"/>
          </p:nvPr>
        </p:nvSpPr>
        <p:spPr>
          <a:xfrm>
            <a:off x="713225" y="58807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T-tests</a:t>
            </a:r>
            <a:endParaRPr dirty="0"/>
          </a:p>
        </p:txBody>
      </p:sp>
      <p:sp>
        <p:nvSpPr>
          <p:cNvPr id="47" name="Google Shape;743;p29">
            <a:extLst>
              <a:ext uri="{FF2B5EF4-FFF2-40B4-BE49-F238E27FC236}">
                <a16:creationId xmlns:a16="http://schemas.microsoft.com/office/drawing/2014/main" id="{3131C033-402F-424A-85BB-458F02C8FAD0}"/>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marL="0" indent="0" algn="l"/>
            <a:r>
              <a:rPr lang="en-US" sz="2400" dirty="0">
                <a:solidFill>
                  <a:schemeClr val="accent3"/>
                </a:solidFill>
              </a:rPr>
              <a:t>Student t-test allows you to test mean differences between normal distributions </a:t>
            </a:r>
          </a:p>
          <a:p>
            <a:pPr marL="0" indent="0" algn="l"/>
            <a:endParaRPr lang="en-US" sz="2400" dirty="0">
              <a:solidFill>
                <a:schemeClr val="accent3"/>
              </a:solidFill>
            </a:endParaRPr>
          </a:p>
          <a:p>
            <a:pPr marL="0" indent="0" algn="l"/>
            <a:r>
              <a:rPr lang="en-US" sz="2400" dirty="0">
                <a:solidFill>
                  <a:schemeClr val="accent3"/>
                </a:solidFill>
              </a:rPr>
              <a:t>There are many different </a:t>
            </a:r>
            <a:r>
              <a:rPr lang="en-US" sz="2400" b="1" dirty="0" err="1">
                <a:solidFill>
                  <a:schemeClr val="accent3"/>
                </a:solidFill>
              </a:rPr>
              <a:t>flavours</a:t>
            </a:r>
            <a:r>
              <a:rPr lang="en-US" sz="2400" dirty="0">
                <a:solidFill>
                  <a:schemeClr val="accent3"/>
                </a:solidFill>
              </a:rPr>
              <a:t> of t’s</a:t>
            </a:r>
          </a:p>
          <a:p>
            <a:pPr marL="342900" algn="l">
              <a:buFont typeface="Arial" panose="020B0604020202020204" pitchFamily="34" charset="0"/>
              <a:buChar char="•"/>
            </a:pPr>
            <a:r>
              <a:rPr lang="en-US" sz="2400" dirty="0">
                <a:solidFill>
                  <a:schemeClr val="accent3"/>
                </a:solidFill>
              </a:rPr>
              <a:t>	one-sample vs two samples</a:t>
            </a:r>
          </a:p>
          <a:p>
            <a:pPr marL="342900" algn="l">
              <a:buFont typeface="Arial" panose="020B0604020202020204" pitchFamily="34" charset="0"/>
              <a:buChar char="•"/>
            </a:pPr>
            <a:r>
              <a:rPr lang="en-US" sz="2400" dirty="0">
                <a:solidFill>
                  <a:schemeClr val="accent3"/>
                </a:solidFill>
              </a:rPr>
              <a:t>	paired vs unpaired</a:t>
            </a:r>
          </a:p>
          <a:p>
            <a:pPr marL="342900" algn="l">
              <a:buFont typeface="Arial" panose="020B0604020202020204" pitchFamily="34" charset="0"/>
              <a:buChar char="•"/>
            </a:pPr>
            <a:r>
              <a:rPr lang="en-US" sz="2400" dirty="0">
                <a:solidFill>
                  <a:schemeClr val="accent3"/>
                </a:solidFill>
              </a:rPr>
              <a:t>	one tail vs two </a:t>
            </a:r>
          </a:p>
        </p:txBody>
      </p:sp>
      <p:sp>
        <p:nvSpPr>
          <p:cNvPr id="4" name="Google Shape;1563;p48">
            <a:extLst>
              <a:ext uri="{FF2B5EF4-FFF2-40B4-BE49-F238E27FC236}">
                <a16:creationId xmlns:a16="http://schemas.microsoft.com/office/drawing/2014/main" id="{71B4613B-E0C0-C441-949D-5486D4A6E68D}"/>
              </a:ext>
            </a:extLst>
          </p:cNvPr>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64;p48">
            <a:extLst>
              <a:ext uri="{FF2B5EF4-FFF2-40B4-BE49-F238E27FC236}">
                <a16:creationId xmlns:a16="http://schemas.microsoft.com/office/drawing/2014/main" id="{F180D5F2-BDE1-1A4D-BEC9-CECDF0C060AC}"/>
              </a:ext>
            </a:extLst>
          </p:cNvPr>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65;p48">
            <a:extLst>
              <a:ext uri="{FF2B5EF4-FFF2-40B4-BE49-F238E27FC236}">
                <a16:creationId xmlns:a16="http://schemas.microsoft.com/office/drawing/2014/main" id="{9F28C714-24F0-3D46-B1A6-FD4FA1BB9414}"/>
              </a:ext>
            </a:extLst>
          </p:cNvPr>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66;p48">
            <a:extLst>
              <a:ext uri="{FF2B5EF4-FFF2-40B4-BE49-F238E27FC236}">
                <a16:creationId xmlns:a16="http://schemas.microsoft.com/office/drawing/2014/main" id="{D7518DF8-3C06-7049-B1AA-CEB762498A49}"/>
              </a:ext>
            </a:extLst>
          </p:cNvPr>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68;p48">
            <a:extLst>
              <a:ext uri="{FF2B5EF4-FFF2-40B4-BE49-F238E27FC236}">
                <a16:creationId xmlns:a16="http://schemas.microsoft.com/office/drawing/2014/main" id="{5F9A6B9E-079D-7942-88E9-1B621D9C5CEE}"/>
              </a:ext>
            </a:extLst>
          </p:cNvPr>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69;p48">
            <a:extLst>
              <a:ext uri="{FF2B5EF4-FFF2-40B4-BE49-F238E27FC236}">
                <a16:creationId xmlns:a16="http://schemas.microsoft.com/office/drawing/2014/main" id="{61E69ED0-52F2-6444-82B4-F81E2D78E29C}"/>
              </a:ext>
            </a:extLst>
          </p:cNvPr>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70;p48">
            <a:extLst>
              <a:ext uri="{FF2B5EF4-FFF2-40B4-BE49-F238E27FC236}">
                <a16:creationId xmlns:a16="http://schemas.microsoft.com/office/drawing/2014/main" id="{36955DC4-87D5-0747-97A1-548EA7D608DA}"/>
              </a:ext>
            </a:extLst>
          </p:cNvPr>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Virtual Campaign by Slidesgo">
  <a:themeElements>
    <a:clrScheme name="Simple Light">
      <a:dk1>
        <a:srgbClr val="00004D"/>
      </a:dk1>
      <a:lt1>
        <a:srgbClr val="FFFFFF"/>
      </a:lt1>
      <a:dk2>
        <a:srgbClr val="FFEFE1"/>
      </a:dk2>
      <a:lt2>
        <a:srgbClr val="FFEFE1"/>
      </a:lt2>
      <a:accent1>
        <a:srgbClr val="FAEA00"/>
      </a:accent1>
      <a:accent2>
        <a:srgbClr val="00B181"/>
      </a:accent2>
      <a:accent3>
        <a:srgbClr val="00004D"/>
      </a:accent3>
      <a:accent4>
        <a:srgbClr val="00B9FF"/>
      </a:accent4>
      <a:accent5>
        <a:srgbClr val="FF7AA1"/>
      </a:accent5>
      <a:accent6>
        <a:srgbClr val="FF6A00"/>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13921</TotalTime>
  <Words>2292</Words>
  <Application>Microsoft Macintosh PowerPoint</Application>
  <PresentationFormat>On-screen Show (16:9)</PresentationFormat>
  <Paragraphs>282</Paragraphs>
  <Slides>66</Slides>
  <Notes>66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Concert One</vt:lpstr>
      <vt:lpstr>Arial</vt:lpstr>
      <vt:lpstr>Baloo 2</vt:lpstr>
      <vt:lpstr>Teko</vt:lpstr>
      <vt:lpstr>Cambria Math</vt:lpstr>
      <vt:lpstr>Virtual Campaign by Slidesgo</vt:lpstr>
      <vt:lpstr>MATLAB </vt:lpstr>
      <vt:lpstr>Statistics aims to understand your data by describing it and making predictions</vt:lpstr>
      <vt:lpstr>Descriptive stats aims to describe data’s distribution by  central tendency (location in a plane) and dispersion (spread) around the location</vt:lpstr>
      <vt:lpstr>Inferential stats aims to predict future outcomes or observations based on your data </vt:lpstr>
      <vt:lpstr>Useful descriptive stats and associated functions</vt:lpstr>
      <vt:lpstr>Correlations </vt:lpstr>
      <vt:lpstr>Correlations in MATLAB</vt:lpstr>
      <vt:lpstr>Reminder: Reshape can help you</vt:lpstr>
      <vt:lpstr>T-tests</vt:lpstr>
      <vt:lpstr>T-test </vt:lpstr>
      <vt:lpstr>T-tests</vt:lpstr>
      <vt:lpstr>T-tests</vt:lpstr>
      <vt:lpstr>T-tests</vt:lpstr>
      <vt:lpstr>T-tests</vt:lpstr>
      <vt:lpstr>Ttest()</vt:lpstr>
      <vt:lpstr>Ttest2()</vt:lpstr>
      <vt:lpstr>T-tests</vt:lpstr>
      <vt:lpstr>T-tests</vt:lpstr>
      <vt:lpstr>T-tests</vt:lpstr>
      <vt:lpstr>T-tests</vt:lpstr>
      <vt:lpstr>T-tests</vt:lpstr>
      <vt:lpstr>T-tests</vt:lpstr>
      <vt:lpstr>Non-parametric tests</vt:lpstr>
      <vt:lpstr>Non-parametric t-tests</vt:lpstr>
      <vt:lpstr>permutations</vt:lpstr>
      <vt:lpstr>permutations</vt:lpstr>
      <vt:lpstr>permutations</vt:lpstr>
      <vt:lpstr>Bootstrapping</vt:lpstr>
      <vt:lpstr>Bootstrapping</vt:lpstr>
      <vt:lpstr>Bootstrapping</vt:lpstr>
      <vt:lpstr>ANOVA</vt:lpstr>
      <vt:lpstr>ANOVA</vt:lpstr>
      <vt:lpstr>ANOVA</vt:lpstr>
      <vt:lpstr>ANOVA</vt:lpstr>
      <vt:lpstr>ANOVA</vt:lpstr>
      <vt:lpstr>ANOVA</vt:lpstr>
      <vt:lpstr>ANOVA</vt:lpstr>
      <vt:lpstr>ANOVA</vt:lpstr>
      <vt:lpstr>ANOVA</vt:lpstr>
      <vt:lpstr>ANOVA</vt:lpstr>
      <vt:lpstr>ANOVA</vt:lpstr>
      <vt:lpstr>ANOVA</vt:lpstr>
      <vt:lpstr>Crossed Two-way ANOVA</vt:lpstr>
      <vt:lpstr>ANOVA</vt:lpstr>
      <vt:lpstr>ANOVA</vt:lpstr>
      <vt:lpstr>ANCOVA</vt:lpstr>
      <vt:lpstr>Signal Detection Theory</vt:lpstr>
      <vt:lpstr>Signal Detection Theory</vt:lpstr>
      <vt:lpstr>Signal Detection Theory</vt:lpstr>
      <vt:lpstr>Signal Detection Theory</vt:lpstr>
      <vt:lpstr>Signal Detection Theory</vt:lpstr>
      <vt:lpstr>Signal Detection Theory</vt:lpstr>
      <vt:lpstr>Signal Detection Theory</vt:lpstr>
      <vt:lpstr>Signal Detection Theory</vt:lpstr>
      <vt:lpstr>Signal Detection Theory</vt:lpstr>
      <vt:lpstr>Receiver Operating Characteristic Curves</vt:lpstr>
      <vt:lpstr>Receiver Operating Characteristic Curves</vt:lpstr>
      <vt:lpstr>Receiver Operating Characteristic Curves</vt:lpstr>
      <vt:lpstr>Receiver Operating Characteristic Curves</vt:lpstr>
      <vt:lpstr>Receiver Operating Characteristic Curves</vt:lpstr>
      <vt:lpstr>Receiver Operating Characteristic Curves</vt:lpstr>
      <vt:lpstr>Receiver Operating Characteristic Curves</vt:lpstr>
      <vt:lpstr>Area Under the Curve</vt:lpstr>
      <vt:lpstr>Area Under the Curve</vt:lpstr>
      <vt:lpstr>ROC in MATLAB</vt:lpstr>
      <vt:lpstr>ROC in MATLAB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dc:title>
  <cp:lastModifiedBy>Jason Da Silva Castanheira</cp:lastModifiedBy>
  <cp:revision>82</cp:revision>
  <dcterms:modified xsi:type="dcterms:W3CDTF">2021-11-19T01:57:40Z</dcterms:modified>
</cp:coreProperties>
</file>