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340" r:id="rId3"/>
    <p:sldId id="341" r:id="rId4"/>
    <p:sldId id="342" r:id="rId5"/>
    <p:sldId id="343" r:id="rId6"/>
    <p:sldId id="338" r:id="rId7"/>
    <p:sldId id="271" r:id="rId8"/>
    <p:sldId id="263" r:id="rId9"/>
    <p:sldId id="282" r:id="rId10"/>
    <p:sldId id="268" r:id="rId11"/>
    <p:sldId id="336" r:id="rId12"/>
    <p:sldId id="355" r:id="rId13"/>
    <p:sldId id="335" r:id="rId14"/>
    <p:sldId id="337" r:id="rId15"/>
    <p:sldId id="320" r:id="rId16"/>
    <p:sldId id="312" r:id="rId17"/>
    <p:sldId id="326" r:id="rId18"/>
    <p:sldId id="327" r:id="rId19"/>
    <p:sldId id="329" r:id="rId20"/>
    <p:sldId id="272" r:id="rId21"/>
    <p:sldId id="344" r:id="rId22"/>
    <p:sldId id="346" r:id="rId23"/>
    <p:sldId id="347" r:id="rId24"/>
    <p:sldId id="309" r:id="rId25"/>
    <p:sldId id="348" r:id="rId26"/>
    <p:sldId id="345" r:id="rId27"/>
    <p:sldId id="350" r:id="rId28"/>
    <p:sldId id="351" r:id="rId29"/>
    <p:sldId id="352" r:id="rId30"/>
    <p:sldId id="353" r:id="rId31"/>
    <p:sldId id="354" r:id="rId32"/>
    <p:sldId id="349" r:id="rId33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35"/>
      <p:bold r:id="rId36"/>
    </p:embeddedFont>
    <p:embeddedFont>
      <p:font typeface="Concert One" pitchFamily="2" charset="77"/>
      <p:regular r:id="rId37"/>
    </p:embeddedFont>
    <p:embeddedFont>
      <p:font typeface="Teko" panose="02000000000000000000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657AA-6067-0146-A74C-85156E35DE91}" v="57" dt="2021-03-01T15:37:25.197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38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9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7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9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284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59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42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35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0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08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37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91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8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4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46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6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78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493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794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51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5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7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2" r:id="rId5"/>
    <p:sldLayoutId id="2147483663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2: </a:t>
            </a:r>
            <a:r>
              <a:rPr lang="en" dirty="0"/>
              <a:t>Basics </a:t>
            </a:r>
            <a:r>
              <a:rPr lang="en"/>
              <a:t>part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033340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most flexible of data structures in MATLAB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Holds any information you’d like in a cell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Indexable with same rules of matrices c{1,2}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contain different types in each cell regardless of its </a:t>
            </a:r>
            <a:r>
              <a:rPr lang="en-US" sz="2400" dirty="0" err="1"/>
              <a:t>neighbours</a:t>
            </a:r>
            <a:r>
              <a:rPr lang="en-US" sz="2400" dirty="0"/>
              <a:t>  (i.e., columns and rows)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Indexing into cells works a little different…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I’m not a regular index (1,2), I’m a cool index {1,2}</a:t>
            </a:r>
          </a:p>
        </p:txBody>
      </p:sp>
      <p:pic>
        <p:nvPicPr>
          <p:cNvPr id="3" name="Picture 2" descr="A person with blonde hair&#10;&#10;Description automatically generated with low confidence">
            <a:extLst>
              <a:ext uri="{FF2B5EF4-FFF2-40B4-BE49-F238E27FC236}">
                <a16:creationId xmlns:a16="http://schemas.microsoft.com/office/drawing/2014/main" id="{9B8CCD6D-FCC3-4046-A79D-88CBEEEE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97" y="2229518"/>
            <a:ext cx="5447356" cy="27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5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98040" y="4078036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Indexing a cell array is a lot like a regular array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Yet there is a key difference between c(1,2) and c{1,2}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latter indexes the </a:t>
            </a:r>
            <a:r>
              <a:rPr lang="en-US" sz="2400" b="1" dirty="0">
                <a:solidFill>
                  <a:schemeClr val="accent3"/>
                </a:solidFill>
              </a:rPr>
              <a:t>contents</a:t>
            </a:r>
            <a:r>
              <a:rPr lang="en-US" sz="2400" dirty="0">
                <a:solidFill>
                  <a:schemeClr val="accent3"/>
                </a:solidFill>
              </a:rPr>
              <a:t> of the cell, the former indexes the </a:t>
            </a:r>
            <a:r>
              <a:rPr lang="en-US" sz="2400" b="1" dirty="0">
                <a:solidFill>
                  <a:schemeClr val="accent3"/>
                </a:solidFill>
              </a:rPr>
              <a:t>cell</a:t>
            </a:r>
            <a:r>
              <a:rPr lang="en-US" sz="2400" dirty="0">
                <a:solidFill>
                  <a:schemeClr val="accent3"/>
                </a:solidFill>
              </a:rPr>
              <a:t> itself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Note: you can index an array after indexing a cell c{1,1}(1)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03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Operators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help visualize your cell structure and the contents it holds use </a:t>
            </a:r>
            <a:r>
              <a:rPr lang="en-US" sz="2400" b="1" dirty="0" err="1">
                <a:solidFill>
                  <a:schemeClr val="accent3"/>
                </a:solidFill>
              </a:rPr>
              <a:t>cellpolt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also </a:t>
            </a:r>
            <a:r>
              <a:rPr lang="en-US" sz="2400" b="1" i="1" dirty="0">
                <a:solidFill>
                  <a:schemeClr val="accent3"/>
                </a:solidFill>
              </a:rPr>
              <a:t>convert</a:t>
            </a:r>
            <a:r>
              <a:rPr lang="en-US" sz="2400" dirty="0">
                <a:solidFill>
                  <a:schemeClr val="accent3"/>
                </a:solidFill>
              </a:rPr>
              <a:t> between cells, structs, matrices, </a:t>
            </a: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 given that data conversion is </a:t>
            </a:r>
            <a:r>
              <a:rPr lang="en-US" sz="2400" b="1" i="1" dirty="0">
                <a:solidFill>
                  <a:schemeClr val="accent3"/>
                </a:solidFill>
              </a:rPr>
              <a:t>possible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1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FUN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Applies a function to each cell of a cell array, very useful tool when working with data of different lengths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 err="1"/>
              <a:t>cellfun</a:t>
            </a:r>
            <a:r>
              <a:rPr lang="en-US" sz="2400" b="1" dirty="0"/>
              <a:t>( function, </a:t>
            </a:r>
            <a:r>
              <a:rPr lang="en-US" sz="2400" b="1" dirty="0" err="1"/>
              <a:t>cellarray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Conditionals and flow of logic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Sometimes we want something to happen only </a:t>
            </a:r>
            <a:r>
              <a:rPr lang="en-US" sz="2400" b="1" dirty="0"/>
              <a:t>IF </a:t>
            </a:r>
            <a:r>
              <a:rPr lang="en-US" sz="2400" dirty="0"/>
              <a:t>a criterion is true or a specific </a:t>
            </a:r>
            <a:r>
              <a:rPr lang="en-US" sz="2400" b="1" dirty="0"/>
              <a:t>CASE</a:t>
            </a:r>
            <a:r>
              <a:rPr lang="en-US" sz="2400" dirty="0"/>
              <a:t> is met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For example: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we only want to include subjects </a:t>
            </a:r>
            <a:r>
              <a:rPr lang="en-US" sz="2400" b="1" dirty="0">
                <a:solidFill>
                  <a:schemeClr val="accent3"/>
                </a:solidFill>
              </a:rPr>
              <a:t>IF</a:t>
            </a:r>
            <a:r>
              <a:rPr lang="en-US" sz="2400" dirty="0">
                <a:solidFill>
                  <a:schemeClr val="accent3"/>
                </a:solidFill>
              </a:rPr>
              <a:t> their Ids are odd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we only want to warn users in </a:t>
            </a:r>
            <a:r>
              <a:rPr lang="en-US" sz="2400" b="1" dirty="0">
                <a:solidFill>
                  <a:schemeClr val="accent3"/>
                </a:solidFill>
              </a:rPr>
              <a:t>CASE</a:t>
            </a:r>
            <a:r>
              <a:rPr lang="en-US" sz="2400" dirty="0">
                <a:solidFill>
                  <a:schemeClr val="accent3"/>
                </a:solidFill>
              </a:rPr>
              <a:t> of an error</a:t>
            </a:r>
          </a:p>
        </p:txBody>
      </p:sp>
    </p:spTree>
    <p:extLst>
      <p:ext uri="{BB962C8B-B14F-4D97-AF65-F5344CB8AC3E}">
        <p14:creationId xmlns:p14="http://schemas.microsoft.com/office/powerpoint/2010/main" val="333242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REMINDER: 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How can we ask the computer a question:</a:t>
            </a:r>
          </a:p>
          <a:p>
            <a:pPr lvl="1" algn="l"/>
            <a:r>
              <a:rPr lang="en-US" sz="2400" dirty="0"/>
              <a:t>Is equal to ==</a:t>
            </a:r>
          </a:p>
          <a:p>
            <a:pPr lvl="1" algn="l"/>
            <a:r>
              <a:rPr lang="en-US" sz="2400" dirty="0"/>
              <a:t>Is greater than &gt;</a:t>
            </a:r>
          </a:p>
          <a:p>
            <a:pPr lvl="1" algn="l"/>
            <a:r>
              <a:rPr lang="en-US" sz="2400" dirty="0"/>
              <a:t>Is less than &lt;</a:t>
            </a:r>
          </a:p>
          <a:p>
            <a:pPr lvl="1" algn="l"/>
            <a:r>
              <a:rPr lang="en-US" sz="2400" dirty="0"/>
              <a:t>Is NOT equal to ~=</a:t>
            </a:r>
          </a:p>
          <a:p>
            <a:pPr lvl="1" algn="l"/>
            <a:r>
              <a:rPr lang="en-US" sz="2400" dirty="0"/>
              <a:t>The OR operator ||</a:t>
            </a:r>
          </a:p>
          <a:p>
            <a:pPr lvl="1" algn="l"/>
            <a:r>
              <a:rPr lang="en-US" sz="2400" dirty="0"/>
              <a:t>The AND operator &amp;&amp;</a:t>
            </a:r>
          </a:p>
          <a:p>
            <a:pPr marL="0" lvl="0" indent="0" algn="l"/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2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07458" y="2645396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29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26503" y="2645396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6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are the gate keepers/ decision makers of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functions allow you to branch your code depending on conditions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586582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C926546-80DE-7142-A34A-685DB1E28FD5}"/>
              </a:ext>
            </a:extLst>
          </p:cNvPr>
          <p:cNvSpPr/>
          <p:nvPr/>
        </p:nvSpPr>
        <p:spPr>
          <a:xfrm>
            <a:off x="1022721" y="2319183"/>
            <a:ext cx="2196193" cy="20757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93DE4F-0F97-1449-8C91-51B3714745AB}"/>
              </a:ext>
            </a:extLst>
          </p:cNvPr>
          <p:cNvCxnSpPr>
            <a:cxnSpLocks/>
          </p:cNvCxnSpPr>
          <p:nvPr/>
        </p:nvCxnSpPr>
        <p:spPr>
          <a:xfrm>
            <a:off x="3322888" y="3357055"/>
            <a:ext cx="1853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65CD66-692A-BC47-8F27-1D34AABBBF0B}"/>
              </a:ext>
            </a:extLst>
          </p:cNvPr>
          <p:cNvSpPr/>
          <p:nvPr/>
        </p:nvSpPr>
        <p:spPr>
          <a:xfrm>
            <a:off x="5363885" y="2878831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after the if statement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57947-4B4F-7540-896F-22CECA62D57F}"/>
              </a:ext>
            </a:extLst>
          </p:cNvPr>
          <p:cNvCxnSpPr>
            <a:cxnSpLocks/>
          </p:cNvCxnSpPr>
          <p:nvPr/>
        </p:nvCxnSpPr>
        <p:spPr>
          <a:xfrm>
            <a:off x="7842185" y="3350978"/>
            <a:ext cx="879340" cy="6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6A26D-475F-064A-85B9-4BD66FD87500}"/>
              </a:ext>
            </a:extLst>
          </p:cNvPr>
          <p:cNvGrpSpPr/>
          <p:nvPr/>
        </p:nvGrpSpPr>
        <p:grpSpPr>
          <a:xfrm>
            <a:off x="2120816" y="1654405"/>
            <a:ext cx="1202071" cy="550746"/>
            <a:chOff x="2231035" y="1229657"/>
            <a:chExt cx="850994" cy="79244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B98B42-3215-1749-AB1F-562532EBE0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D23AD0-9CF2-D047-B86C-9FC58F3B7DC3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288B8B2-F309-494C-BE32-062EBEEE3394}"/>
              </a:ext>
            </a:extLst>
          </p:cNvPr>
          <p:cNvSpPr/>
          <p:nvPr/>
        </p:nvSpPr>
        <p:spPr>
          <a:xfrm>
            <a:off x="3454852" y="1265516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inside the if statement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5E9499-0DE2-7540-8361-E27E2E477AD7}"/>
              </a:ext>
            </a:extLst>
          </p:cNvPr>
          <p:cNvGrpSpPr/>
          <p:nvPr/>
        </p:nvGrpSpPr>
        <p:grpSpPr>
          <a:xfrm rot="5400000">
            <a:off x="5712564" y="1908724"/>
            <a:ext cx="1135029" cy="626917"/>
            <a:chOff x="2231035" y="1229657"/>
            <a:chExt cx="850994" cy="79244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B85808-0584-C04C-ADC3-23E02A6D694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CF8B53-1614-4D4D-888F-666D1CFC666F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88432-FE40-624E-AA53-6C3DBD25883C}"/>
              </a:ext>
            </a:extLst>
          </p:cNvPr>
          <p:cNvSpPr txBox="1"/>
          <p:nvPr/>
        </p:nvSpPr>
        <p:spPr>
          <a:xfrm>
            <a:off x="2201420" y="1313915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ABAA05-C534-2A46-BA8D-FE33ACF4D370}"/>
              </a:ext>
            </a:extLst>
          </p:cNvPr>
          <p:cNvSpPr txBox="1"/>
          <p:nvPr/>
        </p:nvSpPr>
        <p:spPr>
          <a:xfrm>
            <a:off x="3793061" y="3008141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370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-2704547" y="61095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Elseif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B1179C-B797-0745-B19A-38E08F3A9179}"/>
              </a:ext>
            </a:extLst>
          </p:cNvPr>
          <p:cNvGrpSpPr/>
          <p:nvPr/>
        </p:nvGrpSpPr>
        <p:grpSpPr>
          <a:xfrm>
            <a:off x="1427810" y="710552"/>
            <a:ext cx="6728820" cy="4071385"/>
            <a:chOff x="1650278" y="609545"/>
            <a:chExt cx="6728820" cy="4511923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6C926546-80DE-7142-A34A-685DB1E28FD5}"/>
                </a:ext>
              </a:extLst>
            </p:cNvPr>
            <p:cNvSpPr/>
            <p:nvPr/>
          </p:nvSpPr>
          <p:spPr>
            <a:xfrm>
              <a:off x="1650278" y="1663130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5CD66-692A-BC47-8F27-1D34AABBBF0B}"/>
                </a:ext>
              </a:extLst>
            </p:cNvPr>
            <p:cNvSpPr/>
            <p:nvPr/>
          </p:nvSpPr>
          <p:spPr>
            <a:xfrm>
              <a:off x="5751795" y="1863821"/>
              <a:ext cx="1313378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after the if statement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C57947-4B4F-7540-896F-22CECA6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7260073" y="2302307"/>
              <a:ext cx="1119025" cy="1290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D6A26D-475F-064A-85B9-4BD66FD87500}"/>
                </a:ext>
              </a:extLst>
            </p:cNvPr>
            <p:cNvGrpSpPr/>
            <p:nvPr/>
          </p:nvGrpSpPr>
          <p:grpSpPr>
            <a:xfrm>
              <a:off x="2378638" y="1022114"/>
              <a:ext cx="1202071" cy="550746"/>
              <a:chOff x="2231035" y="1229657"/>
              <a:chExt cx="850994" cy="792449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9B98B42-3215-1749-AB1F-562532EBE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4D23AD0-9CF2-D047-B86C-9FC58F3B7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5E9499-0DE2-7540-8361-E27E2E477AD7}"/>
                </a:ext>
              </a:extLst>
            </p:cNvPr>
            <p:cNvGrpSpPr/>
            <p:nvPr/>
          </p:nvGrpSpPr>
          <p:grpSpPr>
            <a:xfrm rot="5400000">
              <a:off x="5404479" y="801850"/>
              <a:ext cx="827533" cy="1202073"/>
              <a:chOff x="2231035" y="1229657"/>
              <a:chExt cx="850994" cy="79244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B85808-0584-C04C-ADC3-23E02A6D6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ACF8B53-1614-4D4D-888F-666D1CFC6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588432-FE40-624E-AA53-6C3DBD25883C}"/>
                </a:ext>
              </a:extLst>
            </p:cNvPr>
            <p:cNvSpPr txBox="1"/>
            <p:nvPr/>
          </p:nvSpPr>
          <p:spPr>
            <a:xfrm>
              <a:off x="2459242" y="681624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ABAA05-C534-2A46-BA8D-FE33ACF4D370}"/>
                </a:ext>
              </a:extLst>
            </p:cNvPr>
            <p:cNvSpPr txBox="1"/>
            <p:nvPr/>
          </p:nvSpPr>
          <p:spPr>
            <a:xfrm>
              <a:off x="2658407" y="3167188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8C771AB-B355-1242-B8CB-7439CF8D69A0}"/>
                </a:ext>
              </a:extLst>
            </p:cNvPr>
            <p:cNvGrpSpPr/>
            <p:nvPr/>
          </p:nvGrpSpPr>
          <p:grpSpPr>
            <a:xfrm rot="10800000" flipH="1">
              <a:off x="2369013" y="3045563"/>
              <a:ext cx="1202071" cy="550746"/>
              <a:chOff x="2231035" y="1229657"/>
              <a:chExt cx="850994" cy="792449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EE75A00-BF8F-2749-9FCB-194258E8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3C8F58B-B0AD-F44A-BB68-9655923ED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618DDB-8CDA-084F-A454-29FFEA0033CB}"/>
                </a:ext>
              </a:extLst>
            </p:cNvPr>
            <p:cNvSpPr/>
            <p:nvPr/>
          </p:nvSpPr>
          <p:spPr>
            <a:xfrm>
              <a:off x="3741289" y="609545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if statement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61EB64-4211-5D48-B85B-8687E813DF2C}"/>
                </a:ext>
              </a:extLst>
            </p:cNvPr>
            <p:cNvSpPr/>
            <p:nvPr/>
          </p:nvSpPr>
          <p:spPr>
            <a:xfrm>
              <a:off x="5751795" y="4244496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 elseif statement </a:t>
              </a:r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9798E190-9D9F-744D-B54C-FF42FFDFC01A}"/>
                </a:ext>
              </a:extLst>
            </p:cNvPr>
            <p:cNvSpPr/>
            <p:nvPr/>
          </p:nvSpPr>
          <p:spPr>
            <a:xfrm>
              <a:off x="3662163" y="2908106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else if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98355E6-A653-DB41-B21F-306174223E20}"/>
                </a:ext>
              </a:extLst>
            </p:cNvPr>
            <p:cNvGrpSpPr/>
            <p:nvPr/>
          </p:nvGrpSpPr>
          <p:grpSpPr>
            <a:xfrm>
              <a:off x="4353767" y="2315213"/>
              <a:ext cx="1202071" cy="550746"/>
              <a:chOff x="2231035" y="1229657"/>
              <a:chExt cx="850994" cy="792449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F5E536F-C993-234D-9B4C-81FF5792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3625220-ADA2-DB48-A9F2-2D1C2DC40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55FFC4-1778-2845-AD17-A328BB35AF88}"/>
                </a:ext>
              </a:extLst>
            </p:cNvPr>
            <p:cNvGrpSpPr/>
            <p:nvPr/>
          </p:nvGrpSpPr>
          <p:grpSpPr>
            <a:xfrm rot="10800000" flipH="1">
              <a:off x="4380898" y="4244496"/>
              <a:ext cx="1202071" cy="550746"/>
              <a:chOff x="2231035" y="1229657"/>
              <a:chExt cx="850994" cy="792449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B704F0-04B3-DB48-ACBD-16198443B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BDDBD6-92DB-294D-A16F-B2F8AF1F8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75161E-A812-4C48-9072-32BB1913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4" y="2906410"/>
              <a:ext cx="32281" cy="12309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C25756-CE3C-FA4A-89DB-7CE2E668B4D9}"/>
                </a:ext>
              </a:extLst>
            </p:cNvPr>
            <p:cNvSpPr txBox="1"/>
            <p:nvPr/>
          </p:nvSpPr>
          <p:spPr>
            <a:xfrm>
              <a:off x="4564814" y="195783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DDE0A4-EEBC-6942-9D73-BF2706E7C3F0}"/>
                </a:ext>
              </a:extLst>
            </p:cNvPr>
            <p:cNvSpPr txBox="1"/>
            <p:nvPr/>
          </p:nvSpPr>
          <p:spPr>
            <a:xfrm>
              <a:off x="4590493" y="436612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22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Useful when there are a finite number of acceptable inputs that you want to check the value of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Works exactly like an if but with cases, if a </a:t>
            </a:r>
            <a:r>
              <a:rPr lang="en-US" sz="2400" b="1" dirty="0">
                <a:solidFill>
                  <a:schemeClr val="accent3"/>
                </a:solidFill>
              </a:rPr>
              <a:t>case</a:t>
            </a:r>
            <a:r>
              <a:rPr lang="en-US" sz="2400" dirty="0">
                <a:solidFill>
                  <a:schemeClr val="accent3"/>
                </a:solidFill>
              </a:rPr>
              <a:t> is not met you move on to the next </a:t>
            </a:r>
          </a:p>
        </p:txBody>
      </p:sp>
    </p:spTree>
    <p:extLst>
      <p:ext uri="{BB962C8B-B14F-4D97-AF65-F5344CB8AC3E}">
        <p14:creationId xmlns:p14="http://schemas.microsoft.com/office/powerpoint/2010/main" val="314456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We also might want to repeat lines of code several times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Instead of copying and pasting code 100 times we can use loops</a:t>
            </a:r>
          </a:p>
        </p:txBody>
      </p:sp>
      <p:sp>
        <p:nvSpPr>
          <p:cNvPr id="13" name="Google Shape;1563;p48">
            <a:extLst>
              <a:ext uri="{FF2B5EF4-FFF2-40B4-BE49-F238E27FC236}">
                <a16:creationId xmlns:a16="http://schemas.microsoft.com/office/drawing/2014/main" id="{5D169D70-3157-8F4B-9CFA-45A8570B0731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64;p48">
            <a:extLst>
              <a:ext uri="{FF2B5EF4-FFF2-40B4-BE49-F238E27FC236}">
                <a16:creationId xmlns:a16="http://schemas.microsoft.com/office/drawing/2014/main" id="{D9D00BD3-C415-764A-B0C3-B596DB9AC233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65;p48">
            <a:extLst>
              <a:ext uri="{FF2B5EF4-FFF2-40B4-BE49-F238E27FC236}">
                <a16:creationId xmlns:a16="http://schemas.microsoft.com/office/drawing/2014/main" id="{B5C9844F-545C-6F4F-9FAF-603BDF71E2BB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67;p48">
            <a:extLst>
              <a:ext uri="{FF2B5EF4-FFF2-40B4-BE49-F238E27FC236}">
                <a16:creationId xmlns:a16="http://schemas.microsoft.com/office/drawing/2014/main" id="{DCEE71D4-CB90-B840-89A3-9546B3955E43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8;p48">
            <a:extLst>
              <a:ext uri="{FF2B5EF4-FFF2-40B4-BE49-F238E27FC236}">
                <a16:creationId xmlns:a16="http://schemas.microsoft.com/office/drawing/2014/main" id="{357B0853-7E7C-C943-93FB-54D1FC56CEF7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9;p48">
            <a:extLst>
              <a:ext uri="{FF2B5EF4-FFF2-40B4-BE49-F238E27FC236}">
                <a16:creationId xmlns:a16="http://schemas.microsoft.com/office/drawing/2014/main" id="{D0A443E7-BEDA-5346-9D87-1BDC3BBB0FE6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0;p48">
            <a:extLst>
              <a:ext uri="{FF2B5EF4-FFF2-40B4-BE49-F238E27FC236}">
                <a16:creationId xmlns:a16="http://schemas.microsoft.com/office/drawing/2014/main" id="{C6AE33EF-6EB8-EE4B-A1AA-8FFA4D4086A9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78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D97BE8-9A1D-E14F-B41A-A7D49860EA2C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C2EA-F0BC-F841-B367-4A3CE25D779C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  </a:t>
            </a:r>
            <a:r>
              <a:rPr lang="en-US" sz="2000" b="1" dirty="0" err="1">
                <a:solidFill>
                  <a:schemeClr val="tx1"/>
                </a:solidFill>
              </a:rPr>
              <a:t>variable_name</a:t>
            </a:r>
            <a:r>
              <a:rPr lang="en-US" sz="2000" b="1" dirty="0">
                <a:solidFill>
                  <a:schemeClr val="tx1"/>
                </a:solidFill>
              </a:rPr>
              <a:t> = values to iterate 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F6F1-819F-AE4F-9508-B4B2388B7286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Google Shape;1563;p48">
            <a:extLst>
              <a:ext uri="{FF2B5EF4-FFF2-40B4-BE49-F238E27FC236}">
                <a16:creationId xmlns:a16="http://schemas.microsoft.com/office/drawing/2014/main" id="{E2F9E742-600B-4349-B3B3-CBEB83C5B6C5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4;p48">
            <a:extLst>
              <a:ext uri="{FF2B5EF4-FFF2-40B4-BE49-F238E27FC236}">
                <a16:creationId xmlns:a16="http://schemas.microsoft.com/office/drawing/2014/main" id="{57C0FC71-FB24-E041-8F40-963B6C60C909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5;p48">
            <a:extLst>
              <a:ext uri="{FF2B5EF4-FFF2-40B4-BE49-F238E27FC236}">
                <a16:creationId xmlns:a16="http://schemas.microsoft.com/office/drawing/2014/main" id="{080A7AA1-30D8-584F-A776-50AEE95D7890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7;p48">
            <a:extLst>
              <a:ext uri="{FF2B5EF4-FFF2-40B4-BE49-F238E27FC236}">
                <a16:creationId xmlns:a16="http://schemas.microsoft.com/office/drawing/2014/main" id="{4889B202-B885-6548-82F9-ECFC896D80E7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8;p48">
            <a:extLst>
              <a:ext uri="{FF2B5EF4-FFF2-40B4-BE49-F238E27FC236}">
                <a16:creationId xmlns:a16="http://schemas.microsoft.com/office/drawing/2014/main" id="{96CA7D01-49F1-F148-A964-1C821D82AC5E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9;p48">
            <a:extLst>
              <a:ext uri="{FF2B5EF4-FFF2-40B4-BE49-F238E27FC236}">
                <a16:creationId xmlns:a16="http://schemas.microsoft.com/office/drawing/2014/main" id="{3963826A-E3DC-C049-9EDD-E006F4ACB772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70;p48">
            <a:extLst>
              <a:ext uri="{FF2B5EF4-FFF2-40B4-BE49-F238E27FC236}">
                <a16:creationId xmlns:a16="http://schemas.microsoft.com/office/drawing/2014/main" id="{F51C07B7-C0BF-964D-B9D0-7160819B2CB1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5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" name="Google Shape;1563;p48">
            <a:extLst>
              <a:ext uri="{FF2B5EF4-FFF2-40B4-BE49-F238E27FC236}">
                <a16:creationId xmlns:a16="http://schemas.microsoft.com/office/drawing/2014/main" id="{FB955998-EC08-634D-BDB9-5F5C280C066B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4;p48">
            <a:extLst>
              <a:ext uri="{FF2B5EF4-FFF2-40B4-BE49-F238E27FC236}">
                <a16:creationId xmlns:a16="http://schemas.microsoft.com/office/drawing/2014/main" id="{E9BB1CFA-CF64-324E-BD28-6026CA85DCD2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5;p48">
            <a:extLst>
              <a:ext uri="{FF2B5EF4-FFF2-40B4-BE49-F238E27FC236}">
                <a16:creationId xmlns:a16="http://schemas.microsoft.com/office/drawing/2014/main" id="{78A5D446-8DD5-7B42-B8EA-EED6584D5059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7;p48">
            <a:extLst>
              <a:ext uri="{FF2B5EF4-FFF2-40B4-BE49-F238E27FC236}">
                <a16:creationId xmlns:a16="http://schemas.microsoft.com/office/drawing/2014/main" id="{243366E9-CC0B-B94A-AD92-11D026501496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8;p48">
            <a:extLst>
              <a:ext uri="{FF2B5EF4-FFF2-40B4-BE49-F238E27FC236}">
                <a16:creationId xmlns:a16="http://schemas.microsoft.com/office/drawing/2014/main" id="{2BCEC215-E143-164A-A05C-2B3041430183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9;p48">
            <a:extLst>
              <a:ext uri="{FF2B5EF4-FFF2-40B4-BE49-F238E27FC236}">
                <a16:creationId xmlns:a16="http://schemas.microsoft.com/office/drawing/2014/main" id="{0691763A-FD91-594E-A610-EF1A76BD0B5F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0;p48">
            <a:extLst>
              <a:ext uri="{FF2B5EF4-FFF2-40B4-BE49-F238E27FC236}">
                <a16:creationId xmlns:a16="http://schemas.microsoft.com/office/drawing/2014/main" id="{ECC79DB5-16BC-2547-8FA6-E9E2E01C1DE9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9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E7754625-081B-3447-BA04-E372DB32B5E8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501AF43F-B300-2B44-ACAB-0F25DA21CE92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BD6A2658-E8EF-BE44-89A3-567D538B8EBB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3AAEBCD3-AF16-5A45-BF8D-118FE9EE8E1A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F1BB7643-11B4-1248-B145-D5C5FA5D4B11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A8E9E8D8-1C08-094A-8F96-509CA102BE55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30E1F844-1FC1-6744-8B90-378B8F5F560B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4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</a:t>
            </a:r>
            <a:r>
              <a:rPr lang="en-US" sz="2800" b="1" dirty="0">
                <a:solidFill>
                  <a:schemeClr val="tx1"/>
                </a:solidFill>
              </a:rPr>
              <a:t>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" name="Google Shape;1563;p48">
            <a:extLst>
              <a:ext uri="{FF2B5EF4-FFF2-40B4-BE49-F238E27FC236}">
                <a16:creationId xmlns:a16="http://schemas.microsoft.com/office/drawing/2014/main" id="{E07CA828-C883-8D44-9DAA-B7ACAA91EAA5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4;p48">
            <a:extLst>
              <a:ext uri="{FF2B5EF4-FFF2-40B4-BE49-F238E27FC236}">
                <a16:creationId xmlns:a16="http://schemas.microsoft.com/office/drawing/2014/main" id="{49D2D1AD-AA65-1E40-BE66-AC5E55DC59C4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5;p48">
            <a:extLst>
              <a:ext uri="{FF2B5EF4-FFF2-40B4-BE49-F238E27FC236}">
                <a16:creationId xmlns:a16="http://schemas.microsoft.com/office/drawing/2014/main" id="{0CE31840-858D-244D-98D5-B3D08E869CAE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7;p48">
            <a:extLst>
              <a:ext uri="{FF2B5EF4-FFF2-40B4-BE49-F238E27FC236}">
                <a16:creationId xmlns:a16="http://schemas.microsoft.com/office/drawing/2014/main" id="{4A53521F-83A9-CF4B-9A8A-CAFA6515C55D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8;p48">
            <a:extLst>
              <a:ext uri="{FF2B5EF4-FFF2-40B4-BE49-F238E27FC236}">
                <a16:creationId xmlns:a16="http://schemas.microsoft.com/office/drawing/2014/main" id="{D1FDE7AD-6F49-4F4B-939C-20685BDCA54D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9;p48">
            <a:extLst>
              <a:ext uri="{FF2B5EF4-FFF2-40B4-BE49-F238E27FC236}">
                <a16:creationId xmlns:a16="http://schemas.microsoft.com/office/drawing/2014/main" id="{D4C5B806-3086-064A-A1C3-35FE9E85329E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0;p48">
            <a:extLst>
              <a:ext uri="{FF2B5EF4-FFF2-40B4-BE49-F238E27FC236}">
                <a16:creationId xmlns:a16="http://schemas.microsoft.com/office/drawing/2014/main" id="{21271357-321B-6144-8020-00A1EB569C05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048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EBBF1167-DECE-9A4F-AF08-53F3D7F7C921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42D836A5-A210-454F-B8E8-C202EB8CB599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9F4A6353-4479-4749-8C90-5DD1B22F48D8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0FEAAC3C-0B47-1F4B-B6BA-03D3D15A7063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A2E0DA2E-CF00-F04B-9924-7402A3F1A4EC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6080046C-E643-F845-B1C9-05A35372E57B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63E3AD5E-B7C6-1D41-9665-B3FDCC89EDB4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267560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Remember you need to update the value of the conditional such that it will terminate after a given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C1002E63-4AFA-A14D-A3BA-0C2E563F3F46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4622CAB8-8948-014C-B156-2A63DB34BBDC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4D15A83A-CAC4-4F4D-983C-D27B0C4038F7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748F0422-86AE-A040-81B1-4EB1B0221915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A18597A9-2527-2748-9E02-523F6952ACE3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F56900D4-805F-E74D-9030-E12A78C5E669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EF89A7AB-D1EA-7C46-81AB-9DEC90476142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04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you do not update the conditional you will have an </a:t>
            </a:r>
            <a:r>
              <a:rPr lang="en-US" sz="2400" b="1" dirty="0">
                <a:solidFill>
                  <a:schemeClr val="tx1"/>
                </a:solidFill>
              </a:rPr>
              <a:t>infinite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7ED81F-9FE7-9C45-908F-C3428DE8FB16}"/>
              </a:ext>
            </a:extLst>
          </p:cNvPr>
          <p:cNvCxnSpPr>
            <a:cxnSpLocks/>
          </p:cNvCxnSpPr>
          <p:nvPr/>
        </p:nvCxnSpPr>
        <p:spPr>
          <a:xfrm rot="10800000">
            <a:off x="767947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1563;p48">
            <a:extLst>
              <a:ext uri="{FF2B5EF4-FFF2-40B4-BE49-F238E27FC236}">
                <a16:creationId xmlns:a16="http://schemas.microsoft.com/office/drawing/2014/main" id="{0582AF54-7104-7741-8239-0B26B010C704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4;p48">
            <a:extLst>
              <a:ext uri="{FF2B5EF4-FFF2-40B4-BE49-F238E27FC236}">
                <a16:creationId xmlns:a16="http://schemas.microsoft.com/office/drawing/2014/main" id="{7945EC73-4253-2644-A87E-DFF601EE73ED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5;p48">
            <a:extLst>
              <a:ext uri="{FF2B5EF4-FFF2-40B4-BE49-F238E27FC236}">
                <a16:creationId xmlns:a16="http://schemas.microsoft.com/office/drawing/2014/main" id="{F4C724CA-453E-F740-A365-B1861B86D638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7;p48">
            <a:extLst>
              <a:ext uri="{FF2B5EF4-FFF2-40B4-BE49-F238E27FC236}">
                <a16:creationId xmlns:a16="http://schemas.microsoft.com/office/drawing/2014/main" id="{C2E3A8C8-4AE9-5045-8769-C0D2B88913C2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8;p48">
            <a:extLst>
              <a:ext uri="{FF2B5EF4-FFF2-40B4-BE49-F238E27FC236}">
                <a16:creationId xmlns:a16="http://schemas.microsoft.com/office/drawing/2014/main" id="{74B01572-1EF7-D842-9942-0E23C0FBBDDB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69;p48">
            <a:extLst>
              <a:ext uri="{FF2B5EF4-FFF2-40B4-BE49-F238E27FC236}">
                <a16:creationId xmlns:a16="http://schemas.microsoft.com/office/drawing/2014/main" id="{9A6CD236-15BD-0745-B404-2CA122780026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70;p48">
            <a:extLst>
              <a:ext uri="{FF2B5EF4-FFF2-40B4-BE49-F238E27FC236}">
                <a16:creationId xmlns:a16="http://schemas.microsoft.com/office/drawing/2014/main" id="{01529902-4926-1D4A-BA76-A9ECCA0F5A01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8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catch 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Statements that control the flow of the code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Very useful when debugging or trying to ‘foolproof’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Will try an assignment or function call and return an error. Does not stop the execution of your code!</a:t>
            </a:r>
          </a:p>
        </p:txBody>
      </p:sp>
      <p:sp>
        <p:nvSpPr>
          <p:cNvPr id="13" name="Google Shape;1563;p48">
            <a:extLst>
              <a:ext uri="{FF2B5EF4-FFF2-40B4-BE49-F238E27FC236}">
                <a16:creationId xmlns:a16="http://schemas.microsoft.com/office/drawing/2014/main" id="{CFF5ADF5-65CC-0E49-BFD2-01EF3695CD33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64;p48">
            <a:extLst>
              <a:ext uri="{FF2B5EF4-FFF2-40B4-BE49-F238E27FC236}">
                <a16:creationId xmlns:a16="http://schemas.microsoft.com/office/drawing/2014/main" id="{28E828ED-05E3-A845-B0D3-85725B475C55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65;p48">
            <a:extLst>
              <a:ext uri="{FF2B5EF4-FFF2-40B4-BE49-F238E27FC236}">
                <a16:creationId xmlns:a16="http://schemas.microsoft.com/office/drawing/2014/main" id="{F7B1BB80-66BD-E945-AA69-2AF7841CFD00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67;p48">
            <a:extLst>
              <a:ext uri="{FF2B5EF4-FFF2-40B4-BE49-F238E27FC236}">
                <a16:creationId xmlns:a16="http://schemas.microsoft.com/office/drawing/2014/main" id="{119393B8-0C65-2C47-8598-5E8B0E40A87F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8;p48">
            <a:extLst>
              <a:ext uri="{FF2B5EF4-FFF2-40B4-BE49-F238E27FC236}">
                <a16:creationId xmlns:a16="http://schemas.microsoft.com/office/drawing/2014/main" id="{D4A980BC-0A6A-2845-B73A-29F3CE6FA720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9;p48">
            <a:extLst>
              <a:ext uri="{FF2B5EF4-FFF2-40B4-BE49-F238E27FC236}">
                <a16:creationId xmlns:a16="http://schemas.microsoft.com/office/drawing/2014/main" id="{F962397D-6382-CC47-8627-36570CA01935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0;p48">
            <a:extLst>
              <a:ext uri="{FF2B5EF4-FFF2-40B4-BE49-F238E27FC236}">
                <a16:creationId xmlns:a16="http://schemas.microsoft.com/office/drawing/2014/main" id="{DCAE306B-9F74-804B-A537-DEF758D4BF1B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22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36078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9859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28627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81805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operations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98040" y="4033340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/>
              <a:t>Ismember</a:t>
            </a:r>
            <a:r>
              <a:rPr lang="en-US" sz="2400" b="1" dirty="0"/>
              <a:t> </a:t>
            </a:r>
            <a:r>
              <a:rPr lang="en-US" sz="2400" dirty="0"/>
              <a:t>— checks is element is inside set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/>
              <a:t>Setdiff</a:t>
            </a:r>
            <a:r>
              <a:rPr lang="en-US" sz="2400" b="1" dirty="0"/>
              <a:t> </a:t>
            </a:r>
            <a:r>
              <a:rPr lang="en-US" sz="2400" dirty="0"/>
              <a:t>— looks for the elements not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Intersect </a:t>
            </a:r>
            <a:r>
              <a:rPr lang="en-US" sz="2400" dirty="0"/>
              <a:t>— returns the elements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Union </a:t>
            </a:r>
            <a:r>
              <a:rPr lang="en-US" sz="2400" dirty="0"/>
              <a:t>— joins two sets</a:t>
            </a:r>
          </a:p>
          <a:p>
            <a:pPr algn="l">
              <a:lnSpc>
                <a:spcPct val="150000"/>
              </a:lnSpc>
            </a:pPr>
            <a:endParaRPr lang="en-US" sz="2400" b="1" dirty="0"/>
          </a:p>
          <a:p>
            <a:pPr algn="l"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404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Tables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Matrix that can hold </a:t>
            </a:r>
            <a:r>
              <a:rPr lang="en-US" sz="2000" b="1" dirty="0"/>
              <a:t>DIFFERENT</a:t>
            </a:r>
            <a:r>
              <a:rPr lang="en-US" sz="2000" dirty="0"/>
              <a:t> types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Structs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Cells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Object with fields used in object-oriented programing 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Container that can hold </a:t>
            </a:r>
            <a:r>
              <a:rPr lang="en-US" sz="2000" b="1" dirty="0"/>
              <a:t>ANY</a:t>
            </a:r>
            <a:r>
              <a:rPr lang="en-US" sz="2000" dirty="0"/>
              <a:t>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Keeps information in a neat fashion of different types, much like an excel sheet or a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in R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Useful when you have a matrix but need to store info of different types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Cannot do matrix math on these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column will contain info of the SAME type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Structs 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482282" y="1078137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dirty="0"/>
              <a:t>Object that contains several fields: i.e., a student has a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Student.name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Student.age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Student.GPA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Student.FavMariahSong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Student.Thesis</a:t>
            </a:r>
            <a:endParaRPr lang="en-US" sz="2400" dirty="0"/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13930</TotalTime>
  <Words>896</Words>
  <Application>Microsoft Macintosh PowerPoint</Application>
  <PresentationFormat>On-screen Show (16:9)</PresentationFormat>
  <Paragraphs>194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Baloo 2</vt:lpstr>
      <vt:lpstr>Teko</vt:lpstr>
      <vt:lpstr>Concert One</vt:lpstr>
      <vt:lpstr>Virtual Campaign by Slidesgo</vt:lpstr>
      <vt:lpstr>MATLAB </vt:lpstr>
      <vt:lpstr>Sets</vt:lpstr>
      <vt:lpstr>Sets</vt:lpstr>
      <vt:lpstr>Sets</vt:lpstr>
      <vt:lpstr>Sets</vt:lpstr>
      <vt:lpstr>Set operations</vt:lpstr>
      <vt:lpstr>Data Structures </vt:lpstr>
      <vt:lpstr>Tables</vt:lpstr>
      <vt:lpstr>Structs </vt:lpstr>
      <vt:lpstr>Cells</vt:lpstr>
      <vt:lpstr>Cells</vt:lpstr>
      <vt:lpstr>Cells</vt:lpstr>
      <vt:lpstr>Cell Operators</vt:lpstr>
      <vt:lpstr>Cell FUN</vt:lpstr>
      <vt:lpstr>Conditionals and flow of logic</vt:lpstr>
      <vt:lpstr>REMINDER: Boolean Operators</vt:lpstr>
      <vt:lpstr>Boolean Operators</vt:lpstr>
      <vt:lpstr>Boolean Operators</vt:lpstr>
      <vt:lpstr>Boolean Operators</vt:lpstr>
      <vt:lpstr>IF &amp; SWITCH statement  </vt:lpstr>
      <vt:lpstr>IF &amp; SWITCH statement  </vt:lpstr>
      <vt:lpstr>Elseif</vt:lpstr>
      <vt:lpstr>SWITCH statement  </vt:lpstr>
      <vt:lpstr>LOOPS</vt:lpstr>
      <vt:lpstr>For LOOPS</vt:lpstr>
      <vt:lpstr>While LOOPS</vt:lpstr>
      <vt:lpstr>While LOOPS</vt:lpstr>
      <vt:lpstr>While LOOPS</vt:lpstr>
      <vt:lpstr>While LOOPS</vt:lpstr>
      <vt:lpstr>While LOOPS</vt:lpstr>
      <vt:lpstr>While LOOPS</vt:lpstr>
      <vt:lpstr>Try catch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34</cp:revision>
  <dcterms:modified xsi:type="dcterms:W3CDTF">2021-03-22T16:05:23Z</dcterms:modified>
</cp:coreProperties>
</file>