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8"/>
  </p:notesMasterIdLst>
  <p:sldIdLst>
    <p:sldId id="256" r:id="rId2"/>
    <p:sldId id="388" r:id="rId3"/>
    <p:sldId id="389" r:id="rId4"/>
    <p:sldId id="390" r:id="rId5"/>
    <p:sldId id="343" r:id="rId6"/>
    <p:sldId id="350" r:id="rId7"/>
    <p:sldId id="338" r:id="rId8"/>
    <p:sldId id="335" r:id="rId9"/>
    <p:sldId id="263" r:id="rId10"/>
    <p:sldId id="282" r:id="rId11"/>
    <p:sldId id="356" r:id="rId12"/>
    <p:sldId id="268" r:id="rId13"/>
    <p:sldId id="355" r:id="rId14"/>
    <p:sldId id="357" r:id="rId15"/>
    <p:sldId id="358" r:id="rId16"/>
    <p:sldId id="359" r:id="rId17"/>
    <p:sldId id="396" r:id="rId18"/>
    <p:sldId id="397" r:id="rId19"/>
    <p:sldId id="398" r:id="rId20"/>
    <p:sldId id="399" r:id="rId21"/>
    <p:sldId id="401" r:id="rId22"/>
    <p:sldId id="402" r:id="rId23"/>
    <p:sldId id="320" r:id="rId24"/>
    <p:sldId id="360" r:id="rId25"/>
    <p:sldId id="361" r:id="rId26"/>
    <p:sldId id="387" r:id="rId27"/>
    <p:sldId id="363" r:id="rId28"/>
    <p:sldId id="393" r:id="rId29"/>
    <p:sldId id="394" r:id="rId30"/>
    <p:sldId id="395" r:id="rId31"/>
    <p:sldId id="403" r:id="rId32"/>
    <p:sldId id="404" r:id="rId33"/>
    <p:sldId id="408" r:id="rId34"/>
    <p:sldId id="409" r:id="rId35"/>
    <p:sldId id="416" r:id="rId36"/>
    <p:sldId id="417" r:id="rId37"/>
    <p:sldId id="418" r:id="rId38"/>
    <p:sldId id="410" r:id="rId39"/>
    <p:sldId id="411" r:id="rId40"/>
    <p:sldId id="406" r:id="rId41"/>
    <p:sldId id="407" r:id="rId42"/>
    <p:sldId id="405" r:id="rId43"/>
    <p:sldId id="415" r:id="rId44"/>
    <p:sldId id="412" r:id="rId45"/>
    <p:sldId id="413" r:id="rId46"/>
    <p:sldId id="414" r:id="rId47"/>
    <p:sldId id="312" r:id="rId48"/>
    <p:sldId id="382" r:id="rId49"/>
    <p:sldId id="373" r:id="rId50"/>
    <p:sldId id="381" r:id="rId51"/>
    <p:sldId id="380" r:id="rId52"/>
    <p:sldId id="383" r:id="rId53"/>
    <p:sldId id="384" r:id="rId54"/>
    <p:sldId id="385" r:id="rId55"/>
    <p:sldId id="386" r:id="rId56"/>
    <p:sldId id="362" r:id="rId57"/>
    <p:sldId id="366" r:id="rId58"/>
    <p:sldId id="375" r:id="rId59"/>
    <p:sldId id="376" r:id="rId60"/>
    <p:sldId id="378" r:id="rId61"/>
    <p:sldId id="377" r:id="rId62"/>
    <p:sldId id="379" r:id="rId63"/>
    <p:sldId id="364" r:id="rId64"/>
    <p:sldId id="327" r:id="rId65"/>
    <p:sldId id="391" r:id="rId66"/>
    <p:sldId id="392" r:id="rId67"/>
  </p:sldIdLst>
  <p:sldSz cx="9144000" cy="5143500" type="screen16x9"/>
  <p:notesSz cx="6858000" cy="9144000"/>
  <p:embeddedFontLst>
    <p:embeddedFont>
      <p:font typeface="Baloo 2" panose="03080502040302020200" pitchFamily="66" charset="77"/>
      <p:regular r:id="rId69"/>
      <p:bold r:id="rId70"/>
    </p:embeddedFont>
    <p:embeddedFont>
      <p:font typeface="Cambria Math" panose="02040503050406030204" pitchFamily="18" charset="0"/>
      <p:regular r:id="rId71"/>
    </p:embeddedFont>
    <p:embeddedFont>
      <p:font typeface="Concert One" pitchFamily="2" charset="77"/>
      <p:regular r:id="rId72"/>
    </p:embeddedFont>
    <p:embeddedFont>
      <p:font typeface="Teko" panose="02000000000000000000" pitchFamily="2" charset="77"/>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57"/>
    <p:restoredTop sz="96327"/>
  </p:normalViewPr>
  <p:slideViewPr>
    <p:cSldViewPr snapToGrid="0" snapToObjects="1">
      <p:cViewPr>
        <p:scale>
          <a:sx n="137" d="100"/>
          <a:sy n="137" d="100"/>
        </p:scale>
        <p:origin x="111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9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6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9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46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7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234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26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33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09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858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32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84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71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538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02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798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31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941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2211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47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706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792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3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mathworks.com/matlabcentral/fileexchange/13964-shapiro-wilk-and-shapiro-francia-normality-tests"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5: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1397590" y="1497940"/>
            <a:ext cx="6717597"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Given the same number of data which type of t-test is more stringent? Which one requires a bigger mean diff for the same value of t?</a:t>
            </a:r>
          </a:p>
        </p:txBody>
      </p:sp>
    </p:spTree>
    <p:extLst>
      <p:ext uri="{BB962C8B-B14F-4D97-AF65-F5344CB8AC3E}">
        <p14:creationId xmlns:p14="http://schemas.microsoft.com/office/powerpoint/2010/main" val="323233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𝑑𝑖𝑓𝑓</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𝑠𝑑</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−1</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629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9782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 3.75</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20</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19</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74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781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𝑑𝑖𝑓𝑓</m:t>
                          </m:r>
                        </m:num>
                        <m:den>
                          <m:r>
                            <a:rPr lang="en-US" b="0" i="1" smtClean="0">
                              <a:latin typeface="Cambria Math" panose="02040503050406030204" pitchFamily="18" charset="0"/>
                            </a:rPr>
                            <m:t>𝑠𝑝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b="0" i="1" smtClean="0">
                                      <a:latin typeface="Cambria Math" panose="02040503050406030204" pitchFamily="18" charset="0"/>
                                    </a:rPr>
                                    <m:t>2</m:t>
                                  </m:r>
                                </m:den>
                              </m:f>
                            </m:e>
                          </m:rad>
                        </m:den>
                      </m:f>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2−1</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2</m:t>
                                  </m:r>
                                </m:e>
                                <m:sup>
                                  <m:r>
                                    <a:rPr lang="en-US" i="1">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2−2</m:t>
                              </m:r>
                            </m:den>
                          </m:f>
                        </m:e>
                      </m:rad>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1+</m:t>
                      </m:r>
                      <m:r>
                        <m:rPr>
                          <m:sty m:val="p"/>
                        </m:rPr>
                        <a:rPr lang="en-US" b="0" i="0" smtClean="0">
                          <a:latin typeface="Cambria Math" panose="02040503050406030204" pitchFamily="18" charset="0"/>
                        </a:rPr>
                        <m:t>n</m:t>
                      </m:r>
                      <m:r>
                        <a:rPr lang="en-US" b="0" i="0" smtClean="0">
                          <a:latin typeface="Cambria Math" panose="02040503050406030204" pitchFamily="18" charset="0"/>
                        </a:rPr>
                        <m:t>2−2</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32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num>
                            <m:den>
                              <m:r>
                                <a:rPr lang="en-US" b="0" i="1" smtClean="0">
                                  <a:latin typeface="Cambria Math" panose="02040503050406030204" pitchFamily="18" charset="0"/>
                                </a:rPr>
                                <m:t>20+20−2</m:t>
                              </m:r>
                            </m:den>
                          </m:f>
                        </m:e>
                      </m:rad>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3.75</m:t>
                          </m:r>
                        </m:num>
                        <m:den>
                          <m:r>
                            <a:rPr lang="en-US" i="1">
                              <a:latin typeface="Cambria Math" panose="02040503050406030204" pitchFamily="18" charset="0"/>
                            </a:rPr>
                            <m:t>𝑠𝑝</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e>
                          </m:rad>
                        </m:den>
                      </m:f>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38</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3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 value for paired is larger, in comparison to t values of unpaired or independent tests</a:t>
            </a:r>
          </a:p>
          <a:p>
            <a:pPr algn="l">
              <a:lnSpc>
                <a:spcPct val="150000"/>
              </a:lnSpc>
            </a:pPr>
            <a:r>
              <a:rPr lang="en-US" sz="2400" dirty="0"/>
              <a:t>This is because </a:t>
            </a:r>
            <a:r>
              <a:rPr lang="en-US" sz="2400" b="1" dirty="0"/>
              <a:t>within-person</a:t>
            </a:r>
            <a:r>
              <a:rPr lang="en-US" sz="2400" dirty="0"/>
              <a:t> designs have more </a:t>
            </a:r>
            <a:r>
              <a:rPr lang="en-US" sz="2400" b="1" dirty="0"/>
              <a:t>power</a:t>
            </a:r>
            <a:r>
              <a:rPr lang="en-US" sz="2400" dirty="0"/>
              <a:t> as they control for more noise by observing the same person twice  </a:t>
            </a:r>
          </a:p>
        </p:txBody>
      </p:sp>
    </p:spTree>
    <p:extLst>
      <p:ext uri="{BB962C8B-B14F-4D97-AF65-F5344CB8AC3E}">
        <p14:creationId xmlns:p14="http://schemas.microsoft.com/office/powerpoint/2010/main" val="358522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similar concept in statistics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8128866" y="833070"/>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617838"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Analysis of Variance is a linear model to test if there is a difference between two or more means (i.e., groups sometimes called levels)</a:t>
            </a:r>
          </a:p>
          <a:p>
            <a:pPr algn="l">
              <a:lnSpc>
                <a:spcPct val="150000"/>
              </a:lnSpc>
            </a:pPr>
            <a:r>
              <a:rPr lang="en-US" sz="2400" dirty="0"/>
              <a:t>Let us start with a one-way ANOVA</a:t>
            </a:r>
          </a:p>
        </p:txBody>
      </p:sp>
    </p:spTree>
    <p:extLst>
      <p:ext uri="{BB962C8B-B14F-4D97-AF65-F5344CB8AC3E}">
        <p14:creationId xmlns:p14="http://schemas.microsoft.com/office/powerpoint/2010/main" val="1591701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81929" y="4321147"/>
            <a:ext cx="1738780" cy="759198"/>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One-way ANOVA (i.e., one FACTOR)</a:t>
            </a:r>
          </a:p>
          <a:p>
            <a:pPr algn="l">
              <a:lnSpc>
                <a:spcPct val="150000"/>
              </a:lnSpc>
            </a:pPr>
            <a:r>
              <a:rPr lang="en-US" sz="2400" dirty="0"/>
              <a:t>	Test the difference between groups (levels). It answers the question:</a:t>
            </a:r>
          </a:p>
          <a:p>
            <a:pPr algn="l">
              <a:lnSpc>
                <a:spcPct val="150000"/>
              </a:lnSpc>
            </a:pPr>
            <a:r>
              <a:rPr lang="en-US" sz="2400" dirty="0"/>
              <a:t>Are the group means spread out much more than what you’d expect if you had sampled all the groups from the same distribution?</a:t>
            </a:r>
          </a:p>
          <a:p>
            <a:pPr algn="l">
              <a:lnSpc>
                <a:spcPct val="150000"/>
              </a:lnSpc>
            </a:pPr>
            <a:r>
              <a:rPr lang="en-US" sz="2400" dirty="0"/>
              <a:t> </a:t>
            </a:r>
          </a:p>
        </p:txBody>
      </p:sp>
    </p:spTree>
    <p:extLst>
      <p:ext uri="{BB962C8B-B14F-4D97-AF65-F5344CB8AC3E}">
        <p14:creationId xmlns:p14="http://schemas.microsoft.com/office/powerpoint/2010/main" val="1117487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Are the group means spread out much more than what you’d expect if you had sampled all the groups from the same distribution?</a:t>
                </a:r>
              </a:p>
              <a:p>
                <a:pPr algn="l">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3</m:t>
                        </m:r>
                      </m:sub>
                    </m:sSub>
                    <m:r>
                      <a:rPr lang="en-US" sz="2400" i="1">
                        <a:latin typeface="Cambria Math" panose="02040503050406030204" pitchFamily="18" charset="0"/>
                      </a:rPr>
                      <m:t> </m:t>
                    </m:r>
                  </m:oMath>
                </a14:m>
                <a:r>
                  <a:rPr lang="en-US" sz="2400" dirty="0"/>
                  <a:t>=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𝑛</m:t>
                        </m:r>
                      </m:sub>
                    </m:sSub>
                    <m:r>
                      <a:rPr lang="en-US" sz="2400" i="1">
                        <a:latin typeface="Cambria Math" panose="02040503050406030204" pitchFamily="18" charset="0"/>
                      </a:rPr>
                      <m:t> </m:t>
                    </m:r>
                    <m:r>
                      <a:rPr lang="en-US" sz="2400" b="0" i="0" smtClean="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3</m:t>
                        </m:r>
                      </m:sub>
                    </m:sSub>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𝑛</m:t>
                        </m:r>
                      </m:sub>
                    </m:sSub>
                  </m:oMath>
                </a14:m>
                <a:endParaRPr lang="en-US" sz="2400"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24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Assumptions of a One-way ANOVA:</a:t>
            </a:r>
          </a:p>
          <a:p>
            <a:pPr algn="l">
              <a:lnSpc>
                <a:spcPct val="150000"/>
              </a:lnSpc>
            </a:pPr>
            <a:r>
              <a:rPr lang="en-US" sz="2400" dirty="0"/>
              <a:t>	Normality of data</a:t>
            </a:r>
          </a:p>
          <a:p>
            <a:pPr algn="l">
              <a:lnSpc>
                <a:spcPct val="150000"/>
              </a:lnSpc>
            </a:pPr>
            <a:r>
              <a:rPr lang="en-US" sz="2400" dirty="0"/>
              <a:t>	Homogeneity of variances </a:t>
            </a:r>
            <a:r>
              <a:rPr lang="en-US" sz="1400" dirty="0"/>
              <a:t>(all variances are born equal)</a:t>
            </a:r>
          </a:p>
          <a:p>
            <a:pPr algn="l">
              <a:lnSpc>
                <a:spcPct val="150000"/>
              </a:lnSpc>
            </a:pPr>
            <a:r>
              <a:rPr lang="en-US" sz="2400" dirty="0"/>
              <a:t>	Independent samples </a:t>
            </a:r>
          </a:p>
          <a:p>
            <a:pPr algn="l">
              <a:lnSpc>
                <a:spcPct val="150000"/>
              </a:lnSpc>
            </a:pPr>
            <a:r>
              <a:rPr lang="en-US" sz="2400" dirty="0"/>
              <a:t>	</a:t>
            </a:r>
          </a:p>
        </p:txBody>
      </p:sp>
    </p:spTree>
    <p:extLst>
      <p:ext uri="{BB962C8B-B14F-4D97-AF65-F5344CB8AC3E}">
        <p14:creationId xmlns:p14="http://schemas.microsoft.com/office/powerpoint/2010/main" val="3261563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Normality of data</a:t>
            </a:r>
          </a:p>
          <a:p>
            <a:pPr algn="l">
              <a:lnSpc>
                <a:spcPct val="150000"/>
              </a:lnSpc>
            </a:pPr>
            <a:r>
              <a:rPr lang="en-US" sz="2400" dirty="0"/>
              <a:t>	Can test this by visualizing your data / residuals (see regression) or by a Shapiro-Wilk test (see </a:t>
            </a:r>
            <a:r>
              <a:rPr lang="en-US" sz="2400" dirty="0">
                <a:hlinkClick r:id="rId3"/>
              </a:rPr>
              <a:t>link</a:t>
            </a:r>
            <a:r>
              <a:rPr lang="en-US" sz="2400" dirty="0"/>
              <a:t>) </a:t>
            </a:r>
          </a:p>
          <a:p>
            <a:pPr algn="l">
              <a:lnSpc>
                <a:spcPct val="150000"/>
              </a:lnSpc>
            </a:pPr>
            <a:endParaRPr lang="en-US" sz="2400" dirty="0"/>
          </a:p>
          <a:p>
            <a:pPr algn="l">
              <a:lnSpc>
                <a:spcPct val="150000"/>
              </a:lnSpc>
            </a:pPr>
            <a:endParaRPr lang="en-US" sz="2400" dirty="0"/>
          </a:p>
        </p:txBody>
      </p:sp>
    </p:spTree>
    <p:extLst>
      <p:ext uri="{BB962C8B-B14F-4D97-AF65-F5344CB8AC3E}">
        <p14:creationId xmlns:p14="http://schemas.microsoft.com/office/powerpoint/2010/main" val="426311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Homogeneity of variances </a:t>
            </a:r>
            <a:endParaRPr lang="en-US" sz="1400" b="1" dirty="0"/>
          </a:p>
          <a:p>
            <a:pPr algn="l">
              <a:lnSpc>
                <a:spcPct val="150000"/>
              </a:lnSpc>
            </a:pPr>
            <a:r>
              <a:rPr lang="en-US" sz="2400" dirty="0"/>
              <a:t>Also called homoscedasticity can be assessed visually or with a Bartlett test </a:t>
            </a:r>
            <a:r>
              <a:rPr lang="en-CA" sz="2400" dirty="0"/>
              <a:t> (see code) </a:t>
            </a:r>
          </a:p>
          <a:p>
            <a:pPr algn="l">
              <a:lnSpc>
                <a:spcPct val="150000"/>
              </a:lnSpc>
            </a:pPr>
            <a:r>
              <a:rPr lang="en-CA" sz="2400" dirty="0"/>
              <a:t>This is a more ’serious’ assumption to break when running an ANOVA</a:t>
            </a:r>
            <a:endParaRPr lang="en-US" sz="2400" dirty="0"/>
          </a:p>
        </p:txBody>
      </p:sp>
    </p:spTree>
    <p:extLst>
      <p:ext uri="{BB962C8B-B14F-4D97-AF65-F5344CB8AC3E}">
        <p14:creationId xmlns:p14="http://schemas.microsoft.com/office/powerpoint/2010/main" val="279012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6673250" y="400279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Independence </a:t>
            </a:r>
            <a:endParaRPr lang="en-US" sz="1400" b="1" dirty="0"/>
          </a:p>
          <a:p>
            <a:pPr algn="l">
              <a:lnSpc>
                <a:spcPct val="150000"/>
              </a:lnSpc>
            </a:pPr>
            <a:r>
              <a:rPr lang="en-US" sz="2400" dirty="0"/>
              <a:t>We assume our observations are independent of one another. This may be broken when the observations are taken from the same subject (repeated measures) or when dependent variables are correlated (see regressions) </a:t>
            </a:r>
          </a:p>
        </p:txBody>
      </p:sp>
    </p:spTree>
    <p:extLst>
      <p:ext uri="{BB962C8B-B14F-4D97-AF65-F5344CB8AC3E}">
        <p14:creationId xmlns:p14="http://schemas.microsoft.com/office/powerpoint/2010/main" val="168557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We test the significance of an ANOVA with an F test:</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𝐵𝑒𝑡𝑤𝑒𝑒𝑛</m:t>
                          </m:r>
                          <m:r>
                            <a:rPr lang="en-US" sz="2400" b="0" i="1" smtClean="0">
                              <a:latin typeface="Cambria Math" panose="02040503050406030204" pitchFamily="18" charset="0"/>
                            </a:rPr>
                            <m:t> </m:t>
                          </m:r>
                          <m:r>
                            <a:rPr lang="en-US" sz="2400" b="0" i="1" smtClean="0">
                              <a:latin typeface="Cambria Math" panose="02040503050406030204" pitchFamily="18" charset="0"/>
                            </a:rPr>
                            <m:t>𝑔𝑟𝑜𝑢𝑝</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𝑣𝑎𝑟𝑖𝑎𝑛𝑐𝑒</m:t>
                          </m:r>
                        </m:num>
                        <m:den>
                          <m:r>
                            <a:rPr lang="en-US" sz="2400" b="0" i="1" smtClean="0">
                              <a:latin typeface="Cambria Math" panose="02040503050406030204" pitchFamily="18" charset="0"/>
                            </a:rPr>
                            <m:t>𝑊𝑖𝑡h𝑖𝑛</m:t>
                          </m:r>
                          <m:r>
                            <a:rPr lang="en-US" sz="2400" b="0" i="1" smtClean="0">
                              <a:latin typeface="Cambria Math" panose="02040503050406030204" pitchFamily="18" charset="0"/>
                            </a:rPr>
                            <m:t> </m:t>
                          </m:r>
                          <m:r>
                            <a:rPr lang="en-US" sz="2400" b="0" i="1" smtClean="0">
                              <a:latin typeface="Cambria Math" panose="02040503050406030204" pitchFamily="18" charset="0"/>
                            </a:rPr>
                            <m:t>𝑔𝑟𝑜𝑢𝑝</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𝑣𝑎𝑟𝑖𝑎𝑛𝑐𝑒</m:t>
                          </m:r>
                          <m:r>
                            <a:rPr lang="en-US" sz="2400" b="0" i="1" smtClean="0">
                              <a:latin typeface="Cambria Math" panose="02040503050406030204" pitchFamily="18" charset="0"/>
                            </a:rPr>
                            <m:t> </m:t>
                          </m:r>
                        </m:den>
                      </m:f>
                    </m:oMath>
                  </m:oMathPara>
                </a14:m>
                <a:endParaRPr lang="en-US" sz="2400" dirty="0"/>
              </a:p>
              <a:p>
                <a:pPr algn="l">
                  <a:lnSpc>
                    <a:spcPct val="150000"/>
                  </a:lnSpc>
                </a:pPr>
                <a:r>
                  <a:rPr lang="en-US" sz="2400" dirty="0"/>
                  <a:t>We asses each using Sum of squares (i.e., SS) weighted by the number of observations (i.e., n) in each group </a:t>
                </a:r>
              </a:p>
              <a:p>
                <a:pPr algn="l">
                  <a:lnSpc>
                    <a:spcPct val="150000"/>
                  </a:lnSpc>
                </a:pPr>
                <a:r>
                  <a:rPr lang="en-US" sz="2400" dirty="0"/>
                  <a:t>	</a:t>
                </a:r>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47771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672178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Between-group SS</a:t>
            </a:r>
          </a:p>
          <a:p>
            <a:pPr algn="l">
              <a:lnSpc>
                <a:spcPct val="150000"/>
              </a:lnSpc>
            </a:pPr>
            <a:r>
              <a:rPr lang="en-US" sz="2400" dirty="0"/>
              <a:t>	How spread apart are your group means</a:t>
            </a:r>
          </a:p>
          <a:p>
            <a:pPr algn="l">
              <a:lnSpc>
                <a:spcPct val="150000"/>
              </a:lnSpc>
            </a:pPr>
            <a:r>
              <a:rPr lang="en-US" sz="2400" dirty="0"/>
              <a:t>Within-group SS</a:t>
            </a:r>
          </a:p>
          <a:p>
            <a:pPr algn="l">
              <a:lnSpc>
                <a:spcPct val="150000"/>
              </a:lnSpc>
            </a:pPr>
            <a:r>
              <a:rPr lang="en-US" sz="2400" dirty="0"/>
              <a:t>	How spread apart is each distribution </a:t>
            </a:r>
          </a:p>
          <a:p>
            <a:pPr algn="l">
              <a:lnSpc>
                <a:spcPct val="150000"/>
              </a:lnSpc>
            </a:pPr>
            <a:endParaRPr lang="en-US" sz="2400" dirty="0"/>
          </a:p>
          <a:p>
            <a:pPr algn="l">
              <a:lnSpc>
                <a:spcPct val="150000"/>
              </a:lnSpc>
            </a:pPr>
            <a:r>
              <a:rPr lang="en-US" sz="1200" dirty="0"/>
              <a:t>*** Note we always normalize these by their degrees of freedom</a:t>
            </a:r>
          </a:p>
          <a:p>
            <a:pPr algn="l">
              <a:lnSpc>
                <a:spcPct val="150000"/>
              </a:lnSpc>
            </a:pPr>
            <a:r>
              <a:rPr lang="en-US" sz="1200" dirty="0"/>
              <a:t>*** See code for visual depiction of an example with three means </a:t>
            </a:r>
          </a:p>
        </p:txBody>
      </p:sp>
    </p:spTree>
    <p:extLst>
      <p:ext uri="{BB962C8B-B14F-4D97-AF65-F5344CB8AC3E}">
        <p14:creationId xmlns:p14="http://schemas.microsoft.com/office/powerpoint/2010/main" val="119170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How is a One-way ANOVA different from a t-test:</a:t>
            </a:r>
          </a:p>
          <a:p>
            <a:pPr algn="l">
              <a:lnSpc>
                <a:spcPct val="150000"/>
              </a:lnSpc>
            </a:pPr>
            <a:r>
              <a:rPr lang="en-US" sz="2400" dirty="0"/>
              <a:t>	T-tests are used to test the difference between TWO means whereas ANOVAs test the difference between two or more means</a:t>
            </a:r>
          </a:p>
        </p:txBody>
      </p:sp>
    </p:spTree>
    <p:extLst>
      <p:ext uri="{BB962C8B-B14F-4D97-AF65-F5344CB8AC3E}">
        <p14:creationId xmlns:p14="http://schemas.microsoft.com/office/powerpoint/2010/main" val="3169450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How is a One-way ANOVA different from a t-test:</a:t>
            </a:r>
          </a:p>
          <a:p>
            <a:pPr algn="l">
              <a:lnSpc>
                <a:spcPct val="150000"/>
              </a:lnSpc>
            </a:pPr>
            <a:r>
              <a:rPr lang="en-US" sz="2400" dirty="0"/>
              <a:t>	They both test slightly different questions: t-tests tells you if TWO means are different whereas an ANOVA will tell you if there are mean differences but NOT WHICH means are different 	</a:t>
            </a:r>
          </a:p>
        </p:txBody>
      </p:sp>
    </p:spTree>
    <p:extLst>
      <p:ext uri="{BB962C8B-B14F-4D97-AF65-F5344CB8AC3E}">
        <p14:creationId xmlns:p14="http://schemas.microsoft.com/office/powerpoint/2010/main" val="3510524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The ANOVA can be generalized to test multiple dependent variables like the Two-way ANOVA</a:t>
            </a:r>
          </a:p>
          <a:p>
            <a:pPr algn="l">
              <a:lnSpc>
                <a:spcPct val="150000"/>
              </a:lnSpc>
            </a:pPr>
            <a:r>
              <a:rPr lang="en-US" sz="2400" dirty="0"/>
              <a:t>With multiple factors / DV you can test interactions in what we call a ‘crossed’ model where every group A co-occurs with every group B</a:t>
            </a:r>
          </a:p>
        </p:txBody>
      </p:sp>
    </p:spTree>
    <p:extLst>
      <p:ext uri="{BB962C8B-B14F-4D97-AF65-F5344CB8AC3E}">
        <p14:creationId xmlns:p14="http://schemas.microsoft.com/office/powerpoint/2010/main" val="2816673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Crossed Two-way 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7402834" y="1880679"/>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F0CFB6EB-B4BB-224B-ABC6-90D860628B97}"/>
              </a:ext>
            </a:extLst>
          </p:cNvPr>
          <p:cNvGrpSpPr/>
          <p:nvPr/>
        </p:nvGrpSpPr>
        <p:grpSpPr>
          <a:xfrm>
            <a:off x="2650738" y="2378859"/>
            <a:ext cx="4672843" cy="1838859"/>
            <a:chOff x="3131617" y="2329606"/>
            <a:chExt cx="5299258" cy="1672156"/>
          </a:xfrm>
        </p:grpSpPr>
        <p:sp>
          <p:nvSpPr>
            <p:cNvPr id="3" name="Rectangle 2">
              <a:extLst>
                <a:ext uri="{FF2B5EF4-FFF2-40B4-BE49-F238E27FC236}">
                  <a16:creationId xmlns:a16="http://schemas.microsoft.com/office/drawing/2014/main" id="{756902A7-BC34-0A4E-8312-5B339819F083}"/>
                </a:ext>
              </a:extLst>
            </p:cNvPr>
            <p:cNvSpPr/>
            <p:nvPr/>
          </p:nvSpPr>
          <p:spPr>
            <a:xfrm>
              <a:off x="3131618" y="2338599"/>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Halloween</a:t>
              </a:r>
            </a:p>
          </p:txBody>
        </p:sp>
        <p:sp>
          <p:nvSpPr>
            <p:cNvPr id="44" name="Rectangle 43">
              <a:extLst>
                <a:ext uri="{FF2B5EF4-FFF2-40B4-BE49-F238E27FC236}">
                  <a16:creationId xmlns:a16="http://schemas.microsoft.com/office/drawing/2014/main" id="{49108EF0-6D77-8E4F-9884-AE7981E52408}"/>
                </a:ext>
              </a:extLst>
            </p:cNvPr>
            <p:cNvSpPr/>
            <p:nvPr/>
          </p:nvSpPr>
          <p:spPr>
            <a:xfrm>
              <a:off x="4895681" y="3171405"/>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Christmas</a:t>
              </a:r>
            </a:p>
          </p:txBody>
        </p:sp>
        <p:sp>
          <p:nvSpPr>
            <p:cNvPr id="45" name="Rectangle 44">
              <a:extLst>
                <a:ext uri="{FF2B5EF4-FFF2-40B4-BE49-F238E27FC236}">
                  <a16:creationId xmlns:a16="http://schemas.microsoft.com/office/drawing/2014/main" id="{5101081C-5EBC-0B4B-A2AB-C62D086961DE}"/>
                </a:ext>
              </a:extLst>
            </p:cNvPr>
            <p:cNvSpPr/>
            <p:nvPr/>
          </p:nvSpPr>
          <p:spPr>
            <a:xfrm>
              <a:off x="6666812" y="2329606"/>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Halloween</a:t>
              </a:r>
            </a:p>
          </p:txBody>
        </p:sp>
        <p:sp>
          <p:nvSpPr>
            <p:cNvPr id="46" name="Rectangle 45">
              <a:extLst>
                <a:ext uri="{FF2B5EF4-FFF2-40B4-BE49-F238E27FC236}">
                  <a16:creationId xmlns:a16="http://schemas.microsoft.com/office/drawing/2014/main" id="{0FBE3C33-7784-5649-B076-4BD8C90514C5}"/>
                </a:ext>
              </a:extLst>
            </p:cNvPr>
            <p:cNvSpPr/>
            <p:nvPr/>
          </p:nvSpPr>
          <p:spPr>
            <a:xfrm>
              <a:off x="4903505" y="234358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Halloween</a:t>
              </a:r>
            </a:p>
          </p:txBody>
        </p:sp>
        <p:sp>
          <p:nvSpPr>
            <p:cNvPr id="47" name="Rectangle 46">
              <a:extLst>
                <a:ext uri="{FF2B5EF4-FFF2-40B4-BE49-F238E27FC236}">
                  <a16:creationId xmlns:a16="http://schemas.microsoft.com/office/drawing/2014/main" id="{6074E7E6-F0E9-5542-9E74-FCF25CFE5695}"/>
                </a:ext>
              </a:extLst>
            </p:cNvPr>
            <p:cNvSpPr/>
            <p:nvPr/>
          </p:nvSpPr>
          <p:spPr>
            <a:xfrm>
              <a:off x="3131617" y="317637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Christmas</a:t>
              </a:r>
            </a:p>
          </p:txBody>
        </p:sp>
        <p:sp>
          <p:nvSpPr>
            <p:cNvPr id="48" name="Rectangle 47">
              <a:extLst>
                <a:ext uri="{FF2B5EF4-FFF2-40B4-BE49-F238E27FC236}">
                  <a16:creationId xmlns:a16="http://schemas.microsoft.com/office/drawing/2014/main" id="{0A602C01-390A-1C40-AAC9-2448E5CE4EF2}"/>
                </a:ext>
              </a:extLst>
            </p:cNvPr>
            <p:cNvSpPr/>
            <p:nvPr/>
          </p:nvSpPr>
          <p:spPr>
            <a:xfrm>
              <a:off x="6666812" y="3168299"/>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Christmas</a:t>
              </a:r>
            </a:p>
          </p:txBody>
        </p:sp>
      </p:grpSp>
      <p:sp>
        <p:nvSpPr>
          <p:cNvPr id="4" name="TextBox 3">
            <a:extLst>
              <a:ext uri="{FF2B5EF4-FFF2-40B4-BE49-F238E27FC236}">
                <a16:creationId xmlns:a16="http://schemas.microsoft.com/office/drawing/2014/main" id="{AA919554-787E-DF4A-9466-59A820DCEF53}"/>
              </a:ext>
            </a:extLst>
          </p:cNvPr>
          <p:cNvSpPr txBox="1"/>
          <p:nvPr/>
        </p:nvSpPr>
        <p:spPr>
          <a:xfrm>
            <a:off x="4087002" y="1502803"/>
            <a:ext cx="1794081" cy="400110"/>
          </a:xfrm>
          <a:prstGeom prst="rect">
            <a:avLst/>
          </a:prstGeom>
          <a:noFill/>
        </p:spPr>
        <p:txBody>
          <a:bodyPr wrap="none" rtlCol="0">
            <a:spAutoFit/>
          </a:bodyPr>
          <a:lstStyle/>
          <a:p>
            <a:r>
              <a:rPr lang="en-US" sz="2000" b="1" dirty="0">
                <a:solidFill>
                  <a:schemeClr val="tx1"/>
                </a:solidFill>
              </a:rPr>
              <a:t>Factor / DV A</a:t>
            </a:r>
          </a:p>
        </p:txBody>
      </p:sp>
      <p:sp>
        <p:nvSpPr>
          <p:cNvPr id="50" name="TextBox 49">
            <a:extLst>
              <a:ext uri="{FF2B5EF4-FFF2-40B4-BE49-F238E27FC236}">
                <a16:creationId xmlns:a16="http://schemas.microsoft.com/office/drawing/2014/main" id="{0B966F2D-41BE-5D4A-859E-19CA8F6FC700}"/>
              </a:ext>
            </a:extLst>
          </p:cNvPr>
          <p:cNvSpPr txBox="1"/>
          <p:nvPr/>
        </p:nvSpPr>
        <p:spPr>
          <a:xfrm>
            <a:off x="2620978" y="2044910"/>
            <a:ext cx="1606530" cy="307777"/>
          </a:xfrm>
          <a:prstGeom prst="rect">
            <a:avLst/>
          </a:prstGeom>
          <a:noFill/>
        </p:spPr>
        <p:txBody>
          <a:bodyPr wrap="none" rtlCol="0">
            <a:spAutoFit/>
          </a:bodyPr>
          <a:lstStyle/>
          <a:p>
            <a:r>
              <a:rPr lang="en-US" b="1" dirty="0">
                <a:solidFill>
                  <a:schemeClr val="tx1"/>
                </a:solidFill>
              </a:rPr>
              <a:t>Group / Level 1A</a:t>
            </a:r>
          </a:p>
        </p:txBody>
      </p:sp>
      <p:sp>
        <p:nvSpPr>
          <p:cNvPr id="51" name="TextBox 50">
            <a:extLst>
              <a:ext uri="{FF2B5EF4-FFF2-40B4-BE49-F238E27FC236}">
                <a16:creationId xmlns:a16="http://schemas.microsoft.com/office/drawing/2014/main" id="{1249E906-379A-C04E-BB29-42AC9D1AD6C5}"/>
              </a:ext>
            </a:extLst>
          </p:cNvPr>
          <p:cNvSpPr txBox="1"/>
          <p:nvPr/>
        </p:nvSpPr>
        <p:spPr>
          <a:xfrm>
            <a:off x="4215423" y="2038895"/>
            <a:ext cx="1606530" cy="307777"/>
          </a:xfrm>
          <a:prstGeom prst="rect">
            <a:avLst/>
          </a:prstGeom>
          <a:noFill/>
        </p:spPr>
        <p:txBody>
          <a:bodyPr wrap="none" rtlCol="0">
            <a:spAutoFit/>
          </a:bodyPr>
          <a:lstStyle/>
          <a:p>
            <a:r>
              <a:rPr lang="en-US" b="1" dirty="0">
                <a:solidFill>
                  <a:schemeClr val="tx1"/>
                </a:solidFill>
              </a:rPr>
              <a:t>Group / Level 2A</a:t>
            </a:r>
          </a:p>
        </p:txBody>
      </p:sp>
      <p:sp>
        <p:nvSpPr>
          <p:cNvPr id="52" name="TextBox 51">
            <a:extLst>
              <a:ext uri="{FF2B5EF4-FFF2-40B4-BE49-F238E27FC236}">
                <a16:creationId xmlns:a16="http://schemas.microsoft.com/office/drawing/2014/main" id="{622F696D-607D-0448-9663-630B03FA682E}"/>
              </a:ext>
            </a:extLst>
          </p:cNvPr>
          <p:cNvSpPr txBox="1"/>
          <p:nvPr/>
        </p:nvSpPr>
        <p:spPr>
          <a:xfrm>
            <a:off x="5777500" y="2038894"/>
            <a:ext cx="1606530" cy="307777"/>
          </a:xfrm>
          <a:prstGeom prst="rect">
            <a:avLst/>
          </a:prstGeom>
          <a:noFill/>
        </p:spPr>
        <p:txBody>
          <a:bodyPr wrap="none" rtlCol="0">
            <a:spAutoFit/>
          </a:bodyPr>
          <a:lstStyle/>
          <a:p>
            <a:r>
              <a:rPr lang="en-US" b="1" dirty="0">
                <a:solidFill>
                  <a:schemeClr val="tx1"/>
                </a:solidFill>
              </a:rPr>
              <a:t>Group / Level 3A</a:t>
            </a:r>
          </a:p>
        </p:txBody>
      </p:sp>
      <p:sp>
        <p:nvSpPr>
          <p:cNvPr id="53" name="TextBox 52">
            <a:extLst>
              <a:ext uri="{FF2B5EF4-FFF2-40B4-BE49-F238E27FC236}">
                <a16:creationId xmlns:a16="http://schemas.microsoft.com/office/drawing/2014/main" id="{15BCD4B6-AACC-2D43-8D88-924AC6D32469}"/>
              </a:ext>
            </a:extLst>
          </p:cNvPr>
          <p:cNvSpPr txBox="1"/>
          <p:nvPr/>
        </p:nvSpPr>
        <p:spPr>
          <a:xfrm>
            <a:off x="804829" y="2695554"/>
            <a:ext cx="1606530" cy="307777"/>
          </a:xfrm>
          <a:prstGeom prst="rect">
            <a:avLst/>
          </a:prstGeom>
          <a:noFill/>
        </p:spPr>
        <p:txBody>
          <a:bodyPr wrap="none" rtlCol="0">
            <a:spAutoFit/>
          </a:bodyPr>
          <a:lstStyle/>
          <a:p>
            <a:r>
              <a:rPr lang="en-US" b="1" dirty="0">
                <a:solidFill>
                  <a:srgbClr val="C00000"/>
                </a:solidFill>
              </a:rPr>
              <a:t>Group / Level 1B</a:t>
            </a:r>
          </a:p>
        </p:txBody>
      </p:sp>
      <p:sp>
        <p:nvSpPr>
          <p:cNvPr id="55" name="TextBox 54">
            <a:extLst>
              <a:ext uri="{FF2B5EF4-FFF2-40B4-BE49-F238E27FC236}">
                <a16:creationId xmlns:a16="http://schemas.microsoft.com/office/drawing/2014/main" id="{2BF20518-7337-234D-9BC7-B65D45484F08}"/>
              </a:ext>
            </a:extLst>
          </p:cNvPr>
          <p:cNvSpPr txBox="1"/>
          <p:nvPr/>
        </p:nvSpPr>
        <p:spPr>
          <a:xfrm>
            <a:off x="756277" y="3467846"/>
            <a:ext cx="1606530" cy="307777"/>
          </a:xfrm>
          <a:prstGeom prst="rect">
            <a:avLst/>
          </a:prstGeom>
          <a:noFill/>
        </p:spPr>
        <p:txBody>
          <a:bodyPr wrap="none" rtlCol="0">
            <a:spAutoFit/>
          </a:bodyPr>
          <a:lstStyle/>
          <a:p>
            <a:r>
              <a:rPr lang="en-US" b="1" dirty="0">
                <a:solidFill>
                  <a:srgbClr val="C00000"/>
                </a:solidFill>
              </a:rPr>
              <a:t>Group / Level 2B</a:t>
            </a:r>
          </a:p>
        </p:txBody>
      </p:sp>
      <p:sp>
        <p:nvSpPr>
          <p:cNvPr id="56" name="TextBox 55">
            <a:extLst>
              <a:ext uri="{FF2B5EF4-FFF2-40B4-BE49-F238E27FC236}">
                <a16:creationId xmlns:a16="http://schemas.microsoft.com/office/drawing/2014/main" id="{9FA0F148-9483-A343-81A9-CE5782633115}"/>
              </a:ext>
            </a:extLst>
          </p:cNvPr>
          <p:cNvSpPr txBox="1"/>
          <p:nvPr/>
        </p:nvSpPr>
        <p:spPr>
          <a:xfrm>
            <a:off x="697475" y="2018102"/>
            <a:ext cx="1816840" cy="400110"/>
          </a:xfrm>
          <a:prstGeom prst="rect">
            <a:avLst/>
          </a:prstGeom>
          <a:noFill/>
        </p:spPr>
        <p:txBody>
          <a:bodyPr wrap="square" rtlCol="0">
            <a:spAutoFit/>
          </a:bodyPr>
          <a:lstStyle/>
          <a:p>
            <a:r>
              <a:rPr lang="en-US" sz="2000" b="1" dirty="0">
                <a:solidFill>
                  <a:srgbClr val="C00000"/>
                </a:solidFill>
              </a:rPr>
              <a:t>Factor / DV B</a:t>
            </a:r>
          </a:p>
        </p:txBody>
      </p:sp>
    </p:spTree>
    <p:extLst>
      <p:ext uri="{BB962C8B-B14F-4D97-AF65-F5344CB8AC3E}">
        <p14:creationId xmlns:p14="http://schemas.microsoft.com/office/powerpoint/2010/main" val="1720362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Post-hoc testing:</a:t>
            </a:r>
          </a:p>
          <a:p>
            <a:pPr algn="l">
              <a:lnSpc>
                <a:spcPct val="150000"/>
              </a:lnSpc>
            </a:pPr>
            <a:r>
              <a:rPr lang="en-US" sz="2400" dirty="0"/>
              <a:t>	After you are certified that the means differ, what next? Sometimes you need to do additional tests, and sometimes you don’t. This all depends on your underlying question!!!</a:t>
            </a:r>
          </a:p>
        </p:txBody>
      </p:sp>
    </p:spTree>
    <p:extLst>
      <p:ext uri="{BB962C8B-B14F-4D97-AF65-F5344CB8AC3E}">
        <p14:creationId xmlns:p14="http://schemas.microsoft.com/office/powerpoint/2010/main" val="3733487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Post-hoc testing: NOT ALWAYS NECESSARY</a:t>
            </a:r>
          </a:p>
          <a:p>
            <a:pPr algn="l">
              <a:lnSpc>
                <a:spcPct val="150000"/>
              </a:lnSpc>
            </a:pPr>
            <a:r>
              <a:rPr lang="en-US" sz="2400" dirty="0"/>
              <a:t>	In some cases, we just care that the means of our three groups are different and not which differ from one another. When we have two groups, we know that they are different, no additional test is needed. </a:t>
            </a:r>
          </a:p>
        </p:txBody>
      </p:sp>
    </p:spTree>
    <p:extLst>
      <p:ext uri="{BB962C8B-B14F-4D97-AF65-F5344CB8AC3E}">
        <p14:creationId xmlns:p14="http://schemas.microsoft.com/office/powerpoint/2010/main" val="537369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ANCOVA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There are many iterations of an ANOVA including the analysis of covariance! </a:t>
            </a:r>
          </a:p>
          <a:p>
            <a:pPr algn="l">
              <a:lnSpc>
                <a:spcPct val="150000"/>
              </a:lnSpc>
            </a:pPr>
            <a:r>
              <a:rPr lang="en-US" sz="2400" dirty="0"/>
              <a:t>Here we test the INDEPENDENT effect of dependent variables (factors) regardless of COVARIATES of no interest (referred to as nuisance variables) </a:t>
            </a:r>
          </a:p>
          <a:p>
            <a:pPr algn="l">
              <a:lnSpc>
                <a:spcPct val="150000"/>
              </a:lnSpc>
            </a:pPr>
            <a:r>
              <a:rPr lang="en-US" sz="1400" dirty="0"/>
              <a:t>				*** we will cover this idea in more detail in the regression slides! </a:t>
            </a:r>
          </a:p>
        </p:txBody>
      </p:sp>
    </p:spTree>
    <p:extLst>
      <p:ext uri="{BB962C8B-B14F-4D97-AF65-F5344CB8AC3E}">
        <p14:creationId xmlns:p14="http://schemas.microsoft.com/office/powerpoint/2010/main" val="3670044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Reminder: Reshape can help you</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3;p29">
            <a:extLst>
              <a:ext uri="{FF2B5EF4-FFF2-40B4-BE49-F238E27FC236}">
                <a16:creationId xmlns:a16="http://schemas.microsoft.com/office/drawing/2014/main" id="{0B8E31D3-28DA-AD4C-8969-4373F436E2F1}"/>
              </a:ext>
            </a:extLst>
          </p:cNvPr>
          <p:cNvSpPr txBox="1">
            <a:spLocks/>
          </p:cNvSpPr>
          <p:nvPr/>
        </p:nvSpPr>
        <p:spPr>
          <a:xfrm>
            <a:off x="314382" y="129451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lvl="2" algn="l">
              <a:lnSpc>
                <a:spcPct val="150000"/>
              </a:lnSpc>
            </a:pPr>
            <a:r>
              <a:rPr lang="en-US" dirty="0"/>
              <a:t>Reshape is a useful function to transform any sized matrix into a different shape</a:t>
            </a:r>
          </a:p>
          <a:p>
            <a:pPr lvl="2" algn="l">
              <a:lnSpc>
                <a:spcPct val="150000"/>
              </a:lnSpc>
            </a:pPr>
            <a:r>
              <a:rPr lang="en-US" b="1" dirty="0"/>
              <a:t>Reshape(X, [new dimensions])</a:t>
            </a:r>
          </a:p>
          <a:p>
            <a:pPr lvl="2" algn="l">
              <a:lnSpc>
                <a:spcPct val="150000"/>
              </a:lnSpc>
            </a:pPr>
            <a:r>
              <a:rPr lang="en-US" dirty="0"/>
              <a:t>Note that the new dimensions need to be consistent with the previous ones </a:t>
            </a:r>
          </a:p>
          <a:p>
            <a:pPr lvl="2" algn="l">
              <a:lnSpc>
                <a:spcPct val="150000"/>
              </a:lnSpc>
            </a:pPr>
            <a:r>
              <a:rPr lang="en-US" dirty="0"/>
              <a:t>i.e., dim1*dim2*dim3 == newdim1*newdim2 etc..</a:t>
            </a:r>
          </a:p>
        </p:txBody>
      </p:sp>
    </p:spTree>
    <p:extLst>
      <p:ext uri="{BB962C8B-B14F-4D97-AF65-F5344CB8AC3E}">
        <p14:creationId xmlns:p14="http://schemas.microsoft.com/office/powerpoint/2010/main" val="82802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12121</TotalTime>
  <Words>2293</Words>
  <Application>Microsoft Macintosh PowerPoint</Application>
  <PresentationFormat>On-screen Show (16:9)</PresentationFormat>
  <Paragraphs>282</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Baloo 2</vt:lpstr>
      <vt:lpstr>Teko</vt:lpstr>
      <vt:lpstr>Cambria Math</vt:lpstr>
      <vt:lpstr>Arial</vt:lpstr>
      <vt:lpstr>Concert One</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Correlations </vt:lpstr>
      <vt:lpstr>Correlations in MATLAB</vt:lpstr>
      <vt:lpstr>Reminder: Reshape can help you</vt:lpstr>
      <vt:lpstr>T-tests</vt:lpstr>
      <vt:lpstr>T-test </vt:lpstr>
      <vt:lpstr>T-tests</vt:lpstr>
      <vt:lpstr>T-tests</vt:lpstr>
      <vt:lpstr>T-tests</vt:lpstr>
      <vt:lpstr>T-tests</vt:lpstr>
      <vt:lpstr>Ttest()</vt:lpstr>
      <vt:lpstr>Ttest2()</vt:lpstr>
      <vt:lpstr>T-tests</vt:lpstr>
      <vt:lpstr>T-tests</vt:lpstr>
      <vt:lpstr>T-tests</vt:lpstr>
      <vt:lpstr>T-tests</vt:lpstr>
      <vt:lpstr>T-tests</vt:lpstr>
      <vt:lpstr>T-tests</vt:lpstr>
      <vt:lpstr>Non-parametric tests</vt:lpstr>
      <vt:lpstr>Non-parametric t-tests</vt:lpstr>
      <vt:lpstr>permutations</vt:lpstr>
      <vt:lpstr>permutations</vt:lpstr>
      <vt:lpstr>permutations</vt:lpstr>
      <vt:lpstr>Bootstrapping</vt:lpstr>
      <vt:lpstr>Bootstrapping</vt:lpstr>
      <vt:lpstr>Bootstrapping</vt:lpstr>
      <vt:lpstr>ANOVA</vt:lpstr>
      <vt:lpstr>ANOVA</vt:lpstr>
      <vt:lpstr>ANOVA</vt:lpstr>
      <vt:lpstr>ANOVA</vt:lpstr>
      <vt:lpstr>ANOVA</vt:lpstr>
      <vt:lpstr>ANOVA</vt:lpstr>
      <vt:lpstr>ANOVA</vt:lpstr>
      <vt:lpstr>ANOVA</vt:lpstr>
      <vt:lpstr>ANOVA</vt:lpstr>
      <vt:lpstr>ANOVA</vt:lpstr>
      <vt:lpstr>ANOVA</vt:lpstr>
      <vt:lpstr>ANOVA</vt:lpstr>
      <vt:lpstr>Crossed Two-way ANOVA</vt:lpstr>
      <vt:lpstr>ANOVA</vt:lpstr>
      <vt:lpstr>ANOVA</vt:lpstr>
      <vt:lpstr>ANCOVA</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81</cp:revision>
  <dcterms:modified xsi:type="dcterms:W3CDTF">2021-09-28T20:58:26Z</dcterms:modified>
</cp:coreProperties>
</file>