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59"/>
  </p:notesMasterIdLst>
  <p:sldIdLst>
    <p:sldId id="256" r:id="rId2"/>
    <p:sldId id="388" r:id="rId3"/>
    <p:sldId id="389" r:id="rId4"/>
    <p:sldId id="390" r:id="rId5"/>
    <p:sldId id="343" r:id="rId6"/>
    <p:sldId id="271" r:id="rId7"/>
    <p:sldId id="351" r:id="rId8"/>
    <p:sldId id="352" r:id="rId9"/>
    <p:sldId id="403" r:id="rId10"/>
    <p:sldId id="353" r:id="rId11"/>
    <p:sldId id="342" r:id="rId12"/>
    <p:sldId id="354" r:id="rId13"/>
    <p:sldId id="350" r:id="rId14"/>
    <p:sldId id="338" r:id="rId15"/>
    <p:sldId id="335" r:id="rId16"/>
    <p:sldId id="263" r:id="rId17"/>
    <p:sldId id="282" r:id="rId18"/>
    <p:sldId id="356" r:id="rId19"/>
    <p:sldId id="268" r:id="rId20"/>
    <p:sldId id="355" r:id="rId21"/>
    <p:sldId id="357" r:id="rId22"/>
    <p:sldId id="358" r:id="rId23"/>
    <p:sldId id="359" r:id="rId24"/>
    <p:sldId id="396" r:id="rId25"/>
    <p:sldId id="397" r:id="rId26"/>
    <p:sldId id="398" r:id="rId27"/>
    <p:sldId id="399" r:id="rId28"/>
    <p:sldId id="401" r:id="rId29"/>
    <p:sldId id="402" r:id="rId30"/>
    <p:sldId id="320" r:id="rId31"/>
    <p:sldId id="360" r:id="rId32"/>
    <p:sldId id="361" r:id="rId33"/>
    <p:sldId id="387" r:id="rId34"/>
    <p:sldId id="363" r:id="rId35"/>
    <p:sldId id="393" r:id="rId36"/>
    <p:sldId id="394" r:id="rId37"/>
    <p:sldId id="395" r:id="rId38"/>
    <p:sldId id="312" r:id="rId39"/>
    <p:sldId id="382" r:id="rId40"/>
    <p:sldId id="373" r:id="rId41"/>
    <p:sldId id="381" r:id="rId42"/>
    <p:sldId id="380" r:id="rId43"/>
    <p:sldId id="383" r:id="rId44"/>
    <p:sldId id="384" r:id="rId45"/>
    <p:sldId id="385" r:id="rId46"/>
    <p:sldId id="386" r:id="rId47"/>
    <p:sldId id="362" r:id="rId48"/>
    <p:sldId id="366" r:id="rId49"/>
    <p:sldId id="375" r:id="rId50"/>
    <p:sldId id="376" r:id="rId51"/>
    <p:sldId id="378" r:id="rId52"/>
    <p:sldId id="377" r:id="rId53"/>
    <p:sldId id="379" r:id="rId54"/>
    <p:sldId id="364" r:id="rId55"/>
    <p:sldId id="327" r:id="rId56"/>
    <p:sldId id="391" r:id="rId57"/>
    <p:sldId id="392" r:id="rId58"/>
  </p:sldIdLst>
  <p:sldSz cx="9144000" cy="5143500" type="screen16x9"/>
  <p:notesSz cx="6858000" cy="9144000"/>
  <p:embeddedFontLst>
    <p:embeddedFont>
      <p:font typeface="Baloo 2" panose="03080502040302020200" pitchFamily="66" charset="77"/>
      <p:regular r:id="rId60"/>
      <p:bold r:id="rId61"/>
    </p:embeddedFont>
    <p:embeddedFont>
      <p:font typeface="Cambria Math" panose="02040503050406030204" pitchFamily="18" charset="0"/>
      <p:regular r:id="rId62"/>
    </p:embeddedFont>
    <p:embeddedFont>
      <p:font typeface="Concert One" pitchFamily="2" charset="77"/>
      <p:regular r:id="rId63"/>
    </p:embeddedFont>
    <p:embeddedFont>
      <p:font typeface="Teko" panose="02000000000000000000" pitchFamily="2" charset="77"/>
      <p:regular r:id="rId64"/>
      <p:bold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D4"/>
    <a:srgbClr val="E0DCFF"/>
    <a:srgbClr val="FCE6E5"/>
    <a:srgbClr val="D6C4DE"/>
    <a:srgbClr val="D9C1D8"/>
    <a:srgbClr val="E6E5FC"/>
    <a:srgbClr val="00FDFF"/>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CFCCEC-FA5B-4BD6-9C29-9905A8ED209A}">
  <a:tblStyle styleId="{D0CFCCEC-FA5B-4BD6-9C29-9905A8ED20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49"/>
    <p:restoredTop sz="96327"/>
  </p:normalViewPr>
  <p:slideViewPr>
    <p:cSldViewPr snapToGrid="0" snapToObjects="1">
      <p:cViewPr varScale="1">
        <p:scale>
          <a:sx n="101" d="100"/>
          <a:sy n="101" d="100"/>
        </p:scale>
        <p:origin x="208"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091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0938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7883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3721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972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2931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86fc84f77b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86fc84f77b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763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7379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162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919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161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100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9610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266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9968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2946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675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86fc84f77b_0_16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86fc84f77b_0_16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234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6447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0997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5261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449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2251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679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7061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213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86fc84f77b_0_16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86fc84f77b_0_16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0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2284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643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693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98215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3520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76079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22769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8010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5019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61353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91246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65063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3635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95537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5287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8132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69124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91322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36902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86fc84f77b_0_16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86fc84f77b_0_16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429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2138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24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834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86fc84f77b_0_16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86fc84f77b_0_16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531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853050" y="518444"/>
            <a:ext cx="7757688" cy="4439866"/>
            <a:chOff x="329117" y="143471"/>
            <a:chExt cx="8485767" cy="4856559"/>
          </a:xfrm>
        </p:grpSpPr>
        <p:grpSp>
          <p:nvGrpSpPr>
            <p:cNvPr id="11" name="Google Shape;11;p2"/>
            <p:cNvGrpSpPr/>
            <p:nvPr/>
          </p:nvGrpSpPr>
          <p:grpSpPr>
            <a:xfrm>
              <a:off x="329117" y="143471"/>
              <a:ext cx="8485767" cy="4856559"/>
              <a:chOff x="254525" y="67275"/>
              <a:chExt cx="8485767" cy="4856559"/>
            </a:xfrm>
          </p:grpSpPr>
          <p:sp>
            <p:nvSpPr>
              <p:cNvPr id="12" name="Google Shape;12;p2"/>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54525" y="67275"/>
                <a:ext cx="8485767" cy="4856559"/>
              </a:xfrm>
              <a:custGeom>
                <a:avLst/>
                <a:gdLst/>
                <a:ahLst/>
                <a:cxnLst/>
                <a:rect l="l" t="t" r="r" b="b"/>
                <a:pathLst>
                  <a:path w="36696" h="28112" extrusionOk="0">
                    <a:moveTo>
                      <a:pt x="36553" y="143"/>
                    </a:moveTo>
                    <a:lnTo>
                      <a:pt x="36553" y="27956"/>
                    </a:lnTo>
                    <a:lnTo>
                      <a:pt x="144" y="27956"/>
                    </a:lnTo>
                    <a:lnTo>
                      <a:pt x="144" y="143"/>
                    </a:lnTo>
                    <a:close/>
                    <a:moveTo>
                      <a:pt x="72" y="1"/>
                    </a:moveTo>
                    <a:cubicBezTo>
                      <a:pt x="37" y="1"/>
                      <a:pt x="1" y="24"/>
                      <a:pt x="1" y="72"/>
                    </a:cubicBezTo>
                    <a:lnTo>
                      <a:pt x="1" y="28040"/>
                    </a:lnTo>
                    <a:cubicBezTo>
                      <a:pt x="1" y="28075"/>
                      <a:pt x="37" y="28111"/>
                      <a:pt x="72" y="28111"/>
                    </a:cubicBezTo>
                    <a:lnTo>
                      <a:pt x="36625" y="28111"/>
                    </a:lnTo>
                    <a:cubicBezTo>
                      <a:pt x="36660" y="28111"/>
                      <a:pt x="36696" y="28075"/>
                      <a:pt x="36696" y="28040"/>
                    </a:cubicBezTo>
                    <a:lnTo>
                      <a:pt x="36696" y="72"/>
                    </a:lnTo>
                    <a:cubicBezTo>
                      <a:pt x="36696" y="24"/>
                      <a:pt x="36660" y="1"/>
                      <a:pt x="36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6610115" y="410493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14487" y="4028602"/>
            <a:ext cx="339830" cy="36654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565151" y="3342101"/>
            <a:ext cx="1928325" cy="2247935"/>
            <a:chOff x="-717551" y="3189701"/>
            <a:chExt cx="1928325" cy="2247935"/>
          </a:xfrm>
        </p:grpSpPr>
        <p:sp>
          <p:nvSpPr>
            <p:cNvPr id="23" name="Google Shape;23;p2"/>
            <p:cNvSpPr/>
            <p:nvPr/>
          </p:nvSpPr>
          <p:spPr>
            <a:xfrm>
              <a:off x="-712863"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7551"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17551"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8911"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9811"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07546"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27510"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0051"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67372"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32811"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324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9805"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95260"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08870"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82798"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3698"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9608"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18356"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6489"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61878"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5247"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43964"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9281"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5263"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84169"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3045"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12033"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3095"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00074"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8031549" y="3342101"/>
            <a:ext cx="1928325" cy="2247935"/>
            <a:chOff x="7879149" y="3189701"/>
            <a:chExt cx="1928325" cy="2247935"/>
          </a:xfrm>
        </p:grpSpPr>
        <p:sp>
          <p:nvSpPr>
            <p:cNvPr id="53" name="Google Shape;53;p2"/>
            <p:cNvSpPr/>
            <p:nvPr/>
          </p:nvSpPr>
          <p:spPr>
            <a:xfrm flipH="1">
              <a:off x="8622011" y="3488056"/>
              <a:ext cx="1180775" cy="1913025"/>
            </a:xfrm>
            <a:custGeom>
              <a:avLst/>
              <a:gdLst/>
              <a:ahLst/>
              <a:cxnLst/>
              <a:rect l="l" t="t" r="r" b="b"/>
              <a:pathLst>
                <a:path w="21158" h="34279" extrusionOk="0">
                  <a:moveTo>
                    <a:pt x="0" y="0"/>
                  </a:moveTo>
                  <a:cubicBezTo>
                    <a:pt x="322" y="13526"/>
                    <a:pt x="8418" y="26039"/>
                    <a:pt x="16228" y="34278"/>
                  </a:cubicBezTo>
                  <a:lnTo>
                    <a:pt x="21158" y="33385"/>
                  </a:lnTo>
                  <a:cubicBezTo>
                    <a:pt x="18264" y="19467"/>
                    <a:pt x="9954" y="7513"/>
                    <a:pt x="0"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8618049" y="3483647"/>
              <a:ext cx="1189425" cy="1922066"/>
            </a:xfrm>
            <a:custGeom>
              <a:avLst/>
              <a:gdLst/>
              <a:ahLst/>
              <a:cxnLst/>
              <a:rect l="l" t="t" r="r" b="b"/>
              <a:pathLst>
                <a:path w="21313" h="34441" extrusionOk="0">
                  <a:moveTo>
                    <a:pt x="156" y="234"/>
                  </a:moveTo>
                  <a:lnTo>
                    <a:pt x="156" y="234"/>
                  </a:lnTo>
                  <a:cubicBezTo>
                    <a:pt x="10776" y="8295"/>
                    <a:pt x="18420" y="20379"/>
                    <a:pt x="21158" y="33405"/>
                  </a:cubicBezTo>
                  <a:lnTo>
                    <a:pt x="16336" y="34286"/>
                  </a:lnTo>
                  <a:cubicBezTo>
                    <a:pt x="11597" y="29273"/>
                    <a:pt x="608" y="15998"/>
                    <a:pt x="156" y="234"/>
                  </a:cubicBezTo>
                  <a:close/>
                  <a:moveTo>
                    <a:pt x="82" y="0"/>
                  </a:moveTo>
                  <a:cubicBezTo>
                    <a:pt x="70" y="0"/>
                    <a:pt x="58" y="3"/>
                    <a:pt x="48" y="8"/>
                  </a:cubicBezTo>
                  <a:cubicBezTo>
                    <a:pt x="25" y="20"/>
                    <a:pt x="1" y="56"/>
                    <a:pt x="1" y="79"/>
                  </a:cubicBezTo>
                  <a:cubicBezTo>
                    <a:pt x="156" y="6294"/>
                    <a:pt x="1941" y="12736"/>
                    <a:pt x="5323" y="19236"/>
                  </a:cubicBezTo>
                  <a:cubicBezTo>
                    <a:pt x="8788" y="25892"/>
                    <a:pt x="13181" y="31166"/>
                    <a:pt x="16265" y="34417"/>
                  </a:cubicBezTo>
                  <a:cubicBezTo>
                    <a:pt x="16277" y="34429"/>
                    <a:pt x="16289" y="34441"/>
                    <a:pt x="16312" y="34441"/>
                  </a:cubicBezTo>
                  <a:lnTo>
                    <a:pt x="16324" y="34441"/>
                  </a:lnTo>
                  <a:lnTo>
                    <a:pt x="21253" y="33536"/>
                  </a:lnTo>
                  <a:cubicBezTo>
                    <a:pt x="21277" y="33536"/>
                    <a:pt x="21289" y="33524"/>
                    <a:pt x="21301" y="33512"/>
                  </a:cubicBezTo>
                  <a:cubicBezTo>
                    <a:pt x="21313" y="33488"/>
                    <a:pt x="21313" y="33476"/>
                    <a:pt x="21313" y="33452"/>
                  </a:cubicBezTo>
                  <a:cubicBezTo>
                    <a:pt x="19908" y="26725"/>
                    <a:pt x="17241" y="20284"/>
                    <a:pt x="13371" y="14331"/>
                  </a:cubicBezTo>
                  <a:cubicBezTo>
                    <a:pt x="9776" y="8795"/>
                    <a:pt x="5192" y="3842"/>
                    <a:pt x="120" y="20"/>
                  </a:cubicBezTo>
                  <a:cubicBezTo>
                    <a:pt x="113" y="6"/>
                    <a:pt x="98"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8750927" y="3483814"/>
              <a:ext cx="1056548" cy="1896004"/>
            </a:xfrm>
            <a:custGeom>
              <a:avLst/>
              <a:gdLst/>
              <a:ahLst/>
              <a:cxnLst/>
              <a:rect l="l" t="t" r="r" b="b"/>
              <a:pathLst>
                <a:path w="18932" h="33974" extrusionOk="0">
                  <a:moveTo>
                    <a:pt x="77" y="0"/>
                  </a:moveTo>
                  <a:cubicBezTo>
                    <a:pt x="67" y="0"/>
                    <a:pt x="57" y="2"/>
                    <a:pt x="48" y="5"/>
                  </a:cubicBezTo>
                  <a:cubicBezTo>
                    <a:pt x="13" y="29"/>
                    <a:pt x="1" y="76"/>
                    <a:pt x="13" y="112"/>
                  </a:cubicBezTo>
                  <a:cubicBezTo>
                    <a:pt x="6644" y="12756"/>
                    <a:pt x="13312" y="24770"/>
                    <a:pt x="18789" y="33938"/>
                  </a:cubicBezTo>
                  <a:cubicBezTo>
                    <a:pt x="18801" y="33961"/>
                    <a:pt x="18825" y="33973"/>
                    <a:pt x="18848" y="33973"/>
                  </a:cubicBezTo>
                  <a:cubicBezTo>
                    <a:pt x="18860" y="33973"/>
                    <a:pt x="18872" y="33973"/>
                    <a:pt x="18884" y="33961"/>
                  </a:cubicBezTo>
                  <a:cubicBezTo>
                    <a:pt x="18920" y="33950"/>
                    <a:pt x="18932" y="33902"/>
                    <a:pt x="18908" y="33866"/>
                  </a:cubicBezTo>
                  <a:cubicBezTo>
                    <a:pt x="13443" y="24698"/>
                    <a:pt x="6775" y="12685"/>
                    <a:pt x="144" y="41"/>
                  </a:cubicBezTo>
                  <a:cubicBezTo>
                    <a:pt x="135" y="14"/>
                    <a:pt x="106"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9621356" y="3628750"/>
              <a:ext cx="167478" cy="178975"/>
            </a:xfrm>
            <a:custGeom>
              <a:avLst/>
              <a:gdLst/>
              <a:ahLst/>
              <a:cxnLst/>
              <a:rect l="l" t="t" r="r" b="b"/>
              <a:pathLst>
                <a:path w="3001" h="3207" extrusionOk="0">
                  <a:moveTo>
                    <a:pt x="2917" y="0"/>
                  </a:moveTo>
                  <a:cubicBezTo>
                    <a:pt x="2881" y="0"/>
                    <a:pt x="2856" y="22"/>
                    <a:pt x="2846" y="51"/>
                  </a:cubicBezTo>
                  <a:cubicBezTo>
                    <a:pt x="2620" y="956"/>
                    <a:pt x="2548" y="1920"/>
                    <a:pt x="2643" y="2980"/>
                  </a:cubicBezTo>
                  <a:cubicBezTo>
                    <a:pt x="1560" y="2206"/>
                    <a:pt x="762" y="1742"/>
                    <a:pt x="107" y="1516"/>
                  </a:cubicBezTo>
                  <a:cubicBezTo>
                    <a:pt x="101" y="1513"/>
                    <a:pt x="94" y="1512"/>
                    <a:pt x="87" y="1512"/>
                  </a:cubicBezTo>
                  <a:cubicBezTo>
                    <a:pt x="56" y="1512"/>
                    <a:pt x="22" y="1534"/>
                    <a:pt x="12" y="1563"/>
                  </a:cubicBezTo>
                  <a:cubicBezTo>
                    <a:pt x="0" y="1599"/>
                    <a:pt x="24" y="1647"/>
                    <a:pt x="60" y="1658"/>
                  </a:cubicBezTo>
                  <a:cubicBezTo>
                    <a:pt x="715" y="1897"/>
                    <a:pt x="1560" y="2385"/>
                    <a:pt x="2691" y="3194"/>
                  </a:cubicBezTo>
                  <a:cubicBezTo>
                    <a:pt x="2703" y="3206"/>
                    <a:pt x="2715" y="3206"/>
                    <a:pt x="2739" y="3206"/>
                  </a:cubicBezTo>
                  <a:cubicBezTo>
                    <a:pt x="2750" y="3206"/>
                    <a:pt x="2762" y="3206"/>
                    <a:pt x="2774" y="3194"/>
                  </a:cubicBezTo>
                  <a:cubicBezTo>
                    <a:pt x="2798" y="3182"/>
                    <a:pt x="2810" y="3159"/>
                    <a:pt x="2810" y="3123"/>
                  </a:cubicBezTo>
                  <a:cubicBezTo>
                    <a:pt x="2691" y="2016"/>
                    <a:pt x="2750" y="1027"/>
                    <a:pt x="2989" y="87"/>
                  </a:cubicBezTo>
                  <a:cubicBezTo>
                    <a:pt x="3001" y="51"/>
                    <a:pt x="2977" y="15"/>
                    <a:pt x="2941" y="3"/>
                  </a:cubicBezTo>
                  <a:cubicBezTo>
                    <a:pt x="2933" y="1"/>
                    <a:pt x="2924" y="0"/>
                    <a:pt x="291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9456556" y="3779100"/>
              <a:ext cx="273178" cy="354210"/>
            </a:xfrm>
            <a:custGeom>
              <a:avLst/>
              <a:gdLst/>
              <a:ahLst/>
              <a:cxnLst/>
              <a:rect l="l" t="t" r="r" b="b"/>
              <a:pathLst>
                <a:path w="4895" h="6347" extrusionOk="0">
                  <a:moveTo>
                    <a:pt x="4704" y="0"/>
                  </a:moveTo>
                  <a:cubicBezTo>
                    <a:pt x="4668" y="0"/>
                    <a:pt x="4632" y="24"/>
                    <a:pt x="4632" y="72"/>
                  </a:cubicBezTo>
                  <a:cubicBezTo>
                    <a:pt x="4466" y="2215"/>
                    <a:pt x="4489" y="4179"/>
                    <a:pt x="4716" y="6061"/>
                  </a:cubicBezTo>
                  <a:cubicBezTo>
                    <a:pt x="3454" y="4846"/>
                    <a:pt x="1751" y="4346"/>
                    <a:pt x="108" y="3989"/>
                  </a:cubicBezTo>
                  <a:cubicBezTo>
                    <a:pt x="100" y="3987"/>
                    <a:pt x="92" y="3986"/>
                    <a:pt x="85" y="3986"/>
                  </a:cubicBezTo>
                  <a:cubicBezTo>
                    <a:pt x="49" y="3986"/>
                    <a:pt x="23" y="4009"/>
                    <a:pt x="13" y="4048"/>
                  </a:cubicBezTo>
                  <a:cubicBezTo>
                    <a:pt x="1" y="4084"/>
                    <a:pt x="37" y="4120"/>
                    <a:pt x="72" y="4132"/>
                  </a:cubicBezTo>
                  <a:cubicBezTo>
                    <a:pt x="1763" y="4501"/>
                    <a:pt x="3501" y="5025"/>
                    <a:pt x="4751" y="6322"/>
                  </a:cubicBezTo>
                  <a:cubicBezTo>
                    <a:pt x="4775" y="6334"/>
                    <a:pt x="4787" y="6346"/>
                    <a:pt x="4811" y="6346"/>
                  </a:cubicBezTo>
                  <a:cubicBezTo>
                    <a:pt x="4823" y="6346"/>
                    <a:pt x="4835" y="6334"/>
                    <a:pt x="4847" y="6334"/>
                  </a:cubicBezTo>
                  <a:cubicBezTo>
                    <a:pt x="4870" y="6322"/>
                    <a:pt x="4894" y="6287"/>
                    <a:pt x="4882" y="6263"/>
                  </a:cubicBezTo>
                  <a:cubicBezTo>
                    <a:pt x="4644" y="4322"/>
                    <a:pt x="4609" y="2298"/>
                    <a:pt x="4775" y="84"/>
                  </a:cubicBezTo>
                  <a:cubicBezTo>
                    <a:pt x="4775" y="36"/>
                    <a:pt x="4751" y="0"/>
                    <a:pt x="470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9176848" y="4113954"/>
              <a:ext cx="420621" cy="455891"/>
            </a:xfrm>
            <a:custGeom>
              <a:avLst/>
              <a:gdLst/>
              <a:ahLst/>
              <a:cxnLst/>
              <a:rect l="l" t="t" r="r" b="b"/>
              <a:pathLst>
                <a:path w="7537" h="8169" extrusionOk="0">
                  <a:moveTo>
                    <a:pt x="7477" y="1"/>
                  </a:moveTo>
                  <a:cubicBezTo>
                    <a:pt x="7442" y="1"/>
                    <a:pt x="7394" y="25"/>
                    <a:pt x="7382" y="61"/>
                  </a:cubicBezTo>
                  <a:cubicBezTo>
                    <a:pt x="6870" y="2358"/>
                    <a:pt x="6632" y="4942"/>
                    <a:pt x="6668" y="7931"/>
                  </a:cubicBezTo>
                  <a:cubicBezTo>
                    <a:pt x="5084" y="6704"/>
                    <a:pt x="2989" y="5645"/>
                    <a:pt x="107" y="4609"/>
                  </a:cubicBezTo>
                  <a:cubicBezTo>
                    <a:pt x="101" y="4607"/>
                    <a:pt x="94" y="4606"/>
                    <a:pt x="87" y="4606"/>
                  </a:cubicBezTo>
                  <a:cubicBezTo>
                    <a:pt x="56" y="4606"/>
                    <a:pt x="22" y="4627"/>
                    <a:pt x="12" y="4656"/>
                  </a:cubicBezTo>
                  <a:cubicBezTo>
                    <a:pt x="0" y="4692"/>
                    <a:pt x="12" y="4740"/>
                    <a:pt x="60" y="4752"/>
                  </a:cubicBezTo>
                  <a:cubicBezTo>
                    <a:pt x="3001" y="5799"/>
                    <a:pt x="5108" y="6883"/>
                    <a:pt x="6691" y="8145"/>
                  </a:cubicBezTo>
                  <a:cubicBezTo>
                    <a:pt x="6703" y="8157"/>
                    <a:pt x="6727" y="8169"/>
                    <a:pt x="6739" y="8169"/>
                  </a:cubicBezTo>
                  <a:cubicBezTo>
                    <a:pt x="6751" y="8169"/>
                    <a:pt x="6763" y="8157"/>
                    <a:pt x="6775" y="8157"/>
                  </a:cubicBezTo>
                  <a:cubicBezTo>
                    <a:pt x="6799" y="8145"/>
                    <a:pt x="6811" y="8121"/>
                    <a:pt x="6811" y="8085"/>
                  </a:cubicBezTo>
                  <a:cubicBezTo>
                    <a:pt x="6775" y="5037"/>
                    <a:pt x="7001" y="2418"/>
                    <a:pt x="7537" y="96"/>
                  </a:cubicBezTo>
                  <a:cubicBezTo>
                    <a:pt x="7537" y="49"/>
                    <a:pt x="7513" y="13"/>
                    <a:pt x="7477"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8977502" y="4416159"/>
              <a:ext cx="439931" cy="463984"/>
            </a:xfrm>
            <a:custGeom>
              <a:avLst/>
              <a:gdLst/>
              <a:ahLst/>
              <a:cxnLst/>
              <a:rect l="l" t="t" r="r" b="b"/>
              <a:pathLst>
                <a:path w="7883" h="8314" extrusionOk="0">
                  <a:moveTo>
                    <a:pt x="7799" y="0"/>
                  </a:moveTo>
                  <a:cubicBezTo>
                    <a:pt x="7764" y="0"/>
                    <a:pt x="7738" y="22"/>
                    <a:pt x="7728" y="51"/>
                  </a:cubicBezTo>
                  <a:cubicBezTo>
                    <a:pt x="6978" y="2635"/>
                    <a:pt x="6585" y="5349"/>
                    <a:pt x="6573" y="8100"/>
                  </a:cubicBezTo>
                  <a:cubicBezTo>
                    <a:pt x="5013" y="7111"/>
                    <a:pt x="2525" y="6254"/>
                    <a:pt x="108" y="5444"/>
                  </a:cubicBezTo>
                  <a:cubicBezTo>
                    <a:pt x="102" y="5442"/>
                    <a:pt x="95" y="5441"/>
                    <a:pt x="88" y="5441"/>
                  </a:cubicBezTo>
                  <a:cubicBezTo>
                    <a:pt x="56" y="5441"/>
                    <a:pt x="22" y="5463"/>
                    <a:pt x="13" y="5492"/>
                  </a:cubicBezTo>
                  <a:cubicBezTo>
                    <a:pt x="1" y="5528"/>
                    <a:pt x="25" y="5575"/>
                    <a:pt x="60" y="5587"/>
                  </a:cubicBezTo>
                  <a:cubicBezTo>
                    <a:pt x="2537" y="6409"/>
                    <a:pt x="5073" y="7290"/>
                    <a:pt x="6609" y="8302"/>
                  </a:cubicBezTo>
                  <a:cubicBezTo>
                    <a:pt x="6621" y="8314"/>
                    <a:pt x="6633" y="8314"/>
                    <a:pt x="6644" y="8314"/>
                  </a:cubicBezTo>
                  <a:cubicBezTo>
                    <a:pt x="6656" y="8314"/>
                    <a:pt x="6668" y="8314"/>
                    <a:pt x="6680" y="8302"/>
                  </a:cubicBezTo>
                  <a:cubicBezTo>
                    <a:pt x="6704" y="8290"/>
                    <a:pt x="6716" y="8266"/>
                    <a:pt x="6716" y="8242"/>
                  </a:cubicBezTo>
                  <a:cubicBezTo>
                    <a:pt x="6728" y="5456"/>
                    <a:pt x="7109" y="2706"/>
                    <a:pt x="7871" y="99"/>
                  </a:cubicBezTo>
                  <a:cubicBezTo>
                    <a:pt x="7883" y="51"/>
                    <a:pt x="7859" y="15"/>
                    <a:pt x="7823" y="3"/>
                  </a:cubicBezTo>
                  <a:cubicBezTo>
                    <a:pt x="7815" y="1"/>
                    <a:pt x="7807" y="0"/>
                    <a:pt x="77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8513688" y="3407635"/>
              <a:ext cx="1146286" cy="2025980"/>
            </a:xfrm>
            <a:custGeom>
              <a:avLst/>
              <a:gdLst/>
              <a:ahLst/>
              <a:cxnLst/>
              <a:rect l="l" t="t" r="r" b="b"/>
              <a:pathLst>
                <a:path w="20540" h="36303" extrusionOk="0">
                  <a:moveTo>
                    <a:pt x="4335" y="1"/>
                  </a:moveTo>
                  <a:lnTo>
                    <a:pt x="4335" y="1"/>
                  </a:lnTo>
                  <a:cubicBezTo>
                    <a:pt x="1" y="8859"/>
                    <a:pt x="3882" y="20920"/>
                    <a:pt x="14824" y="36303"/>
                  </a:cubicBezTo>
                  <a:lnTo>
                    <a:pt x="20539" y="36303"/>
                  </a:lnTo>
                  <a:cubicBezTo>
                    <a:pt x="16229" y="21122"/>
                    <a:pt x="10907" y="8799"/>
                    <a:pt x="4335"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8509726" y="3403673"/>
              <a:ext cx="1147570" cy="2033960"/>
            </a:xfrm>
            <a:custGeom>
              <a:avLst/>
              <a:gdLst/>
              <a:ahLst/>
              <a:cxnLst/>
              <a:rect l="l" t="t" r="r" b="b"/>
              <a:pathLst>
                <a:path w="20563" h="36446" extrusionOk="0">
                  <a:moveTo>
                    <a:pt x="4299" y="215"/>
                  </a:moveTo>
                  <a:cubicBezTo>
                    <a:pt x="10561" y="8644"/>
                    <a:pt x="15979" y="20777"/>
                    <a:pt x="20384" y="36302"/>
                  </a:cubicBezTo>
                  <a:lnTo>
                    <a:pt x="14824" y="36302"/>
                  </a:lnTo>
                  <a:cubicBezTo>
                    <a:pt x="3644" y="20574"/>
                    <a:pt x="191" y="8763"/>
                    <a:pt x="4299" y="215"/>
                  </a:cubicBezTo>
                  <a:close/>
                  <a:moveTo>
                    <a:pt x="4275" y="0"/>
                  </a:moveTo>
                  <a:cubicBezTo>
                    <a:pt x="4251" y="0"/>
                    <a:pt x="4227" y="24"/>
                    <a:pt x="4215" y="48"/>
                  </a:cubicBezTo>
                  <a:cubicBezTo>
                    <a:pt x="1" y="8656"/>
                    <a:pt x="3441" y="20562"/>
                    <a:pt x="14717" y="36421"/>
                  </a:cubicBezTo>
                  <a:cubicBezTo>
                    <a:pt x="14741" y="36433"/>
                    <a:pt x="14752" y="36445"/>
                    <a:pt x="14776" y="36445"/>
                  </a:cubicBezTo>
                  <a:lnTo>
                    <a:pt x="20491" y="36445"/>
                  </a:lnTo>
                  <a:cubicBezTo>
                    <a:pt x="20515" y="36445"/>
                    <a:pt x="20527" y="36445"/>
                    <a:pt x="20551" y="36421"/>
                  </a:cubicBezTo>
                  <a:cubicBezTo>
                    <a:pt x="20563" y="36398"/>
                    <a:pt x="20563" y="36374"/>
                    <a:pt x="20563" y="36350"/>
                  </a:cubicBezTo>
                  <a:cubicBezTo>
                    <a:pt x="16122" y="20717"/>
                    <a:pt x="10657" y="8489"/>
                    <a:pt x="4346" y="36"/>
                  </a:cubicBezTo>
                  <a:cubicBezTo>
                    <a:pt x="4323" y="12"/>
                    <a:pt x="4299" y="0"/>
                    <a:pt x="4275"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8691098" y="3403505"/>
              <a:ext cx="731636" cy="2034128"/>
            </a:xfrm>
            <a:custGeom>
              <a:avLst/>
              <a:gdLst/>
              <a:ahLst/>
              <a:cxnLst/>
              <a:rect l="l" t="t" r="r" b="b"/>
              <a:pathLst>
                <a:path w="13110" h="36449" extrusionOk="0">
                  <a:moveTo>
                    <a:pt x="83" y="0"/>
                  </a:moveTo>
                  <a:cubicBezTo>
                    <a:pt x="76" y="0"/>
                    <a:pt x="68" y="1"/>
                    <a:pt x="60" y="3"/>
                  </a:cubicBezTo>
                  <a:cubicBezTo>
                    <a:pt x="24" y="15"/>
                    <a:pt x="0" y="51"/>
                    <a:pt x="12" y="98"/>
                  </a:cubicBezTo>
                  <a:cubicBezTo>
                    <a:pt x="2394" y="10802"/>
                    <a:pt x="6632" y="22673"/>
                    <a:pt x="12954" y="36412"/>
                  </a:cubicBezTo>
                  <a:cubicBezTo>
                    <a:pt x="12966" y="36436"/>
                    <a:pt x="12990" y="36448"/>
                    <a:pt x="13026" y="36448"/>
                  </a:cubicBezTo>
                  <a:lnTo>
                    <a:pt x="13062" y="36448"/>
                  </a:lnTo>
                  <a:cubicBezTo>
                    <a:pt x="13097" y="36424"/>
                    <a:pt x="13109" y="36389"/>
                    <a:pt x="13097" y="36353"/>
                  </a:cubicBezTo>
                  <a:cubicBezTo>
                    <a:pt x="6775" y="22625"/>
                    <a:pt x="2548" y="10755"/>
                    <a:pt x="155" y="63"/>
                  </a:cubicBezTo>
                  <a:cubicBezTo>
                    <a:pt x="145" y="23"/>
                    <a:pt x="119" y="0"/>
                    <a:pt x="8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9281821" y="3593032"/>
              <a:ext cx="211343" cy="162846"/>
            </a:xfrm>
            <a:custGeom>
              <a:avLst/>
              <a:gdLst/>
              <a:ahLst/>
              <a:cxnLst/>
              <a:rect l="l" t="t" r="r" b="b"/>
              <a:pathLst>
                <a:path w="3787" h="2918" extrusionOk="0">
                  <a:moveTo>
                    <a:pt x="3699" y="0"/>
                  </a:moveTo>
                  <a:cubicBezTo>
                    <a:pt x="3674" y="0"/>
                    <a:pt x="3651" y="13"/>
                    <a:pt x="3644" y="36"/>
                  </a:cubicBezTo>
                  <a:cubicBezTo>
                    <a:pt x="3144" y="941"/>
                    <a:pt x="2882" y="1798"/>
                    <a:pt x="2822" y="2656"/>
                  </a:cubicBezTo>
                  <a:cubicBezTo>
                    <a:pt x="2036" y="1703"/>
                    <a:pt x="1132" y="870"/>
                    <a:pt x="131" y="155"/>
                  </a:cubicBezTo>
                  <a:cubicBezTo>
                    <a:pt x="118" y="146"/>
                    <a:pt x="102" y="142"/>
                    <a:pt x="87" y="142"/>
                  </a:cubicBezTo>
                  <a:cubicBezTo>
                    <a:pt x="63" y="142"/>
                    <a:pt x="39" y="152"/>
                    <a:pt x="24" y="167"/>
                  </a:cubicBezTo>
                  <a:cubicBezTo>
                    <a:pt x="0" y="203"/>
                    <a:pt x="12" y="251"/>
                    <a:pt x="48" y="274"/>
                  </a:cubicBezTo>
                  <a:cubicBezTo>
                    <a:pt x="1084" y="1013"/>
                    <a:pt x="2024" y="1894"/>
                    <a:pt x="2834" y="2894"/>
                  </a:cubicBezTo>
                  <a:cubicBezTo>
                    <a:pt x="2846" y="2918"/>
                    <a:pt x="2870" y="2918"/>
                    <a:pt x="2894" y="2918"/>
                  </a:cubicBezTo>
                  <a:lnTo>
                    <a:pt x="2917" y="2918"/>
                  </a:lnTo>
                  <a:cubicBezTo>
                    <a:pt x="2941" y="2906"/>
                    <a:pt x="2965" y="2882"/>
                    <a:pt x="2965" y="2846"/>
                  </a:cubicBezTo>
                  <a:cubicBezTo>
                    <a:pt x="2989" y="1965"/>
                    <a:pt x="3251" y="1060"/>
                    <a:pt x="3775" y="108"/>
                  </a:cubicBezTo>
                  <a:cubicBezTo>
                    <a:pt x="3787" y="72"/>
                    <a:pt x="3775" y="24"/>
                    <a:pt x="3739" y="12"/>
                  </a:cubicBezTo>
                  <a:cubicBezTo>
                    <a:pt x="3726" y="4"/>
                    <a:pt x="3712" y="0"/>
                    <a:pt x="3699"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9167528" y="3779044"/>
              <a:ext cx="352201" cy="198786"/>
            </a:xfrm>
            <a:custGeom>
              <a:avLst/>
              <a:gdLst/>
              <a:ahLst/>
              <a:cxnLst/>
              <a:rect l="l" t="t" r="r" b="b"/>
              <a:pathLst>
                <a:path w="6311" h="3562" extrusionOk="0">
                  <a:moveTo>
                    <a:pt x="6231" y="1"/>
                  </a:moveTo>
                  <a:cubicBezTo>
                    <a:pt x="6208" y="1"/>
                    <a:pt x="6183" y="14"/>
                    <a:pt x="6168" y="37"/>
                  </a:cubicBezTo>
                  <a:cubicBezTo>
                    <a:pt x="5275" y="1180"/>
                    <a:pt x="4596" y="2156"/>
                    <a:pt x="4465" y="3311"/>
                  </a:cubicBezTo>
                  <a:cubicBezTo>
                    <a:pt x="3393" y="2311"/>
                    <a:pt x="1738" y="1668"/>
                    <a:pt x="107" y="1097"/>
                  </a:cubicBezTo>
                  <a:cubicBezTo>
                    <a:pt x="99" y="1094"/>
                    <a:pt x="90" y="1092"/>
                    <a:pt x="82" y="1092"/>
                  </a:cubicBezTo>
                  <a:cubicBezTo>
                    <a:pt x="55" y="1092"/>
                    <a:pt x="30" y="1108"/>
                    <a:pt x="12" y="1144"/>
                  </a:cubicBezTo>
                  <a:cubicBezTo>
                    <a:pt x="0" y="1180"/>
                    <a:pt x="24" y="1228"/>
                    <a:pt x="60" y="1240"/>
                  </a:cubicBezTo>
                  <a:cubicBezTo>
                    <a:pt x="1727" y="1823"/>
                    <a:pt x="3441" y="2490"/>
                    <a:pt x="4477" y="3537"/>
                  </a:cubicBezTo>
                  <a:cubicBezTo>
                    <a:pt x="4489" y="3549"/>
                    <a:pt x="4513" y="3561"/>
                    <a:pt x="4525" y="3561"/>
                  </a:cubicBezTo>
                  <a:cubicBezTo>
                    <a:pt x="4536" y="3561"/>
                    <a:pt x="4548" y="3549"/>
                    <a:pt x="4560" y="3549"/>
                  </a:cubicBezTo>
                  <a:cubicBezTo>
                    <a:pt x="4584" y="3537"/>
                    <a:pt x="4608" y="3514"/>
                    <a:pt x="4608" y="3478"/>
                  </a:cubicBezTo>
                  <a:cubicBezTo>
                    <a:pt x="4679" y="2299"/>
                    <a:pt x="5370" y="1299"/>
                    <a:pt x="6275" y="120"/>
                  </a:cubicBezTo>
                  <a:cubicBezTo>
                    <a:pt x="6310" y="85"/>
                    <a:pt x="6299" y="49"/>
                    <a:pt x="6263" y="13"/>
                  </a:cubicBezTo>
                  <a:cubicBezTo>
                    <a:pt x="6254" y="5"/>
                    <a:pt x="6243" y="1"/>
                    <a:pt x="6231"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9029348" y="4037942"/>
              <a:ext cx="455836" cy="272787"/>
            </a:xfrm>
            <a:custGeom>
              <a:avLst/>
              <a:gdLst/>
              <a:ahLst/>
              <a:cxnLst/>
              <a:rect l="l" t="t" r="r" b="b"/>
              <a:pathLst>
                <a:path w="8168" h="4888" extrusionOk="0">
                  <a:moveTo>
                    <a:pt x="8080" y="1"/>
                  </a:moveTo>
                  <a:cubicBezTo>
                    <a:pt x="8059" y="1"/>
                    <a:pt x="8038" y="10"/>
                    <a:pt x="8025" y="29"/>
                  </a:cubicBezTo>
                  <a:cubicBezTo>
                    <a:pt x="6965" y="1351"/>
                    <a:pt x="6227" y="2923"/>
                    <a:pt x="5834" y="4673"/>
                  </a:cubicBezTo>
                  <a:cubicBezTo>
                    <a:pt x="4584" y="3625"/>
                    <a:pt x="2763" y="2744"/>
                    <a:pt x="107" y="1887"/>
                  </a:cubicBezTo>
                  <a:cubicBezTo>
                    <a:pt x="101" y="1885"/>
                    <a:pt x="94" y="1884"/>
                    <a:pt x="88" y="1884"/>
                  </a:cubicBezTo>
                  <a:cubicBezTo>
                    <a:pt x="56" y="1884"/>
                    <a:pt x="22" y="1905"/>
                    <a:pt x="12" y="1934"/>
                  </a:cubicBezTo>
                  <a:cubicBezTo>
                    <a:pt x="0" y="1970"/>
                    <a:pt x="24" y="2018"/>
                    <a:pt x="60" y="2030"/>
                  </a:cubicBezTo>
                  <a:cubicBezTo>
                    <a:pt x="2763" y="2899"/>
                    <a:pt x="4596" y="3804"/>
                    <a:pt x="5834" y="4875"/>
                  </a:cubicBezTo>
                  <a:cubicBezTo>
                    <a:pt x="5846" y="4887"/>
                    <a:pt x="5858" y="4887"/>
                    <a:pt x="5882" y="4887"/>
                  </a:cubicBezTo>
                  <a:lnTo>
                    <a:pt x="5906" y="4887"/>
                  </a:lnTo>
                  <a:cubicBezTo>
                    <a:pt x="5930" y="4875"/>
                    <a:pt x="5942" y="4852"/>
                    <a:pt x="5953" y="4828"/>
                  </a:cubicBezTo>
                  <a:cubicBezTo>
                    <a:pt x="6334" y="3042"/>
                    <a:pt x="7073" y="1458"/>
                    <a:pt x="8144" y="113"/>
                  </a:cubicBezTo>
                  <a:cubicBezTo>
                    <a:pt x="8168" y="89"/>
                    <a:pt x="8168" y="41"/>
                    <a:pt x="8132" y="18"/>
                  </a:cubicBezTo>
                  <a:cubicBezTo>
                    <a:pt x="8116" y="7"/>
                    <a:pt x="8098" y="1"/>
                    <a:pt x="8080"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8911035" y="4289752"/>
              <a:ext cx="487758" cy="270164"/>
            </a:xfrm>
            <a:custGeom>
              <a:avLst/>
              <a:gdLst/>
              <a:ahLst/>
              <a:cxnLst/>
              <a:rect l="l" t="t" r="r" b="b"/>
              <a:pathLst>
                <a:path w="8740" h="4841" extrusionOk="0">
                  <a:moveTo>
                    <a:pt x="8654" y="0"/>
                  </a:moveTo>
                  <a:cubicBezTo>
                    <a:pt x="8635" y="0"/>
                    <a:pt x="8614" y="6"/>
                    <a:pt x="8596" y="18"/>
                  </a:cubicBezTo>
                  <a:cubicBezTo>
                    <a:pt x="7358" y="1352"/>
                    <a:pt x="6227" y="3316"/>
                    <a:pt x="5906" y="4638"/>
                  </a:cubicBezTo>
                  <a:cubicBezTo>
                    <a:pt x="4382" y="3542"/>
                    <a:pt x="2215" y="2971"/>
                    <a:pt x="95" y="2518"/>
                  </a:cubicBezTo>
                  <a:cubicBezTo>
                    <a:pt x="89" y="2516"/>
                    <a:pt x="83" y="2515"/>
                    <a:pt x="76" y="2515"/>
                  </a:cubicBezTo>
                  <a:cubicBezTo>
                    <a:pt x="45" y="2515"/>
                    <a:pt x="12" y="2538"/>
                    <a:pt x="12" y="2578"/>
                  </a:cubicBezTo>
                  <a:cubicBezTo>
                    <a:pt x="0" y="2614"/>
                    <a:pt x="24" y="2661"/>
                    <a:pt x="60" y="2661"/>
                  </a:cubicBezTo>
                  <a:cubicBezTo>
                    <a:pt x="2215" y="3126"/>
                    <a:pt x="4405" y="3697"/>
                    <a:pt x="5918" y="4828"/>
                  </a:cubicBezTo>
                  <a:cubicBezTo>
                    <a:pt x="5929" y="4828"/>
                    <a:pt x="5941" y="4840"/>
                    <a:pt x="5965" y="4840"/>
                  </a:cubicBezTo>
                  <a:cubicBezTo>
                    <a:pt x="5965" y="4840"/>
                    <a:pt x="5977" y="4840"/>
                    <a:pt x="5989" y="4828"/>
                  </a:cubicBezTo>
                  <a:cubicBezTo>
                    <a:pt x="6013" y="4828"/>
                    <a:pt x="6025" y="4804"/>
                    <a:pt x="6037" y="4781"/>
                  </a:cubicBezTo>
                  <a:cubicBezTo>
                    <a:pt x="6299" y="3483"/>
                    <a:pt x="7453" y="1483"/>
                    <a:pt x="8704" y="125"/>
                  </a:cubicBezTo>
                  <a:cubicBezTo>
                    <a:pt x="8739" y="89"/>
                    <a:pt x="8739" y="42"/>
                    <a:pt x="8704" y="18"/>
                  </a:cubicBezTo>
                  <a:cubicBezTo>
                    <a:pt x="8692" y="6"/>
                    <a:pt x="8674" y="0"/>
                    <a:pt x="865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8394756" y="3193663"/>
              <a:ext cx="512369" cy="2239946"/>
            </a:xfrm>
            <a:custGeom>
              <a:avLst/>
              <a:gdLst/>
              <a:ahLst/>
              <a:cxnLst/>
              <a:rect l="l" t="t" r="r" b="b"/>
              <a:pathLst>
                <a:path w="9181" h="40137" extrusionOk="0">
                  <a:moveTo>
                    <a:pt x="3073" y="1"/>
                  </a:moveTo>
                  <a:cubicBezTo>
                    <a:pt x="453" y="10895"/>
                    <a:pt x="1" y="25909"/>
                    <a:pt x="4966" y="40137"/>
                  </a:cubicBezTo>
                  <a:lnTo>
                    <a:pt x="9180" y="40137"/>
                  </a:lnTo>
                  <a:cubicBezTo>
                    <a:pt x="8788" y="24075"/>
                    <a:pt x="8502" y="8692"/>
                    <a:pt x="3073" y="1"/>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8390794" y="3189701"/>
              <a:ext cx="575431" cy="2247926"/>
            </a:xfrm>
            <a:custGeom>
              <a:avLst/>
              <a:gdLst/>
              <a:ahLst/>
              <a:cxnLst/>
              <a:rect l="l" t="t" r="r" b="b"/>
              <a:pathLst>
                <a:path w="10311" h="40280" extrusionOk="0">
                  <a:moveTo>
                    <a:pt x="4167" y="262"/>
                  </a:moveTo>
                  <a:lnTo>
                    <a:pt x="4167" y="262"/>
                  </a:lnTo>
                  <a:cubicBezTo>
                    <a:pt x="9418" y="8847"/>
                    <a:pt x="9763" y="23753"/>
                    <a:pt x="10144" y="39529"/>
                  </a:cubicBezTo>
                  <a:lnTo>
                    <a:pt x="10156" y="40136"/>
                  </a:lnTo>
                  <a:lnTo>
                    <a:pt x="6084" y="40136"/>
                  </a:lnTo>
                  <a:cubicBezTo>
                    <a:pt x="0" y="22670"/>
                    <a:pt x="2667" y="6561"/>
                    <a:pt x="4167" y="262"/>
                  </a:cubicBezTo>
                  <a:close/>
                  <a:moveTo>
                    <a:pt x="4120" y="0"/>
                  </a:moveTo>
                  <a:cubicBezTo>
                    <a:pt x="4096" y="12"/>
                    <a:pt x="4072" y="24"/>
                    <a:pt x="4060" y="60"/>
                  </a:cubicBezTo>
                  <a:cubicBezTo>
                    <a:pt x="2655" y="5930"/>
                    <a:pt x="1988" y="12442"/>
                    <a:pt x="2167" y="18896"/>
                  </a:cubicBezTo>
                  <a:cubicBezTo>
                    <a:pt x="2358" y="26397"/>
                    <a:pt x="3631" y="33588"/>
                    <a:pt x="5953" y="40232"/>
                  </a:cubicBezTo>
                  <a:cubicBezTo>
                    <a:pt x="5965" y="40267"/>
                    <a:pt x="6001" y="40279"/>
                    <a:pt x="6025" y="40279"/>
                  </a:cubicBezTo>
                  <a:lnTo>
                    <a:pt x="10239" y="40279"/>
                  </a:lnTo>
                  <a:cubicBezTo>
                    <a:pt x="10251" y="40279"/>
                    <a:pt x="10275" y="40279"/>
                    <a:pt x="10287" y="40267"/>
                  </a:cubicBezTo>
                  <a:cubicBezTo>
                    <a:pt x="10299" y="40243"/>
                    <a:pt x="10311" y="40232"/>
                    <a:pt x="10311" y="40208"/>
                  </a:cubicBezTo>
                  <a:lnTo>
                    <a:pt x="10299" y="39517"/>
                  </a:lnTo>
                  <a:cubicBezTo>
                    <a:pt x="9918" y="23634"/>
                    <a:pt x="9561" y="8621"/>
                    <a:pt x="4191" y="36"/>
                  </a:cubicBezTo>
                  <a:cubicBezTo>
                    <a:pt x="4179" y="12"/>
                    <a:pt x="4155" y="0"/>
                    <a:pt x="4120"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flipH="1">
              <a:off x="8509719" y="3189701"/>
              <a:ext cx="230597" cy="2247926"/>
            </a:xfrm>
            <a:custGeom>
              <a:avLst/>
              <a:gdLst/>
              <a:ahLst/>
              <a:cxnLst/>
              <a:rect l="l" t="t" r="r" b="b"/>
              <a:pathLst>
                <a:path w="4132" h="40280" extrusionOk="0">
                  <a:moveTo>
                    <a:pt x="72" y="0"/>
                  </a:moveTo>
                  <a:cubicBezTo>
                    <a:pt x="36" y="0"/>
                    <a:pt x="0" y="36"/>
                    <a:pt x="12" y="84"/>
                  </a:cubicBezTo>
                  <a:cubicBezTo>
                    <a:pt x="1262" y="16788"/>
                    <a:pt x="3096" y="32612"/>
                    <a:pt x="3977" y="40220"/>
                  </a:cubicBezTo>
                  <a:cubicBezTo>
                    <a:pt x="3989" y="40255"/>
                    <a:pt x="4025" y="40279"/>
                    <a:pt x="4060" y="40279"/>
                  </a:cubicBezTo>
                  <a:cubicBezTo>
                    <a:pt x="4108" y="40279"/>
                    <a:pt x="4132" y="40243"/>
                    <a:pt x="4132" y="40196"/>
                  </a:cubicBezTo>
                  <a:cubicBezTo>
                    <a:pt x="3251" y="32588"/>
                    <a:pt x="1417" y="16764"/>
                    <a:pt x="155" y="72"/>
                  </a:cubicBezTo>
                  <a:cubicBezTo>
                    <a:pt x="155" y="24"/>
                    <a:pt x="119" y="0"/>
                    <a:pt x="7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flipH="1">
              <a:off x="8665198" y="3309411"/>
              <a:ext cx="106369" cy="122888"/>
            </a:xfrm>
            <a:custGeom>
              <a:avLst/>
              <a:gdLst/>
              <a:ahLst/>
              <a:cxnLst/>
              <a:rect l="l" t="t" r="r" b="b"/>
              <a:pathLst>
                <a:path w="1906" h="2202" extrusionOk="0">
                  <a:moveTo>
                    <a:pt x="1826" y="1"/>
                  </a:moveTo>
                  <a:cubicBezTo>
                    <a:pt x="1798" y="1"/>
                    <a:pt x="1768" y="20"/>
                    <a:pt x="1751" y="46"/>
                  </a:cubicBezTo>
                  <a:cubicBezTo>
                    <a:pt x="1394" y="701"/>
                    <a:pt x="1132" y="1308"/>
                    <a:pt x="965" y="1892"/>
                  </a:cubicBezTo>
                  <a:cubicBezTo>
                    <a:pt x="739" y="1308"/>
                    <a:pt x="453" y="832"/>
                    <a:pt x="132" y="451"/>
                  </a:cubicBezTo>
                  <a:cubicBezTo>
                    <a:pt x="120" y="439"/>
                    <a:pt x="102" y="433"/>
                    <a:pt x="84" y="433"/>
                  </a:cubicBezTo>
                  <a:cubicBezTo>
                    <a:pt x="66" y="433"/>
                    <a:pt x="48" y="439"/>
                    <a:pt x="36" y="451"/>
                  </a:cubicBezTo>
                  <a:cubicBezTo>
                    <a:pt x="1" y="475"/>
                    <a:pt x="1" y="522"/>
                    <a:pt x="24" y="558"/>
                  </a:cubicBezTo>
                  <a:cubicBezTo>
                    <a:pt x="370" y="963"/>
                    <a:pt x="667" y="1499"/>
                    <a:pt x="905" y="2154"/>
                  </a:cubicBezTo>
                  <a:cubicBezTo>
                    <a:pt x="917" y="2177"/>
                    <a:pt x="941" y="2201"/>
                    <a:pt x="977" y="2201"/>
                  </a:cubicBezTo>
                  <a:cubicBezTo>
                    <a:pt x="1013" y="2201"/>
                    <a:pt x="1036" y="2177"/>
                    <a:pt x="1048" y="2142"/>
                  </a:cubicBezTo>
                  <a:cubicBezTo>
                    <a:pt x="1215" y="1511"/>
                    <a:pt x="1489" y="844"/>
                    <a:pt x="1882" y="118"/>
                  </a:cubicBezTo>
                  <a:cubicBezTo>
                    <a:pt x="1906" y="82"/>
                    <a:pt x="1894" y="34"/>
                    <a:pt x="1858" y="10"/>
                  </a:cubicBezTo>
                  <a:cubicBezTo>
                    <a:pt x="1848" y="4"/>
                    <a:pt x="1837" y="1"/>
                    <a:pt x="1826"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8599402" y="3468355"/>
              <a:ext cx="204032" cy="203809"/>
            </a:xfrm>
            <a:custGeom>
              <a:avLst/>
              <a:gdLst/>
              <a:ahLst/>
              <a:cxnLst/>
              <a:rect l="l" t="t" r="r" b="b"/>
              <a:pathLst>
                <a:path w="3656" h="3652" extrusionOk="0">
                  <a:moveTo>
                    <a:pt x="3565" y="1"/>
                  </a:moveTo>
                  <a:cubicBezTo>
                    <a:pt x="3540" y="1"/>
                    <a:pt x="3516" y="9"/>
                    <a:pt x="3501" y="32"/>
                  </a:cubicBezTo>
                  <a:cubicBezTo>
                    <a:pt x="2977" y="865"/>
                    <a:pt x="2441" y="1973"/>
                    <a:pt x="1893" y="3413"/>
                  </a:cubicBezTo>
                  <a:cubicBezTo>
                    <a:pt x="1393" y="2556"/>
                    <a:pt x="810" y="1746"/>
                    <a:pt x="131" y="949"/>
                  </a:cubicBezTo>
                  <a:cubicBezTo>
                    <a:pt x="118" y="929"/>
                    <a:pt x="98" y="920"/>
                    <a:pt x="78" y="920"/>
                  </a:cubicBezTo>
                  <a:cubicBezTo>
                    <a:pt x="62" y="920"/>
                    <a:pt x="47" y="926"/>
                    <a:pt x="36" y="937"/>
                  </a:cubicBezTo>
                  <a:cubicBezTo>
                    <a:pt x="0" y="961"/>
                    <a:pt x="0" y="1008"/>
                    <a:pt x="24" y="1044"/>
                  </a:cubicBezTo>
                  <a:cubicBezTo>
                    <a:pt x="726" y="1877"/>
                    <a:pt x="1322" y="2723"/>
                    <a:pt x="1846" y="3616"/>
                  </a:cubicBezTo>
                  <a:cubicBezTo>
                    <a:pt x="1857" y="3639"/>
                    <a:pt x="1881" y="3651"/>
                    <a:pt x="1905" y="3651"/>
                  </a:cubicBezTo>
                  <a:lnTo>
                    <a:pt x="1917" y="3651"/>
                  </a:lnTo>
                  <a:cubicBezTo>
                    <a:pt x="1941" y="3651"/>
                    <a:pt x="1965" y="3639"/>
                    <a:pt x="1977" y="3604"/>
                  </a:cubicBezTo>
                  <a:cubicBezTo>
                    <a:pt x="2548" y="2115"/>
                    <a:pt x="3084" y="972"/>
                    <a:pt x="3632" y="115"/>
                  </a:cubicBezTo>
                  <a:cubicBezTo>
                    <a:pt x="3655" y="79"/>
                    <a:pt x="3643" y="32"/>
                    <a:pt x="3608" y="8"/>
                  </a:cubicBezTo>
                  <a:cubicBezTo>
                    <a:pt x="3595" y="4"/>
                    <a:pt x="3580" y="1"/>
                    <a:pt x="3565"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8536953" y="3681155"/>
              <a:ext cx="291092" cy="236177"/>
            </a:xfrm>
            <a:custGeom>
              <a:avLst/>
              <a:gdLst/>
              <a:ahLst/>
              <a:cxnLst/>
              <a:rect l="l" t="t" r="r" b="b"/>
              <a:pathLst>
                <a:path w="5216" h="4232" extrusionOk="0">
                  <a:moveTo>
                    <a:pt x="5138" y="0"/>
                  </a:moveTo>
                  <a:cubicBezTo>
                    <a:pt x="5118" y="0"/>
                    <a:pt x="5098" y="9"/>
                    <a:pt x="5085" y="29"/>
                  </a:cubicBezTo>
                  <a:cubicBezTo>
                    <a:pt x="4287" y="981"/>
                    <a:pt x="3525" y="2267"/>
                    <a:pt x="2739" y="3970"/>
                  </a:cubicBezTo>
                  <a:cubicBezTo>
                    <a:pt x="2215" y="2791"/>
                    <a:pt x="1132" y="1672"/>
                    <a:pt x="132" y="731"/>
                  </a:cubicBezTo>
                  <a:cubicBezTo>
                    <a:pt x="120" y="719"/>
                    <a:pt x="102" y="713"/>
                    <a:pt x="82" y="713"/>
                  </a:cubicBezTo>
                  <a:cubicBezTo>
                    <a:pt x="63" y="713"/>
                    <a:pt x="42" y="719"/>
                    <a:pt x="24" y="731"/>
                  </a:cubicBezTo>
                  <a:cubicBezTo>
                    <a:pt x="1" y="767"/>
                    <a:pt x="1" y="815"/>
                    <a:pt x="36" y="838"/>
                  </a:cubicBezTo>
                  <a:cubicBezTo>
                    <a:pt x="1060" y="1815"/>
                    <a:pt x="2179" y="2970"/>
                    <a:pt x="2668" y="4184"/>
                  </a:cubicBezTo>
                  <a:cubicBezTo>
                    <a:pt x="2679" y="4208"/>
                    <a:pt x="2715" y="4232"/>
                    <a:pt x="2739" y="4232"/>
                  </a:cubicBezTo>
                  <a:cubicBezTo>
                    <a:pt x="2775" y="4232"/>
                    <a:pt x="2799" y="4220"/>
                    <a:pt x="2810" y="4184"/>
                  </a:cubicBezTo>
                  <a:cubicBezTo>
                    <a:pt x="3608" y="2422"/>
                    <a:pt x="4382" y="1089"/>
                    <a:pt x="5192" y="124"/>
                  </a:cubicBezTo>
                  <a:cubicBezTo>
                    <a:pt x="5216" y="88"/>
                    <a:pt x="5216" y="41"/>
                    <a:pt x="5180" y="17"/>
                  </a:cubicBezTo>
                  <a:cubicBezTo>
                    <a:pt x="5169" y="6"/>
                    <a:pt x="5154" y="0"/>
                    <a:pt x="5138"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flipH="1">
              <a:off x="8483155" y="3949038"/>
              <a:ext cx="361521" cy="214803"/>
            </a:xfrm>
            <a:custGeom>
              <a:avLst/>
              <a:gdLst/>
              <a:ahLst/>
              <a:cxnLst/>
              <a:rect l="l" t="t" r="r" b="b"/>
              <a:pathLst>
                <a:path w="6478" h="3849" extrusionOk="0">
                  <a:moveTo>
                    <a:pt x="6393" y="0"/>
                  </a:moveTo>
                  <a:cubicBezTo>
                    <a:pt x="6374" y="0"/>
                    <a:pt x="6353" y="9"/>
                    <a:pt x="6335" y="27"/>
                  </a:cubicBezTo>
                  <a:cubicBezTo>
                    <a:pt x="5097" y="1349"/>
                    <a:pt x="4180" y="2504"/>
                    <a:pt x="3454" y="3647"/>
                  </a:cubicBezTo>
                  <a:cubicBezTo>
                    <a:pt x="2561" y="2480"/>
                    <a:pt x="1215" y="1361"/>
                    <a:pt x="132" y="503"/>
                  </a:cubicBezTo>
                  <a:cubicBezTo>
                    <a:pt x="116" y="493"/>
                    <a:pt x="97" y="487"/>
                    <a:pt x="80" y="487"/>
                  </a:cubicBezTo>
                  <a:cubicBezTo>
                    <a:pt x="58" y="487"/>
                    <a:pt x="38" y="496"/>
                    <a:pt x="25" y="515"/>
                  </a:cubicBezTo>
                  <a:cubicBezTo>
                    <a:pt x="1" y="551"/>
                    <a:pt x="1" y="587"/>
                    <a:pt x="37" y="622"/>
                  </a:cubicBezTo>
                  <a:cubicBezTo>
                    <a:pt x="1144" y="1492"/>
                    <a:pt x="2525" y="2635"/>
                    <a:pt x="3394" y="3825"/>
                  </a:cubicBezTo>
                  <a:cubicBezTo>
                    <a:pt x="3418" y="3837"/>
                    <a:pt x="3430" y="3849"/>
                    <a:pt x="3454" y="3849"/>
                  </a:cubicBezTo>
                  <a:lnTo>
                    <a:pt x="3466" y="3849"/>
                  </a:lnTo>
                  <a:cubicBezTo>
                    <a:pt x="3489" y="3849"/>
                    <a:pt x="3513" y="3837"/>
                    <a:pt x="3525" y="3813"/>
                  </a:cubicBezTo>
                  <a:cubicBezTo>
                    <a:pt x="4251" y="2646"/>
                    <a:pt x="5180" y="1480"/>
                    <a:pt x="6454" y="122"/>
                  </a:cubicBezTo>
                  <a:cubicBezTo>
                    <a:pt x="6478" y="99"/>
                    <a:pt x="6478" y="51"/>
                    <a:pt x="6442" y="27"/>
                  </a:cubicBezTo>
                  <a:cubicBezTo>
                    <a:pt x="6430" y="9"/>
                    <a:pt x="6412" y="0"/>
                    <a:pt x="6393"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flipH="1">
              <a:off x="8445262" y="4247951"/>
              <a:ext cx="400698" cy="191699"/>
            </a:xfrm>
            <a:custGeom>
              <a:avLst/>
              <a:gdLst/>
              <a:ahLst/>
              <a:cxnLst/>
              <a:rect l="l" t="t" r="r" b="b"/>
              <a:pathLst>
                <a:path w="7180" h="3435" extrusionOk="0">
                  <a:moveTo>
                    <a:pt x="77" y="0"/>
                  </a:moveTo>
                  <a:cubicBezTo>
                    <a:pt x="57" y="0"/>
                    <a:pt x="37" y="9"/>
                    <a:pt x="24" y="29"/>
                  </a:cubicBezTo>
                  <a:cubicBezTo>
                    <a:pt x="0" y="65"/>
                    <a:pt x="12" y="112"/>
                    <a:pt x="48" y="136"/>
                  </a:cubicBezTo>
                  <a:cubicBezTo>
                    <a:pt x="1667" y="1219"/>
                    <a:pt x="3191" y="2279"/>
                    <a:pt x="3905" y="3398"/>
                  </a:cubicBezTo>
                  <a:cubicBezTo>
                    <a:pt x="3917" y="3410"/>
                    <a:pt x="3941" y="3434"/>
                    <a:pt x="3965" y="3434"/>
                  </a:cubicBezTo>
                  <a:cubicBezTo>
                    <a:pt x="3989" y="3434"/>
                    <a:pt x="4013" y="3422"/>
                    <a:pt x="4024" y="3398"/>
                  </a:cubicBezTo>
                  <a:cubicBezTo>
                    <a:pt x="4632" y="2493"/>
                    <a:pt x="5846" y="1339"/>
                    <a:pt x="7144" y="124"/>
                  </a:cubicBezTo>
                  <a:cubicBezTo>
                    <a:pt x="7180" y="100"/>
                    <a:pt x="7180" y="53"/>
                    <a:pt x="7156" y="29"/>
                  </a:cubicBezTo>
                  <a:cubicBezTo>
                    <a:pt x="7136" y="9"/>
                    <a:pt x="7113" y="0"/>
                    <a:pt x="7092" y="0"/>
                  </a:cubicBezTo>
                  <a:cubicBezTo>
                    <a:pt x="7075" y="0"/>
                    <a:pt x="7059" y="6"/>
                    <a:pt x="7049" y="17"/>
                  </a:cubicBezTo>
                  <a:cubicBezTo>
                    <a:pt x="5787" y="1196"/>
                    <a:pt x="4596" y="2327"/>
                    <a:pt x="3965" y="3220"/>
                  </a:cubicBezTo>
                  <a:cubicBezTo>
                    <a:pt x="3215" y="2112"/>
                    <a:pt x="1715" y="1077"/>
                    <a:pt x="119" y="17"/>
                  </a:cubicBezTo>
                  <a:cubicBezTo>
                    <a:pt x="108" y="6"/>
                    <a:pt x="93" y="0"/>
                    <a:pt x="77"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flipH="1">
              <a:off x="7911015" y="3537223"/>
              <a:ext cx="729627" cy="1896395"/>
            </a:xfrm>
            <a:custGeom>
              <a:avLst/>
              <a:gdLst/>
              <a:ahLst/>
              <a:cxnLst/>
              <a:rect l="l" t="t" r="r" b="b"/>
              <a:pathLst>
                <a:path w="13074" h="33981" extrusionOk="0">
                  <a:moveTo>
                    <a:pt x="11252" y="0"/>
                  </a:moveTo>
                  <a:lnTo>
                    <a:pt x="11252" y="0"/>
                  </a:lnTo>
                  <a:cubicBezTo>
                    <a:pt x="4227" y="7597"/>
                    <a:pt x="786" y="19288"/>
                    <a:pt x="0" y="33981"/>
                  </a:cubicBezTo>
                  <a:lnTo>
                    <a:pt x="5477" y="33981"/>
                  </a:lnTo>
                  <a:cubicBezTo>
                    <a:pt x="12930" y="19265"/>
                    <a:pt x="13073" y="8513"/>
                    <a:pt x="11252" y="0"/>
                  </a:cubicBezTo>
                  <a:close/>
                </a:path>
              </a:pathLst>
            </a:custGeom>
            <a:solidFill>
              <a:schemeClr val="accen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7879149" y="3532982"/>
              <a:ext cx="765511" cy="1904654"/>
            </a:xfrm>
            <a:custGeom>
              <a:avLst/>
              <a:gdLst/>
              <a:ahLst/>
              <a:cxnLst/>
              <a:rect l="l" t="t" r="r" b="b"/>
              <a:pathLst>
                <a:path w="13717" h="34129" extrusionOk="0">
                  <a:moveTo>
                    <a:pt x="11288" y="231"/>
                  </a:moveTo>
                  <a:lnTo>
                    <a:pt x="11288" y="231"/>
                  </a:lnTo>
                  <a:cubicBezTo>
                    <a:pt x="13550" y="10982"/>
                    <a:pt x="11705" y="21710"/>
                    <a:pt x="5501" y="33985"/>
                  </a:cubicBezTo>
                  <a:lnTo>
                    <a:pt x="155" y="33985"/>
                  </a:lnTo>
                  <a:cubicBezTo>
                    <a:pt x="989" y="18531"/>
                    <a:pt x="4632" y="7482"/>
                    <a:pt x="11288" y="231"/>
                  </a:cubicBezTo>
                  <a:close/>
                  <a:moveTo>
                    <a:pt x="11324" y="0"/>
                  </a:moveTo>
                  <a:cubicBezTo>
                    <a:pt x="11305" y="0"/>
                    <a:pt x="11284" y="8"/>
                    <a:pt x="11276" y="17"/>
                  </a:cubicBezTo>
                  <a:cubicBezTo>
                    <a:pt x="7847" y="3720"/>
                    <a:pt x="5156" y="8554"/>
                    <a:pt x="3287" y="14388"/>
                  </a:cubicBezTo>
                  <a:cubicBezTo>
                    <a:pt x="1513" y="19912"/>
                    <a:pt x="406" y="26532"/>
                    <a:pt x="1" y="34057"/>
                  </a:cubicBezTo>
                  <a:cubicBezTo>
                    <a:pt x="1" y="34069"/>
                    <a:pt x="1" y="34092"/>
                    <a:pt x="25" y="34104"/>
                  </a:cubicBezTo>
                  <a:cubicBezTo>
                    <a:pt x="36" y="34128"/>
                    <a:pt x="48" y="34128"/>
                    <a:pt x="72" y="34128"/>
                  </a:cubicBezTo>
                  <a:lnTo>
                    <a:pt x="5549" y="34128"/>
                  </a:lnTo>
                  <a:cubicBezTo>
                    <a:pt x="5573" y="34128"/>
                    <a:pt x="5597" y="34116"/>
                    <a:pt x="5609" y="34092"/>
                  </a:cubicBezTo>
                  <a:cubicBezTo>
                    <a:pt x="11883" y="21710"/>
                    <a:pt x="13717" y="10899"/>
                    <a:pt x="11395" y="53"/>
                  </a:cubicBezTo>
                  <a:cubicBezTo>
                    <a:pt x="11395" y="29"/>
                    <a:pt x="11371" y="5"/>
                    <a:pt x="11347" y="5"/>
                  </a:cubicBezTo>
                  <a:cubicBezTo>
                    <a:pt x="11340" y="1"/>
                    <a:pt x="11332" y="0"/>
                    <a:pt x="11324"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flipH="1">
              <a:off x="8008063" y="3533038"/>
              <a:ext cx="497691" cy="1904598"/>
            </a:xfrm>
            <a:custGeom>
              <a:avLst/>
              <a:gdLst/>
              <a:ahLst/>
              <a:cxnLst/>
              <a:rect l="l" t="t" r="r" b="b"/>
              <a:pathLst>
                <a:path w="8918" h="34128" extrusionOk="0">
                  <a:moveTo>
                    <a:pt x="8839" y="1"/>
                  </a:moveTo>
                  <a:cubicBezTo>
                    <a:pt x="8807" y="1"/>
                    <a:pt x="8773" y="22"/>
                    <a:pt x="8763" y="52"/>
                  </a:cubicBezTo>
                  <a:cubicBezTo>
                    <a:pt x="5120" y="10755"/>
                    <a:pt x="2179" y="22185"/>
                    <a:pt x="12" y="34044"/>
                  </a:cubicBezTo>
                  <a:cubicBezTo>
                    <a:pt x="0" y="34080"/>
                    <a:pt x="36" y="34127"/>
                    <a:pt x="72" y="34127"/>
                  </a:cubicBezTo>
                  <a:lnTo>
                    <a:pt x="83" y="34127"/>
                  </a:lnTo>
                  <a:cubicBezTo>
                    <a:pt x="119" y="34127"/>
                    <a:pt x="155" y="34103"/>
                    <a:pt x="155" y="34068"/>
                  </a:cubicBezTo>
                  <a:cubicBezTo>
                    <a:pt x="2322" y="22221"/>
                    <a:pt x="5263" y="10791"/>
                    <a:pt x="8906" y="99"/>
                  </a:cubicBezTo>
                  <a:cubicBezTo>
                    <a:pt x="8918" y="63"/>
                    <a:pt x="8894" y="16"/>
                    <a:pt x="8858" y="4"/>
                  </a:cubicBezTo>
                  <a:cubicBezTo>
                    <a:pt x="8852" y="2"/>
                    <a:pt x="8845" y="1"/>
                    <a:pt x="8839"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flipH="1">
              <a:off x="7967489" y="3734341"/>
              <a:ext cx="209390" cy="179030"/>
            </a:xfrm>
            <a:custGeom>
              <a:avLst/>
              <a:gdLst/>
              <a:ahLst/>
              <a:cxnLst/>
              <a:rect l="l" t="t" r="r" b="b"/>
              <a:pathLst>
                <a:path w="3752" h="3208" extrusionOk="0">
                  <a:moveTo>
                    <a:pt x="82" y="0"/>
                  </a:moveTo>
                  <a:cubicBezTo>
                    <a:pt x="71" y="0"/>
                    <a:pt x="60" y="2"/>
                    <a:pt x="48" y="5"/>
                  </a:cubicBezTo>
                  <a:cubicBezTo>
                    <a:pt x="13" y="16"/>
                    <a:pt x="1" y="52"/>
                    <a:pt x="13" y="100"/>
                  </a:cubicBezTo>
                  <a:cubicBezTo>
                    <a:pt x="417" y="1231"/>
                    <a:pt x="656" y="2219"/>
                    <a:pt x="715" y="3136"/>
                  </a:cubicBezTo>
                  <a:cubicBezTo>
                    <a:pt x="715" y="3172"/>
                    <a:pt x="739" y="3195"/>
                    <a:pt x="763" y="3207"/>
                  </a:cubicBezTo>
                  <a:lnTo>
                    <a:pt x="787" y="3207"/>
                  </a:lnTo>
                  <a:cubicBezTo>
                    <a:pt x="810" y="3207"/>
                    <a:pt x="822" y="3207"/>
                    <a:pt x="846" y="3195"/>
                  </a:cubicBezTo>
                  <a:cubicBezTo>
                    <a:pt x="1751" y="2338"/>
                    <a:pt x="2692" y="1624"/>
                    <a:pt x="3704" y="1005"/>
                  </a:cubicBezTo>
                  <a:cubicBezTo>
                    <a:pt x="3739" y="981"/>
                    <a:pt x="3751" y="933"/>
                    <a:pt x="3727" y="898"/>
                  </a:cubicBezTo>
                  <a:cubicBezTo>
                    <a:pt x="3720" y="874"/>
                    <a:pt x="3697" y="861"/>
                    <a:pt x="3672" y="861"/>
                  </a:cubicBezTo>
                  <a:cubicBezTo>
                    <a:pt x="3659" y="861"/>
                    <a:pt x="3645" y="865"/>
                    <a:pt x="3632" y="874"/>
                  </a:cubicBezTo>
                  <a:cubicBezTo>
                    <a:pt x="2644" y="1469"/>
                    <a:pt x="1739" y="2160"/>
                    <a:pt x="858" y="2981"/>
                  </a:cubicBezTo>
                  <a:cubicBezTo>
                    <a:pt x="775" y="2088"/>
                    <a:pt x="536" y="1124"/>
                    <a:pt x="144" y="40"/>
                  </a:cubicBezTo>
                  <a:cubicBezTo>
                    <a:pt x="135" y="13"/>
                    <a:pt x="112" y="0"/>
                    <a:pt x="8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flipH="1">
              <a:off x="7954207" y="3898140"/>
              <a:ext cx="323684" cy="285009"/>
            </a:xfrm>
            <a:custGeom>
              <a:avLst/>
              <a:gdLst/>
              <a:ahLst/>
              <a:cxnLst/>
              <a:rect l="l" t="t" r="r" b="b"/>
              <a:pathLst>
                <a:path w="5800" h="5107" extrusionOk="0">
                  <a:moveTo>
                    <a:pt x="92" y="1"/>
                  </a:moveTo>
                  <a:cubicBezTo>
                    <a:pt x="81" y="1"/>
                    <a:pt x="70" y="4"/>
                    <a:pt x="60" y="10"/>
                  </a:cubicBezTo>
                  <a:cubicBezTo>
                    <a:pt x="25" y="22"/>
                    <a:pt x="1" y="58"/>
                    <a:pt x="13" y="106"/>
                  </a:cubicBezTo>
                  <a:cubicBezTo>
                    <a:pt x="632" y="1689"/>
                    <a:pt x="989" y="3344"/>
                    <a:pt x="1108" y="5035"/>
                  </a:cubicBezTo>
                  <a:cubicBezTo>
                    <a:pt x="1108" y="5071"/>
                    <a:pt x="1120" y="5094"/>
                    <a:pt x="1156" y="5106"/>
                  </a:cubicBezTo>
                  <a:lnTo>
                    <a:pt x="1180" y="5106"/>
                  </a:lnTo>
                  <a:cubicBezTo>
                    <a:pt x="1203" y="5106"/>
                    <a:pt x="1215" y="5106"/>
                    <a:pt x="1227" y="5082"/>
                  </a:cubicBezTo>
                  <a:cubicBezTo>
                    <a:pt x="2335" y="4094"/>
                    <a:pt x="3775" y="3046"/>
                    <a:pt x="5752" y="1784"/>
                  </a:cubicBezTo>
                  <a:cubicBezTo>
                    <a:pt x="5787" y="1772"/>
                    <a:pt x="5799" y="1725"/>
                    <a:pt x="5775" y="1689"/>
                  </a:cubicBezTo>
                  <a:cubicBezTo>
                    <a:pt x="5760" y="1666"/>
                    <a:pt x="5735" y="1653"/>
                    <a:pt x="5709" y="1653"/>
                  </a:cubicBezTo>
                  <a:cubicBezTo>
                    <a:pt x="5695" y="1653"/>
                    <a:pt x="5681" y="1657"/>
                    <a:pt x="5668" y="1665"/>
                  </a:cubicBezTo>
                  <a:cubicBezTo>
                    <a:pt x="3763" y="2892"/>
                    <a:pt x="2346" y="3916"/>
                    <a:pt x="1239" y="4880"/>
                  </a:cubicBezTo>
                  <a:cubicBezTo>
                    <a:pt x="1120" y="3225"/>
                    <a:pt x="751" y="160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flipH="1">
              <a:off x="7962188" y="4127013"/>
              <a:ext cx="424639" cy="293324"/>
            </a:xfrm>
            <a:custGeom>
              <a:avLst/>
              <a:gdLst/>
              <a:ahLst/>
              <a:cxnLst/>
              <a:rect l="l" t="t" r="r" b="b"/>
              <a:pathLst>
                <a:path w="7609" h="5256" extrusionOk="0">
                  <a:moveTo>
                    <a:pt x="88" y="1"/>
                  </a:moveTo>
                  <a:cubicBezTo>
                    <a:pt x="78" y="1"/>
                    <a:pt x="69" y="2"/>
                    <a:pt x="60" y="5"/>
                  </a:cubicBezTo>
                  <a:cubicBezTo>
                    <a:pt x="24" y="17"/>
                    <a:pt x="0" y="65"/>
                    <a:pt x="12" y="100"/>
                  </a:cubicBezTo>
                  <a:cubicBezTo>
                    <a:pt x="810" y="1958"/>
                    <a:pt x="1620" y="3898"/>
                    <a:pt x="1905" y="5196"/>
                  </a:cubicBezTo>
                  <a:cubicBezTo>
                    <a:pt x="1917" y="5220"/>
                    <a:pt x="1929" y="5244"/>
                    <a:pt x="1953" y="5256"/>
                  </a:cubicBezTo>
                  <a:lnTo>
                    <a:pt x="1977" y="5256"/>
                  </a:lnTo>
                  <a:cubicBezTo>
                    <a:pt x="2001" y="5256"/>
                    <a:pt x="2012" y="5256"/>
                    <a:pt x="2024" y="5244"/>
                  </a:cubicBezTo>
                  <a:cubicBezTo>
                    <a:pt x="3739" y="3958"/>
                    <a:pt x="5596" y="2863"/>
                    <a:pt x="7561" y="2005"/>
                  </a:cubicBezTo>
                  <a:cubicBezTo>
                    <a:pt x="7597" y="1993"/>
                    <a:pt x="7608" y="1946"/>
                    <a:pt x="7597" y="1910"/>
                  </a:cubicBezTo>
                  <a:cubicBezTo>
                    <a:pt x="7588" y="1884"/>
                    <a:pt x="7561" y="1865"/>
                    <a:pt x="7533" y="1865"/>
                  </a:cubicBezTo>
                  <a:cubicBezTo>
                    <a:pt x="7522" y="1865"/>
                    <a:pt x="7511" y="1868"/>
                    <a:pt x="7501" y="1874"/>
                  </a:cubicBezTo>
                  <a:cubicBezTo>
                    <a:pt x="5572" y="2720"/>
                    <a:pt x="3727" y="3791"/>
                    <a:pt x="2024" y="5053"/>
                  </a:cubicBezTo>
                  <a:cubicBezTo>
                    <a:pt x="1715" y="3744"/>
                    <a:pt x="929" y="1862"/>
                    <a:pt x="155" y="41"/>
                  </a:cubicBezTo>
                  <a:cubicBezTo>
                    <a:pt x="146" y="14"/>
                    <a:pt x="117" y="1"/>
                    <a:pt x="88"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flipH="1">
              <a:off x="8013365" y="4423749"/>
              <a:ext cx="476484" cy="318214"/>
            </a:xfrm>
            <a:custGeom>
              <a:avLst/>
              <a:gdLst/>
              <a:ahLst/>
              <a:cxnLst/>
              <a:rect l="l" t="t" r="r" b="b"/>
              <a:pathLst>
                <a:path w="8538" h="5702" extrusionOk="0">
                  <a:moveTo>
                    <a:pt x="92" y="1"/>
                  </a:moveTo>
                  <a:cubicBezTo>
                    <a:pt x="81" y="1"/>
                    <a:pt x="70" y="4"/>
                    <a:pt x="60" y="10"/>
                  </a:cubicBezTo>
                  <a:cubicBezTo>
                    <a:pt x="25" y="22"/>
                    <a:pt x="1" y="70"/>
                    <a:pt x="25" y="105"/>
                  </a:cubicBezTo>
                  <a:cubicBezTo>
                    <a:pt x="930" y="1891"/>
                    <a:pt x="1918" y="3939"/>
                    <a:pt x="2323" y="5642"/>
                  </a:cubicBezTo>
                  <a:cubicBezTo>
                    <a:pt x="2334" y="5666"/>
                    <a:pt x="2346" y="5689"/>
                    <a:pt x="2370" y="5689"/>
                  </a:cubicBezTo>
                  <a:cubicBezTo>
                    <a:pt x="2382" y="5701"/>
                    <a:pt x="2394" y="5701"/>
                    <a:pt x="2394" y="5701"/>
                  </a:cubicBezTo>
                  <a:cubicBezTo>
                    <a:pt x="2418" y="5701"/>
                    <a:pt x="2430" y="5689"/>
                    <a:pt x="2442" y="5678"/>
                  </a:cubicBezTo>
                  <a:cubicBezTo>
                    <a:pt x="4109" y="4380"/>
                    <a:pt x="6537" y="3451"/>
                    <a:pt x="8478" y="2784"/>
                  </a:cubicBezTo>
                  <a:cubicBezTo>
                    <a:pt x="8514" y="2772"/>
                    <a:pt x="8538" y="2737"/>
                    <a:pt x="8514" y="2689"/>
                  </a:cubicBezTo>
                  <a:cubicBezTo>
                    <a:pt x="8504" y="2660"/>
                    <a:pt x="8478" y="2638"/>
                    <a:pt x="8449" y="2638"/>
                  </a:cubicBezTo>
                  <a:cubicBezTo>
                    <a:pt x="8443" y="2638"/>
                    <a:pt x="8437" y="2639"/>
                    <a:pt x="8430" y="2641"/>
                  </a:cubicBezTo>
                  <a:cubicBezTo>
                    <a:pt x="6514" y="3296"/>
                    <a:pt x="4120" y="4213"/>
                    <a:pt x="2442" y="5499"/>
                  </a:cubicBezTo>
                  <a:cubicBezTo>
                    <a:pt x="2013" y="3808"/>
                    <a:pt x="1049" y="1796"/>
                    <a:pt x="156" y="46"/>
                  </a:cubicBezTo>
                  <a:cubicBezTo>
                    <a:pt x="147" y="20"/>
                    <a:pt x="120" y="1"/>
                    <a:pt x="92" y="1"/>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2822648" y="1410591"/>
            <a:ext cx="10916" cy="6717"/>
          </a:xfrm>
          <a:custGeom>
            <a:avLst/>
            <a:gdLst/>
            <a:ahLst/>
            <a:cxnLst/>
            <a:rect l="l" t="t" r="r" b="b"/>
            <a:pathLst>
              <a:path w="273" h="168" extrusionOk="0">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836429" y="3587752"/>
            <a:ext cx="8077" cy="12115"/>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489951" y="2822527"/>
            <a:ext cx="5398" cy="15714"/>
          </a:xfrm>
          <a:custGeom>
            <a:avLst/>
            <a:gdLst/>
            <a:ahLst/>
            <a:cxnLst/>
            <a:rect l="l" t="t" r="r" b="b"/>
            <a:pathLst>
              <a:path w="135" h="393" extrusionOk="0">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904698" y="-181955"/>
            <a:ext cx="9037" cy="9996"/>
          </a:xfrm>
          <a:custGeom>
            <a:avLst/>
            <a:gdLst/>
            <a:ahLst/>
            <a:cxnLst/>
            <a:rect l="l" t="t" r="r" b="b"/>
            <a:pathLst>
              <a:path w="226" h="250" extrusionOk="0">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Concert One"/>
              <a:buNone/>
              <a:defRPr sz="68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87" name="Google Shape;87;p2"/>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200">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88" name="Google Shape;88;p2"/>
          <p:cNvSpPr/>
          <p:nvPr/>
        </p:nvSpPr>
        <p:spPr>
          <a:xfrm>
            <a:off x="7169342" y="1095366"/>
            <a:ext cx="398352" cy="427012"/>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55044" y="12140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38102" y="2357862"/>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06519" y="201292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4"/>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658244" y="29307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752399" y="1920823"/>
            <a:ext cx="553882" cy="59742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5"/>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04152" y="1349987"/>
            <a:ext cx="198305" cy="213893"/>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1"/>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420014" y="2930768"/>
            <a:ext cx="147682" cy="158298"/>
          </a:xfrm>
          <a:custGeom>
            <a:avLst/>
            <a:gdLst/>
            <a:ahLst/>
            <a:cxnLst/>
            <a:rect l="l" t="t" r="r" b="b"/>
            <a:pathLst>
              <a:path w="2977" h="3191" extrusionOk="0">
                <a:moveTo>
                  <a:pt x="1488" y="0"/>
                </a:moveTo>
                <a:lnTo>
                  <a:pt x="1262" y="667"/>
                </a:lnTo>
                <a:cubicBezTo>
                  <a:pt x="1155" y="988"/>
                  <a:pt x="917" y="1238"/>
                  <a:pt x="595" y="1357"/>
                </a:cubicBezTo>
                <a:lnTo>
                  <a:pt x="0" y="1595"/>
                </a:lnTo>
                <a:lnTo>
                  <a:pt x="595" y="1822"/>
                </a:lnTo>
                <a:cubicBezTo>
                  <a:pt x="917" y="1941"/>
                  <a:pt x="1155" y="2203"/>
                  <a:pt x="1262" y="2524"/>
                </a:cubicBezTo>
                <a:lnTo>
                  <a:pt x="1488" y="3191"/>
                </a:lnTo>
                <a:lnTo>
                  <a:pt x="1715" y="2524"/>
                </a:lnTo>
                <a:cubicBezTo>
                  <a:pt x="1822" y="2203"/>
                  <a:pt x="2072" y="1941"/>
                  <a:pt x="2381" y="1822"/>
                </a:cubicBezTo>
                <a:lnTo>
                  <a:pt x="2977" y="1595"/>
                </a:lnTo>
                <a:lnTo>
                  <a:pt x="2381" y="1357"/>
                </a:lnTo>
                <a:cubicBezTo>
                  <a:pt x="2072" y="1238"/>
                  <a:pt x="1822" y="988"/>
                  <a:pt x="1715" y="667"/>
                </a:cubicBezTo>
                <a:lnTo>
                  <a:pt x="1488" y="0"/>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968719" y="157870"/>
            <a:ext cx="285888" cy="308360"/>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6166095" y="224979"/>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801920" y="47841"/>
            <a:ext cx="489927" cy="528422"/>
          </a:xfrm>
          <a:custGeom>
            <a:avLst/>
            <a:gdLst/>
            <a:ahLst/>
            <a:cxnLst/>
            <a:rect l="l" t="t" r="r" b="b"/>
            <a:pathLst>
              <a:path w="5763" h="6216" extrusionOk="0">
                <a:moveTo>
                  <a:pt x="2882" y="1"/>
                </a:moveTo>
                <a:lnTo>
                  <a:pt x="2441" y="1299"/>
                </a:lnTo>
                <a:cubicBezTo>
                  <a:pt x="2239" y="1918"/>
                  <a:pt x="1762" y="2418"/>
                  <a:pt x="1143" y="2656"/>
                </a:cubicBezTo>
                <a:lnTo>
                  <a:pt x="0" y="3108"/>
                </a:lnTo>
                <a:lnTo>
                  <a:pt x="1143" y="3561"/>
                </a:lnTo>
                <a:cubicBezTo>
                  <a:pt x="1762" y="3799"/>
                  <a:pt x="2239" y="4287"/>
                  <a:pt x="2441" y="4918"/>
                </a:cubicBezTo>
                <a:lnTo>
                  <a:pt x="2882" y="6216"/>
                </a:lnTo>
                <a:lnTo>
                  <a:pt x="3310" y="4918"/>
                </a:lnTo>
                <a:cubicBezTo>
                  <a:pt x="3524" y="4287"/>
                  <a:pt x="4001" y="3799"/>
                  <a:pt x="4608" y="3561"/>
                </a:cubicBezTo>
                <a:lnTo>
                  <a:pt x="5763" y="3108"/>
                </a:lnTo>
                <a:lnTo>
                  <a:pt x="4608" y="2656"/>
                </a:lnTo>
                <a:cubicBezTo>
                  <a:pt x="4001" y="2418"/>
                  <a:pt x="3524" y="1918"/>
                  <a:pt x="3310" y="1299"/>
                </a:cubicBezTo>
                <a:lnTo>
                  <a:pt x="2882" y="1"/>
                </a:lnTo>
                <a:close/>
              </a:path>
            </a:pathLst>
          </a:custGeom>
          <a:solidFill>
            <a:schemeClr val="lt2"/>
          </a:solid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4"/>
        <p:cNvGrpSpPr/>
        <p:nvPr/>
      </p:nvGrpSpPr>
      <p:grpSpPr>
        <a:xfrm>
          <a:off x="0" y="0"/>
          <a:ext cx="0" cy="0"/>
          <a:chOff x="0" y="0"/>
          <a:chExt cx="0" cy="0"/>
        </a:xfrm>
      </p:grpSpPr>
      <p:grpSp>
        <p:nvGrpSpPr>
          <p:cNvPr id="235" name="Google Shape;235;p6"/>
          <p:cNvGrpSpPr/>
          <p:nvPr/>
        </p:nvGrpSpPr>
        <p:grpSpPr>
          <a:xfrm>
            <a:off x="353167" y="163310"/>
            <a:ext cx="8452699" cy="4831682"/>
            <a:chOff x="345766" y="155909"/>
            <a:chExt cx="8452699" cy="4831682"/>
          </a:xfrm>
        </p:grpSpPr>
        <p:grpSp>
          <p:nvGrpSpPr>
            <p:cNvPr id="236" name="Google Shape;236;p6"/>
            <p:cNvGrpSpPr/>
            <p:nvPr/>
          </p:nvGrpSpPr>
          <p:grpSpPr>
            <a:xfrm>
              <a:off x="345766" y="155909"/>
              <a:ext cx="8452699" cy="4831682"/>
              <a:chOff x="271175" y="79714"/>
              <a:chExt cx="8452699" cy="4831682"/>
            </a:xfrm>
          </p:grpSpPr>
          <p:sp>
            <p:nvSpPr>
              <p:cNvPr id="237" name="Google Shape;237;p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5" name="Google Shape;245;p6"/>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8"/>
        <p:cNvGrpSpPr/>
        <p:nvPr/>
      </p:nvGrpSpPr>
      <p:grpSpPr>
        <a:xfrm>
          <a:off x="0" y="0"/>
          <a:ext cx="0" cy="0"/>
          <a:chOff x="0" y="0"/>
          <a:chExt cx="0" cy="0"/>
        </a:xfrm>
      </p:grpSpPr>
      <p:sp>
        <p:nvSpPr>
          <p:cNvPr id="289" name="Google Shape;289;p8"/>
          <p:cNvSpPr txBox="1">
            <a:spLocks noGrp="1"/>
          </p:cNvSpPr>
          <p:nvPr>
            <p:ph type="title"/>
          </p:nvPr>
        </p:nvSpPr>
        <p:spPr>
          <a:xfrm>
            <a:off x="797325" y="671225"/>
            <a:ext cx="3489300" cy="4090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4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1">
    <p:spTree>
      <p:nvGrpSpPr>
        <p:cNvPr id="1" name="Shape 505"/>
        <p:cNvGrpSpPr/>
        <p:nvPr/>
      </p:nvGrpSpPr>
      <p:grpSpPr>
        <a:xfrm>
          <a:off x="0" y="0"/>
          <a:ext cx="0" cy="0"/>
          <a:chOff x="0" y="0"/>
          <a:chExt cx="0" cy="0"/>
        </a:xfrm>
      </p:grpSpPr>
      <p:grpSp>
        <p:nvGrpSpPr>
          <p:cNvPr id="506" name="Google Shape;506;p16"/>
          <p:cNvGrpSpPr/>
          <p:nvPr/>
        </p:nvGrpSpPr>
        <p:grpSpPr>
          <a:xfrm>
            <a:off x="353167" y="163310"/>
            <a:ext cx="8452699" cy="4831682"/>
            <a:chOff x="345766" y="155909"/>
            <a:chExt cx="8452699" cy="4831682"/>
          </a:xfrm>
        </p:grpSpPr>
        <p:grpSp>
          <p:nvGrpSpPr>
            <p:cNvPr id="507" name="Google Shape;507;p16"/>
            <p:cNvGrpSpPr/>
            <p:nvPr/>
          </p:nvGrpSpPr>
          <p:grpSpPr>
            <a:xfrm>
              <a:off x="345766" y="155909"/>
              <a:ext cx="8452699" cy="4831682"/>
              <a:chOff x="271175" y="79714"/>
              <a:chExt cx="8452699" cy="4831682"/>
            </a:xfrm>
          </p:grpSpPr>
          <p:sp>
            <p:nvSpPr>
              <p:cNvPr id="508" name="Google Shape;508;p16"/>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6"/>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6"/>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16"/>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6"/>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6"/>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6"/>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6" name="Google Shape;516;p16"/>
          <p:cNvSpPr txBox="1">
            <a:spLocks noGrp="1"/>
          </p:cNvSpPr>
          <p:nvPr>
            <p:ph type="title" idx="2"/>
          </p:nvPr>
        </p:nvSpPr>
        <p:spPr>
          <a:xfrm>
            <a:off x="1005350"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7" name="Google Shape;517;p16"/>
          <p:cNvSpPr txBox="1">
            <a:spLocks noGrp="1"/>
          </p:cNvSpPr>
          <p:nvPr>
            <p:ph type="subTitle" idx="1"/>
          </p:nvPr>
        </p:nvSpPr>
        <p:spPr>
          <a:xfrm>
            <a:off x="1005350"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18" name="Google Shape;518;p16"/>
          <p:cNvSpPr txBox="1">
            <a:spLocks noGrp="1"/>
          </p:cNvSpPr>
          <p:nvPr>
            <p:ph type="title" idx="3"/>
          </p:nvPr>
        </p:nvSpPr>
        <p:spPr>
          <a:xfrm>
            <a:off x="3445494"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19" name="Google Shape;519;p16"/>
          <p:cNvSpPr txBox="1">
            <a:spLocks noGrp="1"/>
          </p:cNvSpPr>
          <p:nvPr>
            <p:ph type="subTitle" idx="4"/>
          </p:nvPr>
        </p:nvSpPr>
        <p:spPr>
          <a:xfrm>
            <a:off x="3445494"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0" name="Google Shape;520;p16"/>
          <p:cNvSpPr txBox="1">
            <a:spLocks noGrp="1"/>
          </p:cNvSpPr>
          <p:nvPr>
            <p:ph type="title" idx="5"/>
          </p:nvPr>
        </p:nvSpPr>
        <p:spPr>
          <a:xfrm>
            <a:off x="5885639" y="18525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1" name="Google Shape;521;p16"/>
          <p:cNvSpPr txBox="1">
            <a:spLocks noGrp="1"/>
          </p:cNvSpPr>
          <p:nvPr>
            <p:ph type="subTitle" idx="6"/>
          </p:nvPr>
        </p:nvSpPr>
        <p:spPr>
          <a:xfrm>
            <a:off x="5885639" y="21639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2" name="Google Shape;522;p16"/>
          <p:cNvSpPr txBox="1">
            <a:spLocks noGrp="1"/>
          </p:cNvSpPr>
          <p:nvPr>
            <p:ph type="title" idx="7"/>
          </p:nvPr>
        </p:nvSpPr>
        <p:spPr>
          <a:xfrm>
            <a:off x="1005350"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3" name="Google Shape;523;p16"/>
          <p:cNvSpPr txBox="1">
            <a:spLocks noGrp="1"/>
          </p:cNvSpPr>
          <p:nvPr>
            <p:ph type="subTitle" idx="8"/>
          </p:nvPr>
        </p:nvSpPr>
        <p:spPr>
          <a:xfrm>
            <a:off x="1005350"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4" name="Google Shape;524;p16"/>
          <p:cNvSpPr txBox="1">
            <a:spLocks noGrp="1"/>
          </p:cNvSpPr>
          <p:nvPr>
            <p:ph type="title" idx="9"/>
          </p:nvPr>
        </p:nvSpPr>
        <p:spPr>
          <a:xfrm>
            <a:off x="3445494"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5" name="Google Shape;525;p16"/>
          <p:cNvSpPr txBox="1">
            <a:spLocks noGrp="1"/>
          </p:cNvSpPr>
          <p:nvPr>
            <p:ph type="subTitle" idx="13"/>
          </p:nvPr>
        </p:nvSpPr>
        <p:spPr>
          <a:xfrm>
            <a:off x="3445494"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6" name="Google Shape;526;p16"/>
          <p:cNvSpPr txBox="1">
            <a:spLocks noGrp="1"/>
          </p:cNvSpPr>
          <p:nvPr>
            <p:ph type="title" idx="14"/>
          </p:nvPr>
        </p:nvSpPr>
        <p:spPr>
          <a:xfrm>
            <a:off x="5885639" y="3207875"/>
            <a:ext cx="2253000" cy="40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7" name="Google Shape;527;p16"/>
          <p:cNvSpPr txBox="1">
            <a:spLocks noGrp="1"/>
          </p:cNvSpPr>
          <p:nvPr>
            <p:ph type="subTitle" idx="15"/>
          </p:nvPr>
        </p:nvSpPr>
        <p:spPr>
          <a:xfrm>
            <a:off x="5885639" y="3519277"/>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ercentages">
  <p:cSld name="SECTION_TITLE_AND_DESCRIPTION_1_1_1">
    <p:spTree>
      <p:nvGrpSpPr>
        <p:cNvPr id="1" name="Shape 528"/>
        <p:cNvGrpSpPr/>
        <p:nvPr/>
      </p:nvGrpSpPr>
      <p:grpSpPr>
        <a:xfrm>
          <a:off x="0" y="0"/>
          <a:ext cx="0" cy="0"/>
          <a:chOff x="0" y="0"/>
          <a:chExt cx="0" cy="0"/>
        </a:xfrm>
      </p:grpSpPr>
      <p:grpSp>
        <p:nvGrpSpPr>
          <p:cNvPr id="529" name="Google Shape;529;p17"/>
          <p:cNvGrpSpPr/>
          <p:nvPr/>
        </p:nvGrpSpPr>
        <p:grpSpPr>
          <a:xfrm>
            <a:off x="353167" y="163310"/>
            <a:ext cx="8452699" cy="4831682"/>
            <a:chOff x="345766" y="155909"/>
            <a:chExt cx="8452699" cy="4831682"/>
          </a:xfrm>
        </p:grpSpPr>
        <p:grpSp>
          <p:nvGrpSpPr>
            <p:cNvPr id="530" name="Google Shape;530;p17"/>
            <p:cNvGrpSpPr/>
            <p:nvPr/>
          </p:nvGrpSpPr>
          <p:grpSpPr>
            <a:xfrm>
              <a:off x="345766" y="155909"/>
              <a:ext cx="8452699" cy="4831682"/>
              <a:chOff x="271175" y="79714"/>
              <a:chExt cx="8452699" cy="4831682"/>
            </a:xfrm>
          </p:grpSpPr>
          <p:sp>
            <p:nvSpPr>
              <p:cNvPr id="531" name="Google Shape;531;p17"/>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7"/>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7"/>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7"/>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9" name="Google Shape;539;p17"/>
          <p:cNvSpPr txBox="1">
            <a:spLocks noGrp="1"/>
          </p:cNvSpPr>
          <p:nvPr>
            <p:ph type="subTitle" idx="1"/>
          </p:nvPr>
        </p:nvSpPr>
        <p:spPr>
          <a:xfrm>
            <a:off x="1005350"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0" name="Google Shape;540;p17"/>
          <p:cNvSpPr txBox="1">
            <a:spLocks noGrp="1"/>
          </p:cNvSpPr>
          <p:nvPr>
            <p:ph type="subTitle" idx="2"/>
          </p:nvPr>
        </p:nvSpPr>
        <p:spPr>
          <a:xfrm>
            <a:off x="3445494"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1" name="Google Shape;541;p17"/>
          <p:cNvSpPr txBox="1">
            <a:spLocks noGrp="1"/>
          </p:cNvSpPr>
          <p:nvPr>
            <p:ph type="subTitle" idx="3"/>
          </p:nvPr>
        </p:nvSpPr>
        <p:spPr>
          <a:xfrm>
            <a:off x="5885639" y="3382402"/>
            <a:ext cx="2253000" cy="61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7"/>
          <p:cNvSpPr txBox="1">
            <a:spLocks noGrp="1"/>
          </p:cNvSpPr>
          <p:nvPr>
            <p:ph type="title" idx="4" hasCustomPrompt="1"/>
          </p:nvPr>
        </p:nvSpPr>
        <p:spPr>
          <a:xfrm>
            <a:off x="142310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3" name="Google Shape;543;p17"/>
          <p:cNvSpPr txBox="1">
            <a:spLocks noGrp="1"/>
          </p:cNvSpPr>
          <p:nvPr>
            <p:ph type="title" idx="5" hasCustomPrompt="1"/>
          </p:nvPr>
        </p:nvSpPr>
        <p:spPr>
          <a:xfrm>
            <a:off x="3863250" y="2827700"/>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
        <p:nvSpPr>
          <p:cNvPr id="544" name="Google Shape;544;p17"/>
          <p:cNvSpPr txBox="1">
            <a:spLocks noGrp="1"/>
          </p:cNvSpPr>
          <p:nvPr>
            <p:ph type="title" idx="6" hasCustomPrompt="1"/>
          </p:nvPr>
        </p:nvSpPr>
        <p:spPr>
          <a:xfrm>
            <a:off x="6303400" y="2824225"/>
            <a:ext cx="1417500" cy="69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3800"/>
            </a:lvl1pPr>
            <a:lvl2pPr lvl="1" algn="ctr" rtl="0">
              <a:spcBef>
                <a:spcPts val="0"/>
              </a:spcBef>
              <a:spcAft>
                <a:spcPts val="0"/>
              </a:spcAft>
              <a:buClr>
                <a:schemeClr val="lt1"/>
              </a:buClr>
              <a:buSzPts val="3800"/>
              <a:buNone/>
              <a:defRPr sz="3800">
                <a:solidFill>
                  <a:schemeClr val="lt1"/>
                </a:solidFill>
              </a:defRPr>
            </a:lvl2pPr>
            <a:lvl3pPr lvl="2" algn="ctr" rtl="0">
              <a:spcBef>
                <a:spcPts val="0"/>
              </a:spcBef>
              <a:spcAft>
                <a:spcPts val="0"/>
              </a:spcAft>
              <a:buClr>
                <a:schemeClr val="lt1"/>
              </a:buClr>
              <a:buSzPts val="3800"/>
              <a:buNone/>
              <a:defRPr sz="3800">
                <a:solidFill>
                  <a:schemeClr val="lt1"/>
                </a:solidFill>
              </a:defRPr>
            </a:lvl3pPr>
            <a:lvl4pPr lvl="3" algn="ctr" rtl="0">
              <a:spcBef>
                <a:spcPts val="0"/>
              </a:spcBef>
              <a:spcAft>
                <a:spcPts val="0"/>
              </a:spcAft>
              <a:buClr>
                <a:schemeClr val="lt1"/>
              </a:buClr>
              <a:buSzPts val="3800"/>
              <a:buNone/>
              <a:defRPr sz="3800">
                <a:solidFill>
                  <a:schemeClr val="lt1"/>
                </a:solidFill>
              </a:defRPr>
            </a:lvl4pPr>
            <a:lvl5pPr lvl="4" algn="ctr" rtl="0">
              <a:spcBef>
                <a:spcPts val="0"/>
              </a:spcBef>
              <a:spcAft>
                <a:spcPts val="0"/>
              </a:spcAft>
              <a:buClr>
                <a:schemeClr val="lt1"/>
              </a:buClr>
              <a:buSzPts val="3800"/>
              <a:buNone/>
              <a:defRPr sz="3800">
                <a:solidFill>
                  <a:schemeClr val="lt1"/>
                </a:solidFill>
              </a:defRPr>
            </a:lvl5pPr>
            <a:lvl6pPr lvl="5" algn="ctr" rtl="0">
              <a:spcBef>
                <a:spcPts val="0"/>
              </a:spcBef>
              <a:spcAft>
                <a:spcPts val="0"/>
              </a:spcAft>
              <a:buClr>
                <a:schemeClr val="lt1"/>
              </a:buClr>
              <a:buSzPts val="3800"/>
              <a:buNone/>
              <a:defRPr sz="3800">
                <a:solidFill>
                  <a:schemeClr val="lt1"/>
                </a:solidFill>
              </a:defRPr>
            </a:lvl6pPr>
            <a:lvl7pPr lvl="6" algn="ctr" rtl="0">
              <a:spcBef>
                <a:spcPts val="0"/>
              </a:spcBef>
              <a:spcAft>
                <a:spcPts val="0"/>
              </a:spcAft>
              <a:buClr>
                <a:schemeClr val="lt1"/>
              </a:buClr>
              <a:buSzPts val="3800"/>
              <a:buNone/>
              <a:defRPr sz="3800">
                <a:solidFill>
                  <a:schemeClr val="lt1"/>
                </a:solidFill>
              </a:defRPr>
            </a:lvl7pPr>
            <a:lvl8pPr lvl="7" algn="ctr" rtl="0">
              <a:spcBef>
                <a:spcPts val="0"/>
              </a:spcBef>
              <a:spcAft>
                <a:spcPts val="0"/>
              </a:spcAft>
              <a:buClr>
                <a:schemeClr val="lt1"/>
              </a:buClr>
              <a:buSzPts val="3800"/>
              <a:buNone/>
              <a:defRPr sz="3800">
                <a:solidFill>
                  <a:schemeClr val="lt1"/>
                </a:solidFill>
              </a:defRPr>
            </a:lvl8pPr>
            <a:lvl9pPr lvl="8" algn="ctr" rtl="0">
              <a:spcBef>
                <a:spcPts val="0"/>
              </a:spcBef>
              <a:spcAft>
                <a:spcPts val="0"/>
              </a:spcAft>
              <a:buClr>
                <a:schemeClr val="lt1"/>
              </a:buClr>
              <a:buSzPts val="3800"/>
              <a:buNone/>
              <a:defRPr sz="38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1">
  <p:cSld name="TITLE_ONLY_2">
    <p:spTree>
      <p:nvGrpSpPr>
        <p:cNvPr id="1" name="Shape 557"/>
        <p:cNvGrpSpPr/>
        <p:nvPr/>
      </p:nvGrpSpPr>
      <p:grpSpPr>
        <a:xfrm>
          <a:off x="0" y="0"/>
          <a:ext cx="0" cy="0"/>
          <a:chOff x="0" y="0"/>
          <a:chExt cx="0" cy="0"/>
        </a:xfrm>
      </p:grpSpPr>
      <p:grpSp>
        <p:nvGrpSpPr>
          <p:cNvPr id="558" name="Google Shape;558;p19"/>
          <p:cNvGrpSpPr/>
          <p:nvPr/>
        </p:nvGrpSpPr>
        <p:grpSpPr>
          <a:xfrm>
            <a:off x="353167" y="163310"/>
            <a:ext cx="8452699" cy="4831682"/>
            <a:chOff x="345766" y="155909"/>
            <a:chExt cx="8452699" cy="4831682"/>
          </a:xfrm>
        </p:grpSpPr>
        <p:grpSp>
          <p:nvGrpSpPr>
            <p:cNvPr id="559" name="Google Shape;559;p19"/>
            <p:cNvGrpSpPr/>
            <p:nvPr/>
          </p:nvGrpSpPr>
          <p:grpSpPr>
            <a:xfrm>
              <a:off x="345766" y="155909"/>
              <a:ext cx="8452699" cy="4831682"/>
              <a:chOff x="271175" y="79714"/>
              <a:chExt cx="8452699" cy="4831682"/>
            </a:xfrm>
          </p:grpSpPr>
          <p:sp>
            <p:nvSpPr>
              <p:cNvPr id="560" name="Google Shape;560;p19"/>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19"/>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7" name="Google Shape;56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8" name="Google Shape;568;p19"/>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Design 2">
  <p:cSld name="TITLE_AND_TWO_COLUMNS_1">
    <p:spTree>
      <p:nvGrpSpPr>
        <p:cNvPr id="1" name="Shape 586"/>
        <p:cNvGrpSpPr/>
        <p:nvPr/>
      </p:nvGrpSpPr>
      <p:grpSpPr>
        <a:xfrm>
          <a:off x="0" y="0"/>
          <a:ext cx="0" cy="0"/>
          <a:chOff x="0" y="0"/>
          <a:chExt cx="0" cy="0"/>
        </a:xfrm>
      </p:grpSpPr>
      <p:grpSp>
        <p:nvGrpSpPr>
          <p:cNvPr id="587" name="Google Shape;587;p21"/>
          <p:cNvGrpSpPr/>
          <p:nvPr/>
        </p:nvGrpSpPr>
        <p:grpSpPr>
          <a:xfrm>
            <a:off x="353167" y="163310"/>
            <a:ext cx="8452699" cy="4831682"/>
            <a:chOff x="345766" y="155909"/>
            <a:chExt cx="8452699" cy="4831682"/>
          </a:xfrm>
        </p:grpSpPr>
        <p:grpSp>
          <p:nvGrpSpPr>
            <p:cNvPr id="588" name="Google Shape;588;p21"/>
            <p:cNvGrpSpPr/>
            <p:nvPr/>
          </p:nvGrpSpPr>
          <p:grpSpPr>
            <a:xfrm>
              <a:off x="345766" y="155909"/>
              <a:ext cx="8452699" cy="4831682"/>
              <a:chOff x="271175" y="79714"/>
              <a:chExt cx="8452699" cy="4831682"/>
            </a:xfrm>
          </p:grpSpPr>
          <p:sp>
            <p:nvSpPr>
              <p:cNvPr id="589" name="Google Shape;589;p21"/>
              <p:cNvSpPr/>
              <p:nvPr/>
            </p:nvSpPr>
            <p:spPr>
              <a:xfrm>
                <a:off x="271175" y="79714"/>
                <a:ext cx="8452698" cy="4831682"/>
              </a:xfrm>
              <a:custGeom>
                <a:avLst/>
                <a:gdLst/>
                <a:ahLst/>
                <a:cxnLst/>
                <a:rect l="l" t="t" r="r" b="b"/>
                <a:pathLst>
                  <a:path w="36553" h="27968" extrusionOk="0">
                    <a:moveTo>
                      <a:pt x="0" y="0"/>
                    </a:moveTo>
                    <a:lnTo>
                      <a:pt x="0" y="27968"/>
                    </a:lnTo>
                    <a:lnTo>
                      <a:pt x="36553" y="27968"/>
                    </a:lnTo>
                    <a:lnTo>
                      <a:pt x="36553" y="0"/>
                    </a:lnTo>
                    <a:close/>
                  </a:path>
                </a:pathLst>
              </a:custGeom>
              <a:solidFill>
                <a:schemeClr val="accent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1"/>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1"/>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1"/>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21"/>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1"/>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1"/>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7" name="Google Shape;597;p21"/>
          <p:cNvSpPr txBox="1">
            <a:spLocks noGrp="1"/>
          </p:cNvSpPr>
          <p:nvPr>
            <p:ph type="title"/>
          </p:nvPr>
        </p:nvSpPr>
        <p:spPr>
          <a:xfrm>
            <a:off x="697475" y="593076"/>
            <a:ext cx="773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800"/>
              <a:buFont typeface="Teko"/>
              <a:buNone/>
              <a:defRPr sz="2800" b="1">
                <a:solidFill>
                  <a:schemeClr val="accent3"/>
                </a:solidFill>
                <a:latin typeface="Teko"/>
                <a:ea typeface="Teko"/>
                <a:cs typeface="Teko"/>
                <a:sym typeface="Teko"/>
              </a:defRPr>
            </a:lvl1pPr>
            <a:lvl2pPr lvl="1">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2pPr>
            <a:lvl3pPr lvl="2">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3pPr>
            <a:lvl4pPr lvl="3">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4pPr>
            <a:lvl5pPr lvl="4">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5pPr>
            <a:lvl6pPr lvl="5">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6pPr>
            <a:lvl7pPr lvl="6">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7pPr>
            <a:lvl8pPr lvl="7">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8pPr>
            <a:lvl9pPr lvl="8">
              <a:spcBef>
                <a:spcPts val="0"/>
              </a:spcBef>
              <a:spcAft>
                <a:spcPts val="0"/>
              </a:spcAft>
              <a:buClr>
                <a:schemeClr val="accent3"/>
              </a:buClr>
              <a:buSzPts val="2800"/>
              <a:buFont typeface="Teko"/>
              <a:buNone/>
              <a:defRPr sz="2800">
                <a:solidFill>
                  <a:schemeClr val="accent3"/>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8" r:id="rId4"/>
    <p:sldLayoutId id="2147483662" r:id="rId5"/>
    <p:sldLayoutId id="2147483663" r:id="rId6"/>
    <p:sldLayoutId id="2147483665" r:id="rId7"/>
    <p:sldLayoutId id="214748366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903">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4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5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5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2.xml"/><Relationship Id="rId1" Type="http://schemas.openxmlformats.org/officeDocument/2006/relationships/slideLayout" Target="../slideLayouts/slideLayout8.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5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hyperlink" Target="https://www.mathworks.com/help/stats/perfcurve.html#d123e626411" TargetMode="External"/><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735"/>
        <p:cNvGrpSpPr/>
        <p:nvPr/>
      </p:nvGrpSpPr>
      <p:grpSpPr>
        <a:xfrm>
          <a:off x="0" y="0"/>
          <a:ext cx="0" cy="0"/>
          <a:chOff x="0" y="0"/>
          <a:chExt cx="0" cy="0"/>
        </a:xfrm>
      </p:grpSpPr>
      <p:sp>
        <p:nvSpPr>
          <p:cNvPr id="736" name="Google Shape;736;p28"/>
          <p:cNvSpPr txBox="1">
            <a:spLocks noGrp="1"/>
          </p:cNvSpPr>
          <p:nvPr>
            <p:ph type="ctrTitle"/>
          </p:nvPr>
        </p:nvSpPr>
        <p:spPr>
          <a:xfrm>
            <a:off x="2155050" y="1546808"/>
            <a:ext cx="4836000" cy="173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MATLAB </a:t>
            </a:r>
            <a:endParaRPr dirty="0"/>
          </a:p>
        </p:txBody>
      </p:sp>
      <p:sp>
        <p:nvSpPr>
          <p:cNvPr id="737" name="Google Shape;737;p28"/>
          <p:cNvSpPr txBox="1">
            <a:spLocks noGrp="1"/>
          </p:cNvSpPr>
          <p:nvPr>
            <p:ph type="subTitle" idx="1"/>
          </p:nvPr>
        </p:nvSpPr>
        <p:spPr>
          <a:xfrm>
            <a:off x="2391600" y="3321323"/>
            <a:ext cx="4360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Class 6: statistics basics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spread</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STD</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Computes standard deviation of array</a:t>
            </a:r>
          </a:p>
          <a:p>
            <a:pPr marL="0" lvl="0" indent="0" algn="ctr" rtl="0">
              <a:spcBef>
                <a:spcPts val="0"/>
              </a:spcBef>
              <a:spcAft>
                <a:spcPts val="1600"/>
              </a:spcAft>
              <a:buNone/>
            </a:pP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range</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var</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Difference between max and min</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Computes variance </a:t>
            </a:r>
            <a:r>
              <a:rPr lang="en-US" sz="2000"/>
              <a:t>of array</a:t>
            </a:r>
            <a:endParaRPr lang="en-US" sz="2000" dirty="0"/>
          </a:p>
        </p:txBody>
      </p:sp>
      <p:sp>
        <p:nvSpPr>
          <p:cNvPr id="38" name="TextBox 37">
            <a:extLst>
              <a:ext uri="{FF2B5EF4-FFF2-40B4-BE49-F238E27FC236}">
                <a16:creationId xmlns:a16="http://schemas.microsoft.com/office/drawing/2014/main" id="{65AF40CF-2ACD-4C4D-AA17-8D44449252AD}"/>
              </a:ext>
            </a:extLst>
          </p:cNvPr>
          <p:cNvSpPr txBox="1"/>
          <p:nvPr/>
        </p:nvSpPr>
        <p:spPr>
          <a:xfrm>
            <a:off x="894299" y="2456513"/>
            <a:ext cx="7355397" cy="830997"/>
          </a:xfrm>
          <a:prstGeom prst="rect">
            <a:avLst/>
          </a:prstGeom>
          <a:solidFill>
            <a:schemeClr val="accent5">
              <a:lumMod val="20000"/>
              <a:lumOff val="80000"/>
            </a:schemeClr>
          </a:solidFill>
        </p:spPr>
        <p:txBody>
          <a:bodyPr wrap="square" rtlCol="0">
            <a:spAutoFit/>
          </a:bodyPr>
          <a:lstStyle/>
          <a:p>
            <a:pPr algn="ctr"/>
            <a:r>
              <a:rPr lang="en-US" sz="2400" b="1" dirty="0" err="1">
                <a:solidFill>
                  <a:schemeClr val="tx1"/>
                </a:solidFill>
              </a:rPr>
              <a:t>prctile</a:t>
            </a:r>
            <a:r>
              <a:rPr lang="en-US" sz="2400" b="1" dirty="0">
                <a:solidFill>
                  <a:schemeClr val="tx1"/>
                </a:solidFill>
              </a:rPr>
              <a:t>(</a:t>
            </a:r>
            <a:r>
              <a:rPr lang="en-US" sz="2400" b="1" dirty="0" err="1">
                <a:solidFill>
                  <a:schemeClr val="tx1"/>
                </a:solidFill>
              </a:rPr>
              <a:t>x,p</a:t>
            </a:r>
            <a:r>
              <a:rPr lang="en-US" sz="2400" b="1" dirty="0">
                <a:solidFill>
                  <a:schemeClr val="tx1"/>
                </a:solidFill>
              </a:rPr>
              <a:t>) </a:t>
            </a:r>
            <a:r>
              <a:rPr lang="en-US" sz="2400" dirty="0">
                <a:solidFill>
                  <a:schemeClr val="tx1"/>
                </a:solidFill>
              </a:rPr>
              <a:t>returns the p percentile of the data vector X</a:t>
            </a:r>
          </a:p>
        </p:txBody>
      </p:sp>
    </p:spTree>
    <p:extLst>
      <p:ext uri="{BB962C8B-B14F-4D97-AF65-F5344CB8AC3E}">
        <p14:creationId xmlns:p14="http://schemas.microsoft.com/office/powerpoint/2010/main" val="155718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Dealing with missing data</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Missing data in MATLAB generally takes the form of </a:t>
            </a:r>
            <a:r>
              <a:rPr lang="en-US" sz="2400" b="1" dirty="0" err="1">
                <a:solidFill>
                  <a:schemeClr val="accent3"/>
                </a:solidFill>
              </a:rPr>
              <a:t>NaN</a:t>
            </a:r>
            <a:r>
              <a:rPr lang="en-US" sz="2400" dirty="0">
                <a:solidFill>
                  <a:schemeClr val="accent3"/>
                </a:solidFill>
              </a:rPr>
              <a:t> values</a:t>
            </a:r>
          </a:p>
          <a:p>
            <a:pPr algn="l">
              <a:lnSpc>
                <a:spcPct val="150000"/>
              </a:lnSpc>
            </a:pPr>
            <a:r>
              <a:rPr lang="en-US" sz="2400" dirty="0">
                <a:solidFill>
                  <a:schemeClr val="accent3"/>
                </a:solidFill>
              </a:rPr>
              <a:t>You need to address these before running analysis </a:t>
            </a:r>
          </a:p>
          <a:p>
            <a:pPr algn="l">
              <a:lnSpc>
                <a:spcPct val="150000"/>
              </a:lnSpc>
            </a:pPr>
            <a:r>
              <a:rPr lang="en-US" sz="2400" b="1" dirty="0" err="1">
                <a:solidFill>
                  <a:schemeClr val="accent3"/>
                </a:solidFill>
              </a:rPr>
              <a:t>Ismissing</a:t>
            </a:r>
            <a:r>
              <a:rPr lang="en-US" sz="2400" b="1" dirty="0">
                <a:solidFill>
                  <a:schemeClr val="accent3"/>
                </a:solidFill>
              </a:rPr>
              <a:t>()</a:t>
            </a:r>
          </a:p>
          <a:p>
            <a:pPr algn="l">
              <a:lnSpc>
                <a:spcPct val="150000"/>
              </a:lnSpc>
            </a:pPr>
            <a:r>
              <a:rPr lang="en-US" sz="2400" b="1" dirty="0" err="1">
                <a:solidFill>
                  <a:schemeClr val="accent3"/>
                </a:solidFill>
              </a:rPr>
              <a:t>Rmmissing</a:t>
            </a:r>
            <a:endParaRPr lang="en-US" sz="2400" b="1" dirty="0">
              <a:solidFill>
                <a:schemeClr val="accent3"/>
              </a:solidFill>
            </a:endParaRPr>
          </a:p>
          <a:p>
            <a:pPr algn="l">
              <a:lnSpc>
                <a:spcPct val="150000"/>
              </a:lnSpc>
            </a:pPr>
            <a:endParaRPr lang="en-US" sz="2400" b="1" dirty="0">
              <a:solidFill>
                <a:schemeClr val="accent3"/>
              </a:solidFill>
            </a:endParaRPr>
          </a:p>
        </p:txBody>
      </p:sp>
    </p:spTree>
    <p:extLst>
      <p:ext uri="{BB962C8B-B14F-4D97-AF65-F5344CB8AC3E}">
        <p14:creationId xmlns:p14="http://schemas.microsoft.com/office/powerpoint/2010/main" val="174263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Dealing with outliers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You can manually check if there are any outliers in your data (e.g., check for data above 3 SD)</a:t>
            </a:r>
          </a:p>
          <a:p>
            <a:pPr algn="l">
              <a:lnSpc>
                <a:spcPct val="150000"/>
              </a:lnSpc>
            </a:pPr>
            <a:r>
              <a:rPr lang="en-US" sz="2400" dirty="0">
                <a:solidFill>
                  <a:schemeClr val="accent3"/>
                </a:solidFill>
              </a:rPr>
              <a:t> or you can use </a:t>
            </a:r>
            <a:r>
              <a:rPr lang="en-US" sz="2400" b="1" dirty="0" err="1">
                <a:solidFill>
                  <a:schemeClr val="accent3"/>
                </a:solidFill>
              </a:rPr>
              <a:t>isoutlier</a:t>
            </a:r>
            <a:r>
              <a:rPr lang="en-US" sz="2400" b="1" dirty="0">
                <a:solidFill>
                  <a:schemeClr val="accent3"/>
                </a:solidFill>
              </a:rPr>
              <a:t>() </a:t>
            </a:r>
            <a:endParaRPr lang="en-US" sz="2400" dirty="0">
              <a:solidFill>
                <a:schemeClr val="accent3"/>
              </a:solidFill>
            </a:endParaRPr>
          </a:p>
          <a:p>
            <a:pPr algn="l">
              <a:lnSpc>
                <a:spcPct val="150000"/>
              </a:lnSpc>
            </a:pPr>
            <a:endParaRPr lang="en-US" sz="2400" b="1" dirty="0">
              <a:solidFill>
                <a:schemeClr val="accent3"/>
              </a:solidFill>
            </a:endParaRPr>
          </a:p>
        </p:txBody>
      </p:sp>
    </p:spTree>
    <p:extLst>
      <p:ext uri="{BB962C8B-B14F-4D97-AF65-F5344CB8AC3E}">
        <p14:creationId xmlns:p14="http://schemas.microsoft.com/office/powerpoint/2010/main" val="381150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3;p29">
            <a:extLst>
              <a:ext uri="{FF2B5EF4-FFF2-40B4-BE49-F238E27FC236}">
                <a16:creationId xmlns:a16="http://schemas.microsoft.com/office/drawing/2014/main" id="{B821F121-5DF6-F944-BA4A-7E729E972214}"/>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t>Correlations</a:t>
            </a:r>
            <a:r>
              <a:rPr lang="en-US" sz="2400" dirty="0"/>
              <a:t> is the relationship between any two variables  </a:t>
            </a:r>
          </a:p>
          <a:p>
            <a:pPr algn="l">
              <a:lnSpc>
                <a:spcPct val="150000"/>
              </a:lnSpc>
            </a:pPr>
            <a:r>
              <a:rPr lang="en-US" sz="2400" dirty="0"/>
              <a:t>They can be described in different ways:</a:t>
            </a:r>
          </a:p>
          <a:p>
            <a:pPr algn="l">
              <a:lnSpc>
                <a:spcPct val="150000"/>
              </a:lnSpc>
            </a:pPr>
            <a:r>
              <a:rPr lang="en-US" sz="2400" b="1" dirty="0"/>
              <a:t>Pearson</a:t>
            </a:r>
            <a:r>
              <a:rPr lang="en-US" sz="2400" dirty="0"/>
              <a:t>—linear relationship between continuous variables</a:t>
            </a:r>
          </a:p>
          <a:p>
            <a:pPr algn="l">
              <a:lnSpc>
                <a:spcPct val="150000"/>
              </a:lnSpc>
            </a:pPr>
            <a:r>
              <a:rPr lang="en-US" sz="2400" b="1" dirty="0"/>
              <a:t>Spearman Rho</a:t>
            </a:r>
            <a:r>
              <a:rPr lang="en-US" sz="2400" dirty="0"/>
              <a:t>—nonparametric rank correlation, describing two variables as a monotonic function  </a:t>
            </a:r>
          </a:p>
        </p:txBody>
      </p:sp>
    </p:spTree>
    <p:extLst>
      <p:ext uri="{BB962C8B-B14F-4D97-AF65-F5344CB8AC3E}">
        <p14:creationId xmlns:p14="http://schemas.microsoft.com/office/powerpoint/2010/main" val="3974259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Correlations in MATLAB</a:t>
            </a:r>
            <a:endParaRPr dirty="0"/>
          </a:p>
        </p:txBody>
      </p:sp>
      <p:sp>
        <p:nvSpPr>
          <p:cNvPr id="1017" name="Google Shape;1017;p40"/>
          <p:cNvSpPr/>
          <p:nvPr/>
        </p:nvSpPr>
        <p:spPr>
          <a:xfrm>
            <a:off x="8059743" y="72593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74341" y="4393579"/>
            <a:ext cx="1509132" cy="709911"/>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84141"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err="1"/>
              <a:t>corr</a:t>
            </a:r>
            <a:r>
              <a:rPr lang="en-US" sz="2400" b="1" dirty="0"/>
              <a:t> </a:t>
            </a:r>
            <a:r>
              <a:rPr lang="en-US" sz="2400" dirty="0"/>
              <a:t>— returns a matrix of pairwise correlations between columns</a:t>
            </a:r>
          </a:p>
          <a:p>
            <a:pPr algn="l">
              <a:lnSpc>
                <a:spcPct val="150000"/>
              </a:lnSpc>
            </a:pPr>
            <a:r>
              <a:rPr lang="en-US" sz="2400" b="1" dirty="0" err="1"/>
              <a:t>corrcoef</a:t>
            </a:r>
            <a:r>
              <a:rPr lang="en-US" sz="2400" b="1" dirty="0"/>
              <a:t> </a:t>
            </a:r>
            <a:r>
              <a:rPr lang="en-US" sz="2400" dirty="0"/>
              <a:t>— Returns the correlation between vectorized matrices </a:t>
            </a:r>
            <a:endParaRPr lang="en-US" sz="2400" b="1" dirty="0"/>
          </a:p>
          <a:p>
            <a:pPr algn="l">
              <a:lnSpc>
                <a:spcPct val="150000"/>
              </a:lnSpc>
            </a:pPr>
            <a:r>
              <a:rPr lang="en-US" sz="2400" b="1" dirty="0"/>
              <a:t>corr2 </a:t>
            </a:r>
            <a:r>
              <a:rPr lang="en-US" sz="2400" dirty="0"/>
              <a:t>— returns correlation coefficient for matrices (i.e., one value for its 2-d inputs)</a:t>
            </a:r>
            <a:endParaRPr lang="en-US" sz="2400" b="1" dirty="0"/>
          </a:p>
        </p:txBody>
      </p:sp>
    </p:spTree>
    <p:extLst>
      <p:ext uri="{BB962C8B-B14F-4D97-AF65-F5344CB8AC3E}">
        <p14:creationId xmlns:p14="http://schemas.microsoft.com/office/powerpoint/2010/main" val="349404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Reminder: Reshape can help you</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43;p29">
            <a:extLst>
              <a:ext uri="{FF2B5EF4-FFF2-40B4-BE49-F238E27FC236}">
                <a16:creationId xmlns:a16="http://schemas.microsoft.com/office/drawing/2014/main" id="{0B8E31D3-28DA-AD4C-8969-4373F436E2F1}"/>
              </a:ext>
            </a:extLst>
          </p:cNvPr>
          <p:cNvSpPr txBox="1">
            <a:spLocks/>
          </p:cNvSpPr>
          <p:nvPr/>
        </p:nvSpPr>
        <p:spPr>
          <a:xfrm>
            <a:off x="314382" y="1294512"/>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lvl="2" algn="l">
              <a:lnSpc>
                <a:spcPct val="150000"/>
              </a:lnSpc>
            </a:pPr>
            <a:r>
              <a:rPr lang="en-US" dirty="0"/>
              <a:t>Reshape is a useful function to transform any sized matrix into a different shape</a:t>
            </a:r>
          </a:p>
          <a:p>
            <a:pPr lvl="2" algn="l">
              <a:lnSpc>
                <a:spcPct val="150000"/>
              </a:lnSpc>
            </a:pPr>
            <a:r>
              <a:rPr lang="en-US" b="1" dirty="0"/>
              <a:t>Reshape(X, [new dimensions])</a:t>
            </a:r>
          </a:p>
          <a:p>
            <a:pPr lvl="2" algn="l">
              <a:lnSpc>
                <a:spcPct val="150000"/>
              </a:lnSpc>
            </a:pPr>
            <a:r>
              <a:rPr lang="en-US" dirty="0"/>
              <a:t>Note that the new dimensions need to be consistent with the previous ones </a:t>
            </a:r>
          </a:p>
          <a:p>
            <a:pPr lvl="2" algn="l">
              <a:lnSpc>
                <a:spcPct val="150000"/>
              </a:lnSpc>
            </a:pPr>
            <a:r>
              <a:rPr lang="en-US" dirty="0"/>
              <a:t>i.e., dim1*dim2*dim3 == newdim1*newdim2 etc..</a:t>
            </a:r>
          </a:p>
        </p:txBody>
      </p:sp>
    </p:spTree>
    <p:extLst>
      <p:ext uri="{BB962C8B-B14F-4D97-AF65-F5344CB8AC3E}">
        <p14:creationId xmlns:p14="http://schemas.microsoft.com/office/powerpoint/2010/main" val="828027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35"/>
          <p:cNvSpPr txBox="1">
            <a:spLocks noGrp="1"/>
          </p:cNvSpPr>
          <p:nvPr>
            <p:ph type="title"/>
          </p:nvPr>
        </p:nvSpPr>
        <p:spPr>
          <a:xfrm>
            <a:off x="713225" y="588077"/>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T-tests</a:t>
            </a:r>
            <a:endParaRPr dirty="0"/>
          </a:p>
        </p:txBody>
      </p:sp>
      <p:sp>
        <p:nvSpPr>
          <p:cNvPr id="47" name="Google Shape;743;p29">
            <a:extLst>
              <a:ext uri="{FF2B5EF4-FFF2-40B4-BE49-F238E27FC236}">
                <a16:creationId xmlns:a16="http://schemas.microsoft.com/office/drawing/2014/main" id="{3131C033-402F-424A-85BB-458F02C8FAD0}"/>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Student t-test allows you to test mean differences between normal distributions </a:t>
            </a:r>
          </a:p>
          <a:p>
            <a:pPr marL="0" indent="0" algn="l"/>
            <a:endParaRPr lang="en-US" sz="2400" dirty="0">
              <a:solidFill>
                <a:schemeClr val="accent3"/>
              </a:solidFill>
            </a:endParaRPr>
          </a:p>
          <a:p>
            <a:pPr marL="0" indent="0" algn="l"/>
            <a:r>
              <a:rPr lang="en-US" sz="2400" dirty="0">
                <a:solidFill>
                  <a:schemeClr val="accent3"/>
                </a:solidFill>
              </a:rPr>
              <a:t>There are many different </a:t>
            </a:r>
            <a:r>
              <a:rPr lang="en-US" sz="2400" b="1" dirty="0" err="1">
                <a:solidFill>
                  <a:schemeClr val="accent3"/>
                </a:solidFill>
              </a:rPr>
              <a:t>flavours</a:t>
            </a:r>
            <a:r>
              <a:rPr lang="en-US" sz="2400" dirty="0">
                <a:solidFill>
                  <a:schemeClr val="accent3"/>
                </a:solidFill>
              </a:rPr>
              <a:t> of t’s</a:t>
            </a:r>
          </a:p>
          <a:p>
            <a:pPr marL="342900" algn="l">
              <a:buFont typeface="Arial" panose="020B0604020202020204" pitchFamily="34" charset="0"/>
              <a:buChar char="•"/>
            </a:pPr>
            <a:r>
              <a:rPr lang="en-US" sz="2400" dirty="0">
                <a:solidFill>
                  <a:schemeClr val="accent3"/>
                </a:solidFill>
              </a:rPr>
              <a:t>	one-sample vs two samples</a:t>
            </a:r>
          </a:p>
          <a:p>
            <a:pPr marL="342900" algn="l">
              <a:buFont typeface="Arial" panose="020B0604020202020204" pitchFamily="34" charset="0"/>
              <a:buChar char="•"/>
            </a:pPr>
            <a:r>
              <a:rPr lang="en-US" sz="2400" dirty="0">
                <a:solidFill>
                  <a:schemeClr val="accent3"/>
                </a:solidFill>
              </a:rPr>
              <a:t>	paired vs unpaired</a:t>
            </a:r>
          </a:p>
          <a:p>
            <a:pPr marL="342900" algn="l">
              <a:buFont typeface="Arial" panose="020B0604020202020204" pitchFamily="34" charset="0"/>
              <a:buChar char="•"/>
            </a:pPr>
            <a:r>
              <a:rPr lang="en-US" sz="2400" dirty="0">
                <a:solidFill>
                  <a:schemeClr val="accent3"/>
                </a:solidFill>
              </a:rPr>
              <a:t>	one tail vs two </a:t>
            </a:r>
          </a:p>
        </p:txBody>
      </p:sp>
      <p:sp>
        <p:nvSpPr>
          <p:cNvPr id="4" name="Google Shape;1563;p48">
            <a:extLst>
              <a:ext uri="{FF2B5EF4-FFF2-40B4-BE49-F238E27FC236}">
                <a16:creationId xmlns:a16="http://schemas.microsoft.com/office/drawing/2014/main" id="{71B4613B-E0C0-C441-949D-5486D4A6E68D}"/>
              </a:ext>
            </a:extLst>
          </p:cNvPr>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64;p48">
            <a:extLst>
              <a:ext uri="{FF2B5EF4-FFF2-40B4-BE49-F238E27FC236}">
                <a16:creationId xmlns:a16="http://schemas.microsoft.com/office/drawing/2014/main" id="{F180D5F2-BDE1-1A4D-BEC9-CECDF0C060AC}"/>
              </a:ext>
            </a:extLst>
          </p:cNvPr>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5;p48">
            <a:extLst>
              <a:ext uri="{FF2B5EF4-FFF2-40B4-BE49-F238E27FC236}">
                <a16:creationId xmlns:a16="http://schemas.microsoft.com/office/drawing/2014/main" id="{9F28C714-24F0-3D46-B1A6-FD4FA1BB9414}"/>
              </a:ext>
            </a:extLst>
          </p:cNvPr>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6;p48">
            <a:extLst>
              <a:ext uri="{FF2B5EF4-FFF2-40B4-BE49-F238E27FC236}">
                <a16:creationId xmlns:a16="http://schemas.microsoft.com/office/drawing/2014/main" id="{D7518DF8-3C06-7049-B1AA-CEB762498A49}"/>
              </a:ext>
            </a:extLst>
          </p:cNvPr>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8;p48">
            <a:extLst>
              <a:ext uri="{FF2B5EF4-FFF2-40B4-BE49-F238E27FC236}">
                <a16:creationId xmlns:a16="http://schemas.microsoft.com/office/drawing/2014/main" id="{5F9A6B9E-079D-7942-88E9-1B621D9C5CEE}"/>
              </a:ext>
            </a:extLst>
          </p:cNvPr>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69;p48">
            <a:extLst>
              <a:ext uri="{FF2B5EF4-FFF2-40B4-BE49-F238E27FC236}">
                <a16:creationId xmlns:a16="http://schemas.microsoft.com/office/drawing/2014/main" id="{61E69ED0-52F2-6444-82B4-F81E2D78E29C}"/>
              </a:ext>
            </a:extLst>
          </p:cNvPr>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0;p48">
            <a:extLst>
              <a:ext uri="{FF2B5EF4-FFF2-40B4-BE49-F238E27FC236}">
                <a16:creationId xmlns:a16="http://schemas.microsoft.com/office/drawing/2014/main" id="{36955DC4-87D5-0747-97A1-548EA7D608DA}"/>
              </a:ext>
            </a:extLst>
          </p:cNvPr>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T-test </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1397590" y="1497940"/>
            <a:ext cx="6717597"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marL="0" indent="0" algn="l"/>
            <a:r>
              <a:rPr lang="en-US" sz="2400" dirty="0">
                <a:solidFill>
                  <a:schemeClr val="accent3"/>
                </a:solidFill>
              </a:rPr>
              <a:t>T-tests assume that your data come from a </a:t>
            </a:r>
            <a:r>
              <a:rPr lang="en-US" sz="2400" b="1" dirty="0">
                <a:solidFill>
                  <a:schemeClr val="accent3"/>
                </a:solidFill>
              </a:rPr>
              <a:t>normal</a:t>
            </a:r>
            <a:r>
              <a:rPr lang="en-US" sz="2400" dirty="0">
                <a:solidFill>
                  <a:schemeClr val="accent3"/>
                </a:solidFill>
              </a:rPr>
              <a:t> distribution and the observations are sampled </a:t>
            </a:r>
            <a:r>
              <a:rPr lang="en-US" sz="2400" b="1" dirty="0">
                <a:solidFill>
                  <a:schemeClr val="accent3"/>
                </a:solidFill>
              </a:rPr>
              <a:t>independently</a:t>
            </a:r>
            <a:r>
              <a:rPr lang="en-US" sz="2400" dirty="0">
                <a:solidFill>
                  <a:schemeClr val="accent3"/>
                </a:solidFill>
              </a:rPr>
              <a:t> from one another </a:t>
            </a:r>
          </a:p>
          <a:p>
            <a:pPr marL="0" indent="0" algn="l"/>
            <a:endParaRPr lang="en-US" sz="2400" dirty="0">
              <a:solidFill>
                <a:schemeClr val="accent3"/>
              </a:solidFill>
            </a:endParaRPr>
          </a:p>
          <a:p>
            <a:pPr marL="0" indent="0" algn="l"/>
            <a:r>
              <a:rPr lang="en-US" sz="2400" dirty="0">
                <a:solidFill>
                  <a:schemeClr val="accent3"/>
                </a:solidFill>
              </a:rPr>
              <a:t>These assumptions apply for both paired and unpaired test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6117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6970884"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One-sample </a:t>
            </a:r>
            <a:r>
              <a:rPr lang="en-US" sz="2400" dirty="0">
                <a:solidFill>
                  <a:schemeClr val="accent3"/>
                </a:solidFill>
              </a:rPr>
              <a:t>t-tests test the hypothesis that mean is different than a prespecified u0  </a:t>
            </a:r>
          </a:p>
          <a:p>
            <a:pPr algn="l">
              <a:lnSpc>
                <a:spcPct val="150000"/>
              </a:lnSpc>
            </a:pPr>
            <a:r>
              <a:rPr lang="en-US" sz="2400" b="1" dirty="0">
                <a:solidFill>
                  <a:schemeClr val="accent3"/>
                </a:solidFill>
              </a:rPr>
              <a:t>Independent-sample</a:t>
            </a:r>
            <a:r>
              <a:rPr lang="en-US" sz="2400" dirty="0">
                <a:solidFill>
                  <a:schemeClr val="accent3"/>
                </a:solidFill>
              </a:rPr>
              <a:t> t-tests test the hypothesis that the mean difference between both samples is not 0</a:t>
            </a:r>
          </a:p>
          <a:p>
            <a:pPr algn="l">
              <a:lnSpc>
                <a:spcPct val="150000"/>
              </a:lnSpc>
            </a:pPr>
            <a:endParaRPr lang="en-US" sz="2400" dirty="0"/>
          </a:p>
        </p:txBody>
      </p:sp>
    </p:spTree>
    <p:extLst>
      <p:ext uri="{BB962C8B-B14F-4D97-AF65-F5344CB8AC3E}">
        <p14:creationId xmlns:p14="http://schemas.microsoft.com/office/powerpoint/2010/main" val="936725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235992"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Paired</a:t>
            </a:r>
            <a:r>
              <a:rPr lang="en-US" sz="2400" dirty="0">
                <a:solidFill>
                  <a:schemeClr val="accent3"/>
                </a:solidFill>
              </a:rPr>
              <a:t> t-tests are used when the observations are repeated, i.e., each person is sampled twice thus each observation comes in a pair</a:t>
            </a:r>
          </a:p>
          <a:p>
            <a:pPr algn="l">
              <a:lnSpc>
                <a:spcPct val="150000"/>
              </a:lnSpc>
            </a:pPr>
            <a:r>
              <a:rPr lang="en-US" sz="2400" b="1" dirty="0">
                <a:solidFill>
                  <a:schemeClr val="accent3"/>
                </a:solidFill>
              </a:rPr>
              <a:t>Unpaired</a:t>
            </a:r>
            <a:r>
              <a:rPr lang="en-US" sz="2400" dirty="0">
                <a:solidFill>
                  <a:schemeClr val="accent3"/>
                </a:solidFill>
              </a:rPr>
              <a:t> t-tests are used when the observations are independent </a:t>
            </a:r>
          </a:p>
          <a:p>
            <a:pPr algn="l">
              <a:lnSpc>
                <a:spcPct val="150000"/>
              </a:lnSpc>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Statistics aims to understand your data by describing it and making predictions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249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91336"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814818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One tail </a:t>
            </a:r>
            <a:r>
              <a:rPr lang="en-US" sz="2400" dirty="0">
                <a:solidFill>
                  <a:schemeClr val="accent3"/>
                </a:solidFill>
              </a:rPr>
              <a:t>tests are used when you have </a:t>
            </a:r>
            <a:r>
              <a:rPr lang="en-US" sz="2400" b="1" dirty="0">
                <a:solidFill>
                  <a:schemeClr val="accent3"/>
                </a:solidFill>
              </a:rPr>
              <a:t>directional</a:t>
            </a:r>
            <a:r>
              <a:rPr lang="en-US" sz="2400" dirty="0">
                <a:solidFill>
                  <a:schemeClr val="accent3"/>
                </a:solidFill>
              </a:rPr>
              <a:t> hypotheses (i.e., group A is bigger than group B) </a:t>
            </a:r>
          </a:p>
          <a:p>
            <a:pPr algn="l">
              <a:lnSpc>
                <a:spcPct val="150000"/>
              </a:lnSpc>
            </a:pPr>
            <a:r>
              <a:rPr lang="en-US" sz="2400" b="1" dirty="0">
                <a:solidFill>
                  <a:schemeClr val="accent3"/>
                </a:solidFill>
              </a:rPr>
              <a:t>Two tail </a:t>
            </a:r>
            <a:r>
              <a:rPr lang="en-US" sz="2400" dirty="0">
                <a:solidFill>
                  <a:schemeClr val="accent3"/>
                </a:solidFill>
              </a:rPr>
              <a:t>tests are used when you have </a:t>
            </a:r>
            <a:r>
              <a:rPr lang="en-US" sz="2400" b="1" dirty="0">
                <a:solidFill>
                  <a:schemeClr val="accent3"/>
                </a:solidFill>
              </a:rPr>
              <a:t>non-directional </a:t>
            </a:r>
            <a:r>
              <a:rPr lang="en-US" sz="2400" dirty="0">
                <a:solidFill>
                  <a:schemeClr val="accent3"/>
                </a:solidFill>
              </a:rPr>
              <a:t>hypotheses (i.e., group A is different than group B, but you don’t care if it’s bigger or smaller)</a:t>
            </a:r>
          </a:p>
          <a:p>
            <a:pPr algn="l">
              <a:lnSpc>
                <a:spcPct val="150000"/>
              </a:lnSpc>
            </a:pPr>
            <a:endParaRPr lang="en-US" sz="2400" dirty="0"/>
          </a:p>
        </p:txBody>
      </p:sp>
    </p:spTree>
    <p:extLst>
      <p:ext uri="{BB962C8B-B14F-4D97-AF65-F5344CB8AC3E}">
        <p14:creationId xmlns:p14="http://schemas.microsoft.com/office/powerpoint/2010/main" val="504544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a:t>
            </a:r>
            <a:r>
              <a:rPr lang="en" dirty="0"/>
              <a: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19891" y="4078036"/>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80" y="1006770"/>
            <a:ext cx="709880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In MATLAB there are two functions for the student t-test</a:t>
            </a:r>
          </a:p>
          <a:p>
            <a:pPr algn="l">
              <a:lnSpc>
                <a:spcPct val="150000"/>
              </a:lnSpc>
            </a:pPr>
            <a:r>
              <a:rPr lang="en-US" sz="2400" b="1" dirty="0" err="1">
                <a:solidFill>
                  <a:schemeClr val="accent3"/>
                </a:solidFill>
              </a:rPr>
              <a:t>ttest</a:t>
            </a:r>
            <a:r>
              <a:rPr lang="en-US" sz="2400" b="1" dirty="0">
                <a:solidFill>
                  <a:schemeClr val="accent3"/>
                </a:solidFill>
              </a:rPr>
              <a:t>() </a:t>
            </a:r>
            <a:r>
              <a:rPr lang="en-US" sz="2400" dirty="0">
                <a:solidFill>
                  <a:schemeClr val="accent3"/>
                </a:solidFill>
              </a:rPr>
              <a:t>is used for one-sample and paired tests while </a:t>
            </a:r>
            <a:r>
              <a:rPr lang="en-US" sz="2400" b="1" dirty="0">
                <a:solidFill>
                  <a:schemeClr val="accent3"/>
                </a:solidFill>
              </a:rPr>
              <a:t>ttest2() </a:t>
            </a:r>
            <a:r>
              <a:rPr lang="en-US" sz="2400" dirty="0">
                <a:solidFill>
                  <a:schemeClr val="accent3"/>
                </a:solidFill>
              </a:rPr>
              <a:t>is used for independent sample (i.e., two-sample) tests</a:t>
            </a:r>
          </a:p>
          <a:p>
            <a:pPr algn="l">
              <a:lnSpc>
                <a:spcPct val="150000"/>
              </a:lnSpc>
            </a:pPr>
            <a:endParaRPr lang="en-US" sz="2400" dirty="0"/>
          </a:p>
        </p:txBody>
      </p:sp>
    </p:spTree>
    <p:extLst>
      <p:ext uri="{BB962C8B-B14F-4D97-AF65-F5344CB8AC3E}">
        <p14:creationId xmlns:p14="http://schemas.microsoft.com/office/powerpoint/2010/main" val="3111364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err="1"/>
              <a:t>Ttest</a:t>
            </a:r>
            <a:r>
              <a:rPr lang="en-CA" dirty="0"/>
              <a:t>()</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One sample and paired t-tests</a:t>
            </a:r>
          </a:p>
          <a:p>
            <a:pPr algn="l">
              <a:lnSpc>
                <a:spcPct val="150000"/>
              </a:lnSpc>
            </a:pPr>
            <a:r>
              <a:rPr lang="en-US" sz="2400" dirty="0" err="1"/>
              <a:t>Ttest</a:t>
            </a:r>
            <a:r>
              <a:rPr lang="en-US" sz="2400" dirty="0"/>
              <a:t>(x) runs a one-sampled t-test against zero </a:t>
            </a:r>
          </a:p>
          <a:p>
            <a:pPr algn="l">
              <a:lnSpc>
                <a:spcPct val="150000"/>
              </a:lnSpc>
            </a:pPr>
            <a:r>
              <a:rPr lang="en-US" sz="2400" dirty="0" err="1"/>
              <a:t>Ttest</a:t>
            </a:r>
            <a:r>
              <a:rPr lang="en-US" sz="2400" dirty="0"/>
              <a:t>(x, y) paired t-test</a:t>
            </a:r>
          </a:p>
          <a:p>
            <a:pPr algn="l">
              <a:lnSpc>
                <a:spcPct val="150000"/>
              </a:lnSpc>
            </a:pPr>
            <a:r>
              <a:rPr lang="en-US" sz="2400" dirty="0"/>
              <a:t>‘Alpha’</a:t>
            </a:r>
          </a:p>
          <a:p>
            <a:pPr algn="l">
              <a:lnSpc>
                <a:spcPct val="150000"/>
              </a:lnSpc>
            </a:pPr>
            <a:r>
              <a:rPr lang="en-US" sz="2400" dirty="0"/>
              <a:t>‘Tail’ can specify ‘left’, ‘right’, ‘both’</a:t>
            </a:r>
          </a:p>
        </p:txBody>
      </p:sp>
    </p:spTree>
    <p:extLst>
      <p:ext uri="{BB962C8B-B14F-4D97-AF65-F5344CB8AC3E}">
        <p14:creationId xmlns:p14="http://schemas.microsoft.com/office/powerpoint/2010/main" val="3598548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Ttest2()</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Ttest2() runs a two independent samples t-test.</a:t>
            </a:r>
          </a:p>
          <a:p>
            <a:pPr algn="l">
              <a:lnSpc>
                <a:spcPct val="150000"/>
              </a:lnSpc>
            </a:pPr>
            <a:r>
              <a:rPr lang="en-US" sz="2400" dirty="0"/>
              <a:t>Has the same specifiers as </a:t>
            </a:r>
            <a:r>
              <a:rPr lang="en-US" sz="2400" dirty="0" err="1"/>
              <a:t>ttest</a:t>
            </a:r>
            <a:r>
              <a:rPr lang="en-US" sz="2400" dirty="0"/>
              <a:t>() including:</a:t>
            </a:r>
          </a:p>
          <a:p>
            <a:pPr algn="l">
              <a:lnSpc>
                <a:spcPct val="150000"/>
              </a:lnSpc>
            </a:pPr>
            <a:r>
              <a:rPr lang="en-US" sz="2400" dirty="0"/>
              <a:t>‘Dim’ to specify a dimension along which to run the test  and ‘</a:t>
            </a:r>
            <a:r>
              <a:rPr lang="en-US" sz="2400" dirty="0" err="1"/>
              <a:t>Vartype</a:t>
            </a:r>
            <a:r>
              <a:rPr lang="en-US" sz="2400" dirty="0"/>
              <a:t>’ for ‘equal’ and ’unequal’ variances </a:t>
            </a:r>
          </a:p>
        </p:txBody>
      </p:sp>
    </p:spTree>
    <p:extLst>
      <p:ext uri="{BB962C8B-B14F-4D97-AF65-F5344CB8AC3E}">
        <p14:creationId xmlns:p14="http://schemas.microsoft.com/office/powerpoint/2010/main" val="1524364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Given the same number of data which type of t-test is more stringent? Which one requires a bigger mean diff for the same value of t?</a:t>
            </a:r>
          </a:p>
        </p:txBody>
      </p:sp>
    </p:spTree>
    <p:extLst>
      <p:ext uri="{BB962C8B-B14F-4D97-AF65-F5344CB8AC3E}">
        <p14:creationId xmlns:p14="http://schemas.microsoft.com/office/powerpoint/2010/main" val="323233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(paired) and observe a mean diff of 3.75, and a </a:t>
                </a:r>
                <a:r>
                  <a:rPr lang="en-US" sz="2400" dirty="0" err="1"/>
                  <a:t>sd</a:t>
                </a:r>
                <a:r>
                  <a:rPr lang="en-US" sz="2400" dirty="0"/>
                  <a:t> of 1</a:t>
                </a:r>
              </a:p>
              <a:p>
                <a:pPr algn="l">
                  <a:lnSpc>
                    <a:spcPct val="150000"/>
                  </a:lnSpc>
                </a:pPr>
                <a:r>
                  <a:rPr lang="en-US" sz="2400" dirty="0"/>
                  <a:t>Then the t value for a 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𝑚𝑒𝑎𝑛</m:t>
                          </m:r>
                          <m:r>
                            <a:rPr lang="en-US" sz="2400" b="0" i="1" smtClean="0">
                              <a:latin typeface="Cambria Math" panose="02040503050406030204" pitchFamily="18" charset="0"/>
                            </a:rPr>
                            <m:t> </m:t>
                          </m:r>
                          <m:r>
                            <a:rPr lang="en-US" sz="2400" b="0" i="1" smtClean="0">
                              <a:latin typeface="Cambria Math" panose="02040503050406030204" pitchFamily="18" charset="0"/>
                            </a:rPr>
                            <m:t>𝑑𝑖𝑓𝑓</m:t>
                          </m:r>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𝑠𝑑</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𝑛</m:t>
                                  </m:r>
                                </m:e>
                              </m:rad>
                            </m:den>
                          </m:f>
                        </m:den>
                      </m:f>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with</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n</m:t>
                      </m:r>
                      <m:r>
                        <a:rPr lang="en-US" sz="2400" b="0" i="0" smtClean="0">
                          <a:latin typeface="Cambria Math" panose="02040503050406030204" pitchFamily="18" charset="0"/>
                        </a:rPr>
                        <m:t>−1</m:t>
                      </m:r>
                    </m:oMath>
                  </m:oMathPara>
                </a14:m>
                <a:endParaRPr lang="en-US" sz="2400"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b="-629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497828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(paired) and observe a mean diff of 3.75, and a </a:t>
                </a:r>
                <a:r>
                  <a:rPr lang="en-US" sz="2400" dirty="0" err="1"/>
                  <a:t>sd</a:t>
                </a:r>
                <a:r>
                  <a:rPr lang="en-US" sz="2400" dirty="0"/>
                  <a:t> of 1</a:t>
                </a:r>
              </a:p>
              <a:p>
                <a:pPr algn="l">
                  <a:lnSpc>
                    <a:spcPct val="150000"/>
                  </a:lnSpc>
                </a:pPr>
                <a:r>
                  <a:rPr lang="en-US" sz="2400" dirty="0"/>
                  <a:t>Then the t value for a 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 3.75</m:t>
                          </m:r>
                        </m:num>
                        <m:den>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ad>
                                <m:radPr>
                                  <m:degHide m:val="on"/>
                                  <m:ctrlPr>
                                    <a:rPr lang="en-US" sz="2400" i="1" smtClean="0">
                                      <a:latin typeface="Cambria Math" panose="02040503050406030204" pitchFamily="18" charset="0"/>
                                    </a:rPr>
                                  </m:ctrlPr>
                                </m:radPr>
                                <m:deg/>
                                <m:e>
                                  <m:r>
                                    <a:rPr lang="en-US" sz="2400" b="0" i="1" smtClean="0">
                                      <a:latin typeface="Cambria Math" panose="02040503050406030204" pitchFamily="18" charset="0"/>
                                    </a:rPr>
                                    <m:t>20</m:t>
                                  </m:r>
                                </m:e>
                              </m:rad>
                            </m:den>
                          </m:f>
                        </m:den>
                      </m:f>
                      <m:r>
                        <a:rPr lang="en-US" sz="2400" b="0" i="0" smtClean="0">
                          <a:latin typeface="Cambria Math" panose="02040503050406030204" pitchFamily="18" charset="0"/>
                        </a:rPr>
                        <m:t>= </m:t>
                      </m:r>
                      <m:r>
                        <m:rPr>
                          <m:sty m:val="p"/>
                        </m:rPr>
                        <a:rPr lang="en-US" sz="2400" b="0" i="0" smtClean="0">
                          <a:latin typeface="Cambria Math" panose="02040503050406030204" pitchFamily="18" charset="0"/>
                        </a:rPr>
                        <m:t>with</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df</m:t>
                      </m:r>
                      <m:r>
                        <a:rPr lang="en-US" sz="2400" b="0" i="0" smtClean="0">
                          <a:latin typeface="Cambria Math" panose="02040503050406030204" pitchFamily="18" charset="0"/>
                        </a:rPr>
                        <m:t> 19</m:t>
                      </m:r>
                    </m:oMath>
                  </m:oMathPara>
                </a14:m>
                <a:endParaRPr lang="en-US" sz="2400"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25979" y="1006770"/>
                <a:ext cx="7720545" cy="3209700"/>
              </a:xfrm>
              <a:prstGeom prst="rect">
                <a:avLst/>
              </a:prstGeom>
              <a:blipFill>
                <a:blip r:embed="rId3"/>
                <a:stretch>
                  <a:fillRect b="-748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557818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13125" y="894738"/>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(independent groups) and observe a mean diff of 3.75, and a </a:t>
                </a:r>
                <a:r>
                  <a:rPr lang="en-US" sz="2400" dirty="0" err="1"/>
                  <a:t>sd</a:t>
                </a:r>
                <a:r>
                  <a:rPr lang="en-US" sz="2400" dirty="0"/>
                  <a:t> of 1 (assuming equal variance ) </a:t>
                </a:r>
              </a:p>
              <a:p>
                <a:pPr algn="l">
                  <a:lnSpc>
                    <a:spcPct val="150000"/>
                  </a:lnSpc>
                </a:pPr>
                <a:r>
                  <a:rPr lang="en-US" sz="2400" dirty="0"/>
                  <a:t>Then the t value for an unpaired test would be:</a:t>
                </a:r>
              </a:p>
              <a:p>
                <a:pPr algn="l">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𝑑𝑖𝑓𝑓</m:t>
                          </m:r>
                        </m:num>
                        <m:den>
                          <m:r>
                            <a:rPr lang="en-US" b="0" i="1" smtClean="0">
                              <a:latin typeface="Cambria Math" panose="02040503050406030204" pitchFamily="18" charset="0"/>
                            </a:rPr>
                            <m:t>𝑠𝑝</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i="1">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r>
                                    <a:rPr lang="en-US" b="0" i="1" smtClean="0">
                                      <a:latin typeface="Cambria Math" panose="02040503050406030204" pitchFamily="18" charset="0"/>
                                    </a:rPr>
                                    <m:t>2</m:t>
                                  </m:r>
                                </m:den>
                              </m:f>
                            </m:e>
                          </m:rad>
                        </m:den>
                      </m:f>
                      <m:r>
                        <a:rPr lang="en-US" b="0" i="0"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sp</m:t>
                      </m:r>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1−1</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𝑠𝑡𝑑</m:t>
                                  </m:r>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2−1</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𝑠𝑡𝑑</m:t>
                                  </m:r>
                                  <m:r>
                                    <a:rPr lang="en-US" b="0" i="1" smtClean="0">
                                      <a:latin typeface="Cambria Math" panose="02040503050406030204" pitchFamily="18" charset="0"/>
                                    </a:rPr>
                                    <m:t>2</m:t>
                                  </m:r>
                                </m:e>
                                <m:sup>
                                  <m:r>
                                    <a:rPr lang="en-US" i="1">
                                      <a:latin typeface="Cambria Math" panose="02040503050406030204" pitchFamily="18" charset="0"/>
                                    </a:rPr>
                                    <m:t>2</m:t>
                                  </m:r>
                                </m:sup>
                              </m:sSup>
                            </m:num>
                            <m:den>
                              <m:r>
                                <a:rPr lang="en-US" b="0" i="1" smtClean="0">
                                  <a:latin typeface="Cambria Math" panose="02040503050406030204" pitchFamily="18" charset="0"/>
                                </a:rPr>
                                <m:t>𝑛</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2−2</m:t>
                              </m:r>
                            </m:den>
                          </m:f>
                        </m:e>
                      </m:rad>
                      <m:r>
                        <a:rPr lang="en-US" b="0" i="0" smtClean="0">
                          <a:latin typeface="Cambria Math" panose="02040503050406030204" pitchFamily="18" charset="0"/>
                        </a:rPr>
                        <m:t> </m:t>
                      </m:r>
                      <m:r>
                        <m:rPr>
                          <m:sty m:val="p"/>
                        </m:rPr>
                        <a:rPr lang="en-US" b="0" i="0" smtClean="0">
                          <a:latin typeface="Cambria Math" panose="02040503050406030204" pitchFamily="18" charset="0"/>
                        </a:rPr>
                        <m:t>df</m:t>
                      </m:r>
                      <m:r>
                        <a:rPr lang="en-US" b="0" i="0" smtClean="0">
                          <a:latin typeface="Cambria Math" panose="02040503050406030204" pitchFamily="18" charset="0"/>
                        </a:rPr>
                        <m:t> </m:t>
                      </m:r>
                      <m:r>
                        <m:rPr>
                          <m:sty m:val="p"/>
                        </m:rPr>
                        <a:rPr lang="en-US" b="0" i="0" smtClean="0">
                          <a:latin typeface="Cambria Math" panose="02040503050406030204" pitchFamily="18" charset="0"/>
                        </a:rPr>
                        <m:t>n</m:t>
                      </m:r>
                      <m:r>
                        <a:rPr lang="en-US" b="0" i="0" smtClean="0">
                          <a:latin typeface="Cambria Math" panose="02040503050406030204" pitchFamily="18" charset="0"/>
                        </a:rPr>
                        <m:t>1+</m:t>
                      </m:r>
                      <m:r>
                        <m:rPr>
                          <m:sty m:val="p"/>
                        </m:rPr>
                        <a:rPr lang="en-US" b="0" i="0" smtClean="0">
                          <a:latin typeface="Cambria Math" panose="02040503050406030204" pitchFamily="18" charset="0"/>
                        </a:rPr>
                        <m:t>n</m:t>
                      </m:r>
                      <m:r>
                        <a:rPr lang="en-US" b="0" i="0" smtClean="0">
                          <a:latin typeface="Cambria Math" panose="02040503050406030204" pitchFamily="18" charset="0"/>
                        </a:rPr>
                        <m:t>2−2</m:t>
                      </m:r>
                    </m:oMath>
                  </m:oMathPara>
                </a14:m>
                <a:endParaRPr lang="en-US"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13125" y="894738"/>
                <a:ext cx="7720545" cy="3209700"/>
              </a:xfrm>
              <a:prstGeom prst="rect">
                <a:avLst/>
              </a:prstGeom>
              <a:blipFill>
                <a:blip r:embed="rId3"/>
                <a:stretch>
                  <a:fillRect r="-658" b="-1535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56324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13125" y="894738"/>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Let us assume we collect data from 20 people (independent groups) and observe a mean diff of 3.75, and a </a:t>
                </a:r>
                <a:r>
                  <a:rPr lang="en-US" sz="2400" dirty="0" err="1"/>
                  <a:t>sd</a:t>
                </a:r>
                <a:r>
                  <a:rPr lang="en-US" sz="2400" dirty="0"/>
                  <a:t> of 1 (assuming equal variance ) </a:t>
                </a:r>
              </a:p>
              <a:p>
                <a:pPr algn="l">
                  <a:lnSpc>
                    <a:spcPct val="150000"/>
                  </a:lnSpc>
                </a:pPr>
                <a:r>
                  <a:rPr lang="en-US" sz="2400" dirty="0"/>
                  <a:t>Then the t value for an unpaired test would be:</a:t>
                </a:r>
              </a:p>
              <a:p>
                <a:pPr algn="l">
                  <a:lnSpc>
                    <a:spcPct val="150000"/>
                  </a:lnSpc>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sp</m:t>
                      </m:r>
                      <m:r>
                        <a:rPr lang="en-US" b="0" i="0"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20−1</m:t>
                                  </m:r>
                                </m:e>
                              </m:d>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20−1</m:t>
                                  </m:r>
                                </m:e>
                              </m:d>
                              <m:r>
                                <a:rPr lang="en-US" b="0" i="1" smtClean="0">
                                  <a:latin typeface="Cambria Math" panose="02040503050406030204" pitchFamily="18" charset="0"/>
                                </a:rPr>
                                <m:t>∗1</m:t>
                              </m:r>
                            </m:num>
                            <m:den>
                              <m:r>
                                <a:rPr lang="en-US" b="0" i="1" smtClean="0">
                                  <a:latin typeface="Cambria Math" panose="02040503050406030204" pitchFamily="18" charset="0"/>
                                </a:rPr>
                                <m:t>20+20−2</m:t>
                              </m:r>
                            </m:den>
                          </m:f>
                        </m:e>
                      </m:rad>
                      <m:r>
                        <a:rPr lang="en-US" b="0" i="1" smtClean="0">
                          <a:latin typeface="Cambria Math" panose="02040503050406030204" pitchFamily="18" charset="0"/>
                        </a:rPr>
                        <m:t>            </m:t>
                      </m:r>
                      <m:r>
                        <a:rPr lang="en-US" i="1">
                          <a:latin typeface="Cambria Math" panose="02040503050406030204" pitchFamily="18" charset="0"/>
                        </a:rPr>
                        <m:t>𝑡</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3.75</m:t>
                          </m:r>
                        </m:num>
                        <m:den>
                          <m:r>
                            <a:rPr lang="en-US" i="1">
                              <a:latin typeface="Cambria Math" panose="02040503050406030204" pitchFamily="18" charset="0"/>
                            </a:rPr>
                            <m:t>𝑠𝑝</m:t>
                          </m:r>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20</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20</m:t>
                                  </m:r>
                                </m:den>
                              </m:f>
                            </m:e>
                          </m:rad>
                        </m:den>
                      </m:f>
                      <m:r>
                        <a:rPr lang="en-US" b="0" i="1" smtClean="0">
                          <a:latin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df</m:t>
                      </m:r>
                      <m:r>
                        <a:rPr lang="en-US" b="0" i="0" smtClean="0">
                          <a:latin typeface="Cambria Math" panose="02040503050406030204" pitchFamily="18" charset="0"/>
                        </a:rPr>
                        <m:t> 38</m:t>
                      </m:r>
                    </m:oMath>
                  </m:oMathPara>
                </a14:m>
                <a:endParaRPr lang="en-US" dirty="0"/>
              </a:p>
            </p:txBody>
          </p:sp>
        </mc:Choice>
        <mc:Fallback xmlns="">
          <p:sp>
            <p:nvSpPr>
              <p:cNvPr id="102" name="Google Shape;743;p29">
                <a:extLst>
                  <a:ext uri="{FF2B5EF4-FFF2-40B4-BE49-F238E27FC236}">
                    <a16:creationId xmlns:a16="http://schemas.microsoft.com/office/drawing/2014/main" id="{05AA4FBC-935A-2C41-9458-6C0970A5F74B}"/>
                  </a:ext>
                </a:extLst>
              </p:cNvPr>
              <p:cNvSpPr txBox="1">
                <a:spLocks noRot="1" noChangeAspect="1" noMove="1" noResize="1" noEditPoints="1" noAdjustHandles="1" noChangeArrowheads="1" noChangeShapeType="1" noTextEdit="1"/>
              </p:cNvSpPr>
              <p:nvPr/>
            </p:nvSpPr>
            <p:spPr>
              <a:xfrm>
                <a:off x="713125" y="894738"/>
                <a:ext cx="7720545" cy="3209700"/>
              </a:xfrm>
              <a:prstGeom prst="rect">
                <a:avLst/>
              </a:prstGeom>
              <a:blipFill>
                <a:blip r:embed="rId3"/>
                <a:stretch>
                  <a:fillRect r="-658" b="-1535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748634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40"/>
          <p:cNvSpPr txBox="1">
            <a:spLocks noGrp="1"/>
          </p:cNvSpPr>
          <p:nvPr>
            <p:ph type="title"/>
          </p:nvPr>
        </p:nvSpPr>
        <p:spPr>
          <a:xfrm>
            <a:off x="697475" y="586657"/>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T-tests</a:t>
            </a:r>
            <a:endParaRPr dirty="0"/>
          </a:p>
        </p:txBody>
      </p:sp>
      <p:sp>
        <p:nvSpPr>
          <p:cNvPr id="1017" name="Google Shape;1017;p40"/>
          <p:cNvSpPr/>
          <p:nvPr/>
        </p:nvSpPr>
        <p:spPr>
          <a:xfrm>
            <a:off x="7904030" y="11765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8510127" y="18279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7635724" y="165652"/>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8510120" y="7259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40"/>
          <p:cNvGrpSpPr/>
          <p:nvPr/>
        </p:nvGrpSpPr>
        <p:grpSpPr>
          <a:xfrm>
            <a:off x="106204" y="4033340"/>
            <a:ext cx="2348965" cy="1047005"/>
            <a:chOff x="207675" y="4196607"/>
            <a:chExt cx="2114090" cy="942314"/>
          </a:xfrm>
        </p:grpSpPr>
        <p:sp>
          <p:nvSpPr>
            <p:cNvPr id="1022" name="Google Shape;1022;p40"/>
            <p:cNvSpPr/>
            <p:nvPr/>
          </p:nvSpPr>
          <p:spPr>
            <a:xfrm>
              <a:off x="252785" y="4693315"/>
              <a:ext cx="2033294" cy="380317"/>
            </a:xfrm>
            <a:custGeom>
              <a:avLst/>
              <a:gdLst/>
              <a:ahLst/>
              <a:cxnLst/>
              <a:rect l="l" t="t" r="r" b="b"/>
              <a:pathLst>
                <a:path w="35970" h="6728" extrusionOk="0">
                  <a:moveTo>
                    <a:pt x="3334" y="1"/>
                  </a:moveTo>
                  <a:cubicBezTo>
                    <a:pt x="1489" y="1"/>
                    <a:pt x="0" y="1489"/>
                    <a:pt x="0" y="3334"/>
                  </a:cubicBezTo>
                  <a:lnTo>
                    <a:pt x="0" y="3406"/>
                  </a:lnTo>
                  <a:cubicBezTo>
                    <a:pt x="0" y="5239"/>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248714" y="4689301"/>
              <a:ext cx="2041378" cy="389022"/>
            </a:xfrm>
            <a:custGeom>
              <a:avLst/>
              <a:gdLst/>
              <a:ahLst/>
              <a:cxnLst/>
              <a:rect l="l" t="t" r="r" b="b"/>
              <a:pathLst>
                <a:path w="36113" h="6882" extrusionOk="0">
                  <a:moveTo>
                    <a:pt x="35958" y="143"/>
                  </a:moveTo>
                  <a:lnTo>
                    <a:pt x="35958" y="6727"/>
                  </a:lnTo>
                  <a:lnTo>
                    <a:pt x="3406" y="6727"/>
                  </a:lnTo>
                  <a:cubicBezTo>
                    <a:pt x="1608" y="6727"/>
                    <a:pt x="144" y="5263"/>
                    <a:pt x="144" y="3477"/>
                  </a:cubicBezTo>
                  <a:lnTo>
                    <a:pt x="144" y="3405"/>
                  </a:lnTo>
                  <a:cubicBezTo>
                    <a:pt x="144" y="1607"/>
                    <a:pt x="1608" y="143"/>
                    <a:pt x="3406" y="143"/>
                  </a:cubicBezTo>
                  <a:close/>
                  <a:moveTo>
                    <a:pt x="3406" y="0"/>
                  </a:moveTo>
                  <a:cubicBezTo>
                    <a:pt x="1525" y="0"/>
                    <a:pt x="1" y="1524"/>
                    <a:pt x="1" y="3405"/>
                  </a:cubicBezTo>
                  <a:lnTo>
                    <a:pt x="1" y="3477"/>
                  </a:lnTo>
                  <a:cubicBezTo>
                    <a:pt x="1" y="5346"/>
                    <a:pt x="1525" y="6882"/>
                    <a:pt x="3406" y="6882"/>
                  </a:cubicBezTo>
                  <a:lnTo>
                    <a:pt x="36041" y="6882"/>
                  </a:lnTo>
                  <a:cubicBezTo>
                    <a:pt x="36077" y="6882"/>
                    <a:pt x="36113" y="6846"/>
                    <a:pt x="36113" y="6799"/>
                  </a:cubicBezTo>
                  <a:lnTo>
                    <a:pt x="36113" y="72"/>
                  </a:lnTo>
                  <a:cubicBezTo>
                    <a:pt x="36113" y="36"/>
                    <a:pt x="36077" y="0"/>
                    <a:pt x="3604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211745" y="4656289"/>
              <a:ext cx="2105932" cy="454368"/>
            </a:xfrm>
            <a:custGeom>
              <a:avLst/>
              <a:gdLst/>
              <a:ahLst/>
              <a:cxnLst/>
              <a:rect l="l" t="t" r="r" b="b"/>
              <a:pathLst>
                <a:path w="37255" h="8038" extrusionOk="0">
                  <a:moveTo>
                    <a:pt x="4024" y="1"/>
                  </a:moveTo>
                  <a:cubicBezTo>
                    <a:pt x="1798" y="1"/>
                    <a:pt x="0" y="1799"/>
                    <a:pt x="0" y="4025"/>
                  </a:cubicBezTo>
                  <a:cubicBezTo>
                    <a:pt x="0" y="6240"/>
                    <a:pt x="1810" y="8037"/>
                    <a:pt x="4024" y="8037"/>
                  </a:cubicBezTo>
                  <a:lnTo>
                    <a:pt x="37255" y="8037"/>
                  </a:lnTo>
                  <a:lnTo>
                    <a:pt x="37255" y="7383"/>
                  </a:lnTo>
                  <a:lnTo>
                    <a:pt x="4060" y="7383"/>
                  </a:lnTo>
                  <a:cubicBezTo>
                    <a:pt x="2215" y="7383"/>
                    <a:pt x="726" y="5894"/>
                    <a:pt x="726" y="4049"/>
                  </a:cubicBezTo>
                  <a:lnTo>
                    <a:pt x="726" y="3989"/>
                  </a:lnTo>
                  <a:cubicBezTo>
                    <a:pt x="726" y="2144"/>
                    <a:pt x="2215" y="656"/>
                    <a:pt x="4060" y="656"/>
                  </a:cubicBezTo>
                  <a:lnTo>
                    <a:pt x="37255" y="656"/>
                  </a:lnTo>
                  <a:lnTo>
                    <a:pt x="37255" y="1"/>
                  </a:lnTo>
                  <a:close/>
                </a:path>
              </a:pathLst>
            </a:custGeom>
            <a:solidFill>
              <a:schemeClr val="accent6"/>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07675" y="4652276"/>
              <a:ext cx="2114072" cy="462395"/>
            </a:xfrm>
            <a:custGeom>
              <a:avLst/>
              <a:gdLst/>
              <a:ahLst/>
              <a:cxnLst/>
              <a:rect l="l" t="t" r="r" b="b"/>
              <a:pathLst>
                <a:path w="37399" h="8180" extrusionOk="0">
                  <a:moveTo>
                    <a:pt x="37255" y="155"/>
                  </a:moveTo>
                  <a:lnTo>
                    <a:pt x="37255" y="655"/>
                  </a:lnTo>
                  <a:lnTo>
                    <a:pt x="4132" y="655"/>
                  </a:lnTo>
                  <a:cubicBezTo>
                    <a:pt x="2251" y="655"/>
                    <a:pt x="727" y="2179"/>
                    <a:pt x="727" y="4060"/>
                  </a:cubicBezTo>
                  <a:lnTo>
                    <a:pt x="727" y="4132"/>
                  </a:lnTo>
                  <a:cubicBezTo>
                    <a:pt x="727" y="6001"/>
                    <a:pt x="2251" y="7537"/>
                    <a:pt x="4132" y="7537"/>
                  </a:cubicBezTo>
                  <a:lnTo>
                    <a:pt x="37255" y="7537"/>
                  </a:lnTo>
                  <a:lnTo>
                    <a:pt x="37255" y="8037"/>
                  </a:lnTo>
                  <a:lnTo>
                    <a:pt x="4096" y="8037"/>
                  </a:lnTo>
                  <a:cubicBezTo>
                    <a:pt x="1918" y="8037"/>
                    <a:pt x="155" y="6263"/>
                    <a:pt x="155" y="4096"/>
                  </a:cubicBezTo>
                  <a:cubicBezTo>
                    <a:pt x="155" y="1917"/>
                    <a:pt x="1918" y="155"/>
                    <a:pt x="4096" y="155"/>
                  </a:cubicBezTo>
                  <a:close/>
                  <a:moveTo>
                    <a:pt x="4096" y="0"/>
                  </a:moveTo>
                  <a:cubicBezTo>
                    <a:pt x="1834" y="0"/>
                    <a:pt x="1" y="1834"/>
                    <a:pt x="1" y="4096"/>
                  </a:cubicBezTo>
                  <a:cubicBezTo>
                    <a:pt x="1" y="6346"/>
                    <a:pt x="1834" y="8180"/>
                    <a:pt x="4096" y="8180"/>
                  </a:cubicBezTo>
                  <a:lnTo>
                    <a:pt x="37327" y="8180"/>
                  </a:lnTo>
                  <a:cubicBezTo>
                    <a:pt x="37362" y="8180"/>
                    <a:pt x="37398" y="8156"/>
                    <a:pt x="37398" y="8108"/>
                  </a:cubicBezTo>
                  <a:lnTo>
                    <a:pt x="37398" y="7454"/>
                  </a:lnTo>
                  <a:cubicBezTo>
                    <a:pt x="37398" y="7418"/>
                    <a:pt x="37362" y="7382"/>
                    <a:pt x="37327" y="7382"/>
                  </a:cubicBezTo>
                  <a:lnTo>
                    <a:pt x="4132" y="7382"/>
                  </a:lnTo>
                  <a:cubicBezTo>
                    <a:pt x="2334" y="7382"/>
                    <a:pt x="870" y="5918"/>
                    <a:pt x="870" y="4132"/>
                  </a:cubicBezTo>
                  <a:lnTo>
                    <a:pt x="870" y="4060"/>
                  </a:lnTo>
                  <a:cubicBezTo>
                    <a:pt x="870" y="2262"/>
                    <a:pt x="2334" y="798"/>
                    <a:pt x="4132" y="798"/>
                  </a:cubicBezTo>
                  <a:lnTo>
                    <a:pt x="37327" y="798"/>
                  </a:lnTo>
                  <a:cubicBezTo>
                    <a:pt x="37362" y="798"/>
                    <a:pt x="37398" y="774"/>
                    <a:pt x="37398" y="727"/>
                  </a:cubicBezTo>
                  <a:lnTo>
                    <a:pt x="37398" y="72"/>
                  </a:lnTo>
                  <a:cubicBezTo>
                    <a:pt x="37398" y="36"/>
                    <a:pt x="37362" y="0"/>
                    <a:pt x="3732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1070522" y="5073576"/>
              <a:ext cx="1247166" cy="37082"/>
            </a:xfrm>
            <a:custGeom>
              <a:avLst/>
              <a:gdLst/>
              <a:ahLst/>
              <a:cxnLst/>
              <a:rect l="l" t="t" r="r" b="b"/>
              <a:pathLst>
                <a:path w="22063" h="656" extrusionOk="0">
                  <a:moveTo>
                    <a:pt x="405" y="1"/>
                  </a:moveTo>
                  <a:lnTo>
                    <a:pt x="0" y="655"/>
                  </a:lnTo>
                  <a:lnTo>
                    <a:pt x="22063" y="655"/>
                  </a:lnTo>
                  <a:lnTo>
                    <a:pt x="2206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1066508" y="5069562"/>
              <a:ext cx="1255250" cy="45109"/>
            </a:xfrm>
            <a:custGeom>
              <a:avLst/>
              <a:gdLst/>
              <a:ahLst/>
              <a:cxnLst/>
              <a:rect l="l" t="t" r="r" b="b"/>
              <a:pathLst>
                <a:path w="22206" h="798" extrusionOk="0">
                  <a:moveTo>
                    <a:pt x="22062" y="155"/>
                  </a:moveTo>
                  <a:lnTo>
                    <a:pt x="22062" y="655"/>
                  </a:lnTo>
                  <a:lnTo>
                    <a:pt x="214" y="655"/>
                  </a:lnTo>
                  <a:lnTo>
                    <a:pt x="512" y="155"/>
                  </a:lnTo>
                  <a:close/>
                  <a:moveTo>
                    <a:pt x="476" y="0"/>
                  </a:moveTo>
                  <a:cubicBezTo>
                    <a:pt x="452" y="0"/>
                    <a:pt x="429" y="12"/>
                    <a:pt x="405" y="36"/>
                  </a:cubicBezTo>
                  <a:lnTo>
                    <a:pt x="12" y="691"/>
                  </a:lnTo>
                  <a:cubicBezTo>
                    <a:pt x="0" y="714"/>
                    <a:pt x="0" y="738"/>
                    <a:pt x="12" y="762"/>
                  </a:cubicBezTo>
                  <a:cubicBezTo>
                    <a:pt x="24" y="786"/>
                    <a:pt x="48" y="798"/>
                    <a:pt x="71" y="798"/>
                  </a:cubicBezTo>
                  <a:lnTo>
                    <a:pt x="22134" y="798"/>
                  </a:lnTo>
                  <a:cubicBezTo>
                    <a:pt x="22169" y="798"/>
                    <a:pt x="22205" y="774"/>
                    <a:pt x="22205" y="726"/>
                  </a:cubicBezTo>
                  <a:lnTo>
                    <a:pt x="22205" y="72"/>
                  </a:lnTo>
                  <a:cubicBezTo>
                    <a:pt x="22205" y="36"/>
                    <a:pt x="22169" y="0"/>
                    <a:pt x="22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1324955" y="4656289"/>
              <a:ext cx="992736" cy="37082"/>
            </a:xfrm>
            <a:custGeom>
              <a:avLst/>
              <a:gdLst/>
              <a:ahLst/>
              <a:cxnLst/>
              <a:rect l="l" t="t" r="r" b="b"/>
              <a:pathLst>
                <a:path w="17562" h="656" extrusionOk="0">
                  <a:moveTo>
                    <a:pt x="405" y="1"/>
                  </a:moveTo>
                  <a:lnTo>
                    <a:pt x="0" y="656"/>
                  </a:lnTo>
                  <a:lnTo>
                    <a:pt x="17562" y="656"/>
                  </a:lnTo>
                  <a:lnTo>
                    <a:pt x="175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1320207" y="4652276"/>
              <a:ext cx="1001554" cy="45109"/>
            </a:xfrm>
            <a:custGeom>
              <a:avLst/>
              <a:gdLst/>
              <a:ahLst/>
              <a:cxnLst/>
              <a:rect l="l" t="t" r="r" b="b"/>
              <a:pathLst>
                <a:path w="17718" h="798" extrusionOk="0">
                  <a:moveTo>
                    <a:pt x="17574" y="155"/>
                  </a:moveTo>
                  <a:lnTo>
                    <a:pt x="17574" y="655"/>
                  </a:lnTo>
                  <a:lnTo>
                    <a:pt x="215" y="655"/>
                  </a:lnTo>
                  <a:lnTo>
                    <a:pt x="525" y="155"/>
                  </a:lnTo>
                  <a:close/>
                  <a:moveTo>
                    <a:pt x="477" y="0"/>
                  </a:moveTo>
                  <a:cubicBezTo>
                    <a:pt x="453" y="0"/>
                    <a:pt x="429" y="12"/>
                    <a:pt x="417" y="36"/>
                  </a:cubicBezTo>
                  <a:lnTo>
                    <a:pt x="25" y="691"/>
                  </a:lnTo>
                  <a:cubicBezTo>
                    <a:pt x="13" y="715"/>
                    <a:pt x="1" y="738"/>
                    <a:pt x="25" y="762"/>
                  </a:cubicBezTo>
                  <a:cubicBezTo>
                    <a:pt x="36" y="786"/>
                    <a:pt x="60" y="798"/>
                    <a:pt x="84" y="798"/>
                  </a:cubicBezTo>
                  <a:lnTo>
                    <a:pt x="17646" y="798"/>
                  </a:lnTo>
                  <a:cubicBezTo>
                    <a:pt x="17681" y="798"/>
                    <a:pt x="17717" y="774"/>
                    <a:pt x="17717" y="727"/>
                  </a:cubicBezTo>
                  <a:lnTo>
                    <a:pt x="17717" y="72"/>
                  </a:lnTo>
                  <a:cubicBezTo>
                    <a:pt x="17717" y="36"/>
                    <a:pt x="17681" y="0"/>
                    <a:pt x="176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746785" y="4879743"/>
              <a:ext cx="1207484" cy="8140"/>
            </a:xfrm>
            <a:custGeom>
              <a:avLst/>
              <a:gdLst/>
              <a:ahLst/>
              <a:cxnLst/>
              <a:rect l="l" t="t" r="r" b="b"/>
              <a:pathLst>
                <a:path w="21361" h="144" extrusionOk="0">
                  <a:moveTo>
                    <a:pt x="72" y="1"/>
                  </a:moveTo>
                  <a:cubicBezTo>
                    <a:pt x="36" y="1"/>
                    <a:pt x="1" y="24"/>
                    <a:pt x="1" y="72"/>
                  </a:cubicBezTo>
                  <a:cubicBezTo>
                    <a:pt x="1" y="108"/>
                    <a:pt x="36" y="143"/>
                    <a:pt x="72" y="143"/>
                  </a:cubicBezTo>
                  <a:lnTo>
                    <a:pt x="21289" y="143"/>
                  </a:lnTo>
                  <a:cubicBezTo>
                    <a:pt x="21325" y="143"/>
                    <a:pt x="21360" y="108"/>
                    <a:pt x="21360" y="72"/>
                  </a:cubicBezTo>
                  <a:cubicBezTo>
                    <a:pt x="21360" y="24"/>
                    <a:pt x="21325" y="1"/>
                    <a:pt x="212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67479" y="4879743"/>
              <a:ext cx="182471" cy="8140"/>
            </a:xfrm>
            <a:custGeom>
              <a:avLst/>
              <a:gdLst/>
              <a:ahLst/>
              <a:cxnLst/>
              <a:rect l="l" t="t" r="r" b="b"/>
              <a:pathLst>
                <a:path w="3228" h="144" extrusionOk="0">
                  <a:moveTo>
                    <a:pt x="72" y="1"/>
                  </a:moveTo>
                  <a:cubicBezTo>
                    <a:pt x="36" y="1"/>
                    <a:pt x="0" y="24"/>
                    <a:pt x="0" y="72"/>
                  </a:cubicBezTo>
                  <a:cubicBezTo>
                    <a:pt x="0" y="108"/>
                    <a:pt x="36" y="143"/>
                    <a:pt x="72" y="143"/>
                  </a:cubicBezTo>
                  <a:lnTo>
                    <a:pt x="3144" y="143"/>
                  </a:lnTo>
                  <a:cubicBezTo>
                    <a:pt x="3191" y="143"/>
                    <a:pt x="3227" y="108"/>
                    <a:pt x="3227" y="72"/>
                  </a:cubicBezTo>
                  <a:cubicBezTo>
                    <a:pt x="3227" y="24"/>
                    <a:pt x="3191" y="1"/>
                    <a:pt x="31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732653" y="4996868"/>
              <a:ext cx="873633" cy="8762"/>
            </a:xfrm>
            <a:custGeom>
              <a:avLst/>
              <a:gdLst/>
              <a:ahLst/>
              <a:cxnLst/>
              <a:rect l="l" t="t" r="r" b="b"/>
              <a:pathLst>
                <a:path w="15455" h="155" extrusionOk="0">
                  <a:moveTo>
                    <a:pt x="72" y="0"/>
                  </a:moveTo>
                  <a:cubicBezTo>
                    <a:pt x="36" y="0"/>
                    <a:pt x="1" y="36"/>
                    <a:pt x="1" y="84"/>
                  </a:cubicBezTo>
                  <a:cubicBezTo>
                    <a:pt x="1" y="119"/>
                    <a:pt x="36" y="155"/>
                    <a:pt x="72" y="155"/>
                  </a:cubicBezTo>
                  <a:lnTo>
                    <a:pt x="15372" y="155"/>
                  </a:lnTo>
                  <a:cubicBezTo>
                    <a:pt x="15419" y="155"/>
                    <a:pt x="15455" y="119"/>
                    <a:pt x="15455" y="84"/>
                  </a:cubicBezTo>
                  <a:cubicBezTo>
                    <a:pt x="15455" y="36"/>
                    <a:pt x="15419" y="0"/>
                    <a:pt x="153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1066508" y="4735710"/>
              <a:ext cx="370877" cy="8140"/>
            </a:xfrm>
            <a:custGeom>
              <a:avLst/>
              <a:gdLst/>
              <a:ahLst/>
              <a:cxnLst/>
              <a:rect l="l" t="t" r="r" b="b"/>
              <a:pathLst>
                <a:path w="6561" h="144" extrusionOk="0">
                  <a:moveTo>
                    <a:pt x="71" y="1"/>
                  </a:moveTo>
                  <a:cubicBezTo>
                    <a:pt x="36" y="1"/>
                    <a:pt x="0" y="36"/>
                    <a:pt x="0" y="72"/>
                  </a:cubicBezTo>
                  <a:cubicBezTo>
                    <a:pt x="0" y="120"/>
                    <a:pt x="36" y="143"/>
                    <a:pt x="71" y="143"/>
                  </a:cubicBezTo>
                  <a:lnTo>
                    <a:pt x="6489" y="143"/>
                  </a:lnTo>
                  <a:cubicBezTo>
                    <a:pt x="6525" y="143"/>
                    <a:pt x="6560" y="120"/>
                    <a:pt x="6560" y="72"/>
                  </a:cubicBezTo>
                  <a:cubicBezTo>
                    <a:pt x="6560" y="36"/>
                    <a:pt x="6525" y="1"/>
                    <a:pt x="64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838982" y="4789581"/>
              <a:ext cx="173031" cy="345270"/>
            </a:xfrm>
            <a:custGeom>
              <a:avLst/>
              <a:gdLst/>
              <a:ahLst/>
              <a:cxnLst/>
              <a:rect l="l" t="t" r="r" b="b"/>
              <a:pathLst>
                <a:path w="3061" h="6108" extrusionOk="0">
                  <a:moveTo>
                    <a:pt x="1" y="0"/>
                  </a:moveTo>
                  <a:lnTo>
                    <a:pt x="1" y="6108"/>
                  </a:lnTo>
                  <a:lnTo>
                    <a:pt x="1525" y="4263"/>
                  </a:lnTo>
                  <a:lnTo>
                    <a:pt x="3061" y="6108"/>
                  </a:lnTo>
                  <a:lnTo>
                    <a:pt x="3061" y="0"/>
                  </a:lnTo>
                  <a:close/>
                </a:path>
              </a:pathLst>
            </a:cu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834969" y="4785511"/>
              <a:ext cx="181114" cy="353410"/>
            </a:xfrm>
            <a:custGeom>
              <a:avLst/>
              <a:gdLst/>
              <a:ahLst/>
              <a:cxnLst/>
              <a:rect l="l" t="t" r="r" b="b"/>
              <a:pathLst>
                <a:path w="3204" h="6252" extrusionOk="0">
                  <a:moveTo>
                    <a:pt x="3048" y="144"/>
                  </a:moveTo>
                  <a:lnTo>
                    <a:pt x="3048" y="5966"/>
                  </a:lnTo>
                  <a:lnTo>
                    <a:pt x="1655" y="4287"/>
                  </a:lnTo>
                  <a:cubicBezTo>
                    <a:pt x="1643" y="4275"/>
                    <a:pt x="1620" y="4263"/>
                    <a:pt x="1596" y="4263"/>
                  </a:cubicBezTo>
                  <a:cubicBezTo>
                    <a:pt x="1572" y="4263"/>
                    <a:pt x="1560" y="4275"/>
                    <a:pt x="1536" y="4287"/>
                  </a:cubicBezTo>
                  <a:lnTo>
                    <a:pt x="143" y="5966"/>
                  </a:lnTo>
                  <a:lnTo>
                    <a:pt x="143" y="144"/>
                  </a:lnTo>
                  <a:close/>
                  <a:moveTo>
                    <a:pt x="72" y="1"/>
                  </a:moveTo>
                  <a:cubicBezTo>
                    <a:pt x="24" y="1"/>
                    <a:pt x="0" y="36"/>
                    <a:pt x="0" y="72"/>
                  </a:cubicBezTo>
                  <a:lnTo>
                    <a:pt x="0" y="6180"/>
                  </a:lnTo>
                  <a:cubicBezTo>
                    <a:pt x="0" y="6204"/>
                    <a:pt x="12" y="6240"/>
                    <a:pt x="48" y="6240"/>
                  </a:cubicBezTo>
                  <a:cubicBezTo>
                    <a:pt x="58" y="6244"/>
                    <a:pt x="70" y="6247"/>
                    <a:pt x="82" y="6247"/>
                  </a:cubicBezTo>
                  <a:cubicBezTo>
                    <a:pt x="99" y="6247"/>
                    <a:pt x="117" y="6242"/>
                    <a:pt x="131" y="6228"/>
                  </a:cubicBezTo>
                  <a:lnTo>
                    <a:pt x="1596" y="4454"/>
                  </a:lnTo>
                  <a:lnTo>
                    <a:pt x="3072" y="6228"/>
                  </a:lnTo>
                  <a:cubicBezTo>
                    <a:pt x="3084" y="6240"/>
                    <a:pt x="3108" y="6251"/>
                    <a:pt x="3132" y="6251"/>
                  </a:cubicBezTo>
                  <a:cubicBezTo>
                    <a:pt x="3132" y="6251"/>
                    <a:pt x="3144" y="6251"/>
                    <a:pt x="3155" y="6240"/>
                  </a:cubicBezTo>
                  <a:cubicBezTo>
                    <a:pt x="3179" y="6240"/>
                    <a:pt x="3203" y="6204"/>
                    <a:pt x="3203" y="6180"/>
                  </a:cubicBezTo>
                  <a:lnTo>
                    <a:pt x="3203" y="72"/>
                  </a:lnTo>
                  <a:cubicBezTo>
                    <a:pt x="3203" y="36"/>
                    <a:pt x="3167" y="1"/>
                    <a:pt x="313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862554" y="4879064"/>
              <a:ext cx="8140" cy="169017"/>
            </a:xfrm>
            <a:custGeom>
              <a:avLst/>
              <a:gdLst/>
              <a:ahLst/>
              <a:cxnLst/>
              <a:rect l="l" t="t" r="r" b="b"/>
              <a:pathLst>
                <a:path w="144" h="2990" extrusionOk="0">
                  <a:moveTo>
                    <a:pt x="72" y="1"/>
                  </a:moveTo>
                  <a:cubicBezTo>
                    <a:pt x="24" y="1"/>
                    <a:pt x="0" y="36"/>
                    <a:pt x="0" y="84"/>
                  </a:cubicBezTo>
                  <a:lnTo>
                    <a:pt x="0" y="2918"/>
                  </a:lnTo>
                  <a:cubicBezTo>
                    <a:pt x="0" y="2965"/>
                    <a:pt x="24" y="2989"/>
                    <a:pt x="72" y="2989"/>
                  </a:cubicBezTo>
                  <a:cubicBezTo>
                    <a:pt x="108" y="2989"/>
                    <a:pt x="143" y="2965"/>
                    <a:pt x="143" y="2918"/>
                  </a:cubicBezTo>
                  <a:lnTo>
                    <a:pt x="143" y="84"/>
                  </a:lnTo>
                  <a:cubicBezTo>
                    <a:pt x="143" y="36"/>
                    <a:pt x="108" y="1"/>
                    <a:pt x="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862554" y="4801000"/>
              <a:ext cx="92253" cy="56584"/>
            </a:xfrm>
            <a:custGeom>
              <a:avLst/>
              <a:gdLst/>
              <a:ahLst/>
              <a:cxnLst/>
              <a:rect l="l" t="t" r="r" b="b"/>
              <a:pathLst>
                <a:path w="1632" h="1001" extrusionOk="0">
                  <a:moveTo>
                    <a:pt x="72" y="1"/>
                  </a:moveTo>
                  <a:cubicBezTo>
                    <a:pt x="24" y="1"/>
                    <a:pt x="0" y="36"/>
                    <a:pt x="0" y="84"/>
                  </a:cubicBezTo>
                  <a:lnTo>
                    <a:pt x="0" y="917"/>
                  </a:lnTo>
                  <a:cubicBezTo>
                    <a:pt x="0" y="965"/>
                    <a:pt x="24" y="1001"/>
                    <a:pt x="72" y="1001"/>
                  </a:cubicBezTo>
                  <a:cubicBezTo>
                    <a:pt x="108" y="1001"/>
                    <a:pt x="143" y="965"/>
                    <a:pt x="143" y="917"/>
                  </a:cubicBezTo>
                  <a:lnTo>
                    <a:pt x="143" y="155"/>
                  </a:lnTo>
                  <a:lnTo>
                    <a:pt x="1560" y="155"/>
                  </a:lnTo>
                  <a:cubicBezTo>
                    <a:pt x="1596" y="155"/>
                    <a:pt x="1632" y="120"/>
                    <a:pt x="1632" y="84"/>
                  </a:cubicBezTo>
                  <a:cubicBezTo>
                    <a:pt x="1632" y="36"/>
                    <a:pt x="1596" y="1"/>
                    <a:pt x="15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252785" y="4238324"/>
              <a:ext cx="2033294" cy="380317"/>
            </a:xfrm>
            <a:custGeom>
              <a:avLst/>
              <a:gdLst/>
              <a:ahLst/>
              <a:cxnLst/>
              <a:rect l="l" t="t" r="r" b="b"/>
              <a:pathLst>
                <a:path w="35970" h="6728" extrusionOk="0">
                  <a:moveTo>
                    <a:pt x="3334" y="1"/>
                  </a:moveTo>
                  <a:cubicBezTo>
                    <a:pt x="1489" y="1"/>
                    <a:pt x="0" y="1489"/>
                    <a:pt x="0" y="3323"/>
                  </a:cubicBezTo>
                  <a:lnTo>
                    <a:pt x="0" y="3394"/>
                  </a:lnTo>
                  <a:cubicBezTo>
                    <a:pt x="0" y="5240"/>
                    <a:pt x="1489" y="6728"/>
                    <a:pt x="3334" y="6728"/>
                  </a:cubicBezTo>
                  <a:lnTo>
                    <a:pt x="35969" y="6728"/>
                  </a:lnTo>
                  <a:lnTo>
                    <a:pt x="359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248714" y="4233632"/>
              <a:ext cx="2041378" cy="389079"/>
            </a:xfrm>
            <a:custGeom>
              <a:avLst/>
              <a:gdLst/>
              <a:ahLst/>
              <a:cxnLst/>
              <a:rect l="l" t="t" r="r" b="b"/>
              <a:pathLst>
                <a:path w="36113" h="6883" extrusionOk="0">
                  <a:moveTo>
                    <a:pt x="35958" y="155"/>
                  </a:moveTo>
                  <a:lnTo>
                    <a:pt x="35958" y="6739"/>
                  </a:lnTo>
                  <a:lnTo>
                    <a:pt x="3406" y="6739"/>
                  </a:lnTo>
                  <a:cubicBezTo>
                    <a:pt x="1608" y="6739"/>
                    <a:pt x="144" y="5275"/>
                    <a:pt x="144" y="3477"/>
                  </a:cubicBezTo>
                  <a:lnTo>
                    <a:pt x="144" y="3406"/>
                  </a:lnTo>
                  <a:cubicBezTo>
                    <a:pt x="144" y="1620"/>
                    <a:pt x="1608" y="155"/>
                    <a:pt x="3406" y="155"/>
                  </a:cubicBezTo>
                  <a:close/>
                  <a:moveTo>
                    <a:pt x="3406" y="1"/>
                  </a:moveTo>
                  <a:cubicBezTo>
                    <a:pt x="1525" y="1"/>
                    <a:pt x="1" y="1536"/>
                    <a:pt x="1" y="3406"/>
                  </a:cubicBezTo>
                  <a:lnTo>
                    <a:pt x="1" y="3477"/>
                  </a:lnTo>
                  <a:cubicBezTo>
                    <a:pt x="1" y="5358"/>
                    <a:pt x="1525" y="6882"/>
                    <a:pt x="3406" y="6882"/>
                  </a:cubicBezTo>
                  <a:lnTo>
                    <a:pt x="36041" y="6882"/>
                  </a:lnTo>
                  <a:cubicBezTo>
                    <a:pt x="36077" y="6882"/>
                    <a:pt x="36113" y="6847"/>
                    <a:pt x="36113" y="6811"/>
                  </a:cubicBezTo>
                  <a:lnTo>
                    <a:pt x="36113" y="84"/>
                  </a:lnTo>
                  <a:cubicBezTo>
                    <a:pt x="36113" y="36"/>
                    <a:pt x="36077" y="1"/>
                    <a:pt x="360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211745" y="4201355"/>
              <a:ext cx="2105932" cy="454312"/>
            </a:xfrm>
            <a:custGeom>
              <a:avLst/>
              <a:gdLst/>
              <a:ahLst/>
              <a:cxnLst/>
              <a:rect l="l" t="t" r="r" b="b"/>
              <a:pathLst>
                <a:path w="37255" h="8037" extrusionOk="0">
                  <a:moveTo>
                    <a:pt x="4024" y="0"/>
                  </a:moveTo>
                  <a:cubicBezTo>
                    <a:pt x="1798" y="0"/>
                    <a:pt x="0" y="1798"/>
                    <a:pt x="0" y="4012"/>
                  </a:cubicBezTo>
                  <a:cubicBezTo>
                    <a:pt x="0" y="6239"/>
                    <a:pt x="1810" y="8037"/>
                    <a:pt x="4024" y="8037"/>
                  </a:cubicBezTo>
                  <a:lnTo>
                    <a:pt x="37255" y="8037"/>
                  </a:lnTo>
                  <a:lnTo>
                    <a:pt x="37255" y="7382"/>
                  </a:lnTo>
                  <a:lnTo>
                    <a:pt x="4060" y="7382"/>
                  </a:lnTo>
                  <a:cubicBezTo>
                    <a:pt x="2215" y="7382"/>
                    <a:pt x="726" y="5882"/>
                    <a:pt x="726" y="4048"/>
                  </a:cubicBezTo>
                  <a:lnTo>
                    <a:pt x="726" y="3977"/>
                  </a:lnTo>
                  <a:cubicBezTo>
                    <a:pt x="726" y="2143"/>
                    <a:pt x="2215" y="655"/>
                    <a:pt x="4060" y="655"/>
                  </a:cubicBezTo>
                  <a:lnTo>
                    <a:pt x="37255" y="655"/>
                  </a:lnTo>
                  <a:lnTo>
                    <a:pt x="37255" y="0"/>
                  </a:lnTo>
                  <a:close/>
                </a:path>
              </a:pathLst>
            </a:cu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207675" y="4196607"/>
              <a:ext cx="2114072" cy="463130"/>
            </a:xfrm>
            <a:custGeom>
              <a:avLst/>
              <a:gdLst/>
              <a:ahLst/>
              <a:cxnLst/>
              <a:rect l="l" t="t" r="r" b="b"/>
              <a:pathLst>
                <a:path w="37399" h="8193" extrusionOk="0">
                  <a:moveTo>
                    <a:pt x="37255" y="156"/>
                  </a:moveTo>
                  <a:lnTo>
                    <a:pt x="37255" y="656"/>
                  </a:lnTo>
                  <a:lnTo>
                    <a:pt x="4132" y="656"/>
                  </a:lnTo>
                  <a:cubicBezTo>
                    <a:pt x="2251" y="656"/>
                    <a:pt x="727" y="2191"/>
                    <a:pt x="727" y="4061"/>
                  </a:cubicBezTo>
                  <a:lnTo>
                    <a:pt x="727" y="4132"/>
                  </a:lnTo>
                  <a:cubicBezTo>
                    <a:pt x="727" y="6013"/>
                    <a:pt x="2251" y="7537"/>
                    <a:pt x="4132" y="7537"/>
                  </a:cubicBezTo>
                  <a:lnTo>
                    <a:pt x="37255" y="7537"/>
                  </a:lnTo>
                  <a:lnTo>
                    <a:pt x="37255" y="8037"/>
                  </a:lnTo>
                  <a:lnTo>
                    <a:pt x="4096" y="8037"/>
                  </a:lnTo>
                  <a:cubicBezTo>
                    <a:pt x="1918" y="8037"/>
                    <a:pt x="155" y="6275"/>
                    <a:pt x="155" y="4096"/>
                  </a:cubicBezTo>
                  <a:cubicBezTo>
                    <a:pt x="155" y="1930"/>
                    <a:pt x="1918" y="156"/>
                    <a:pt x="4096" y="156"/>
                  </a:cubicBezTo>
                  <a:close/>
                  <a:moveTo>
                    <a:pt x="4096" y="1"/>
                  </a:moveTo>
                  <a:cubicBezTo>
                    <a:pt x="1834" y="1"/>
                    <a:pt x="1" y="1846"/>
                    <a:pt x="1" y="4096"/>
                  </a:cubicBezTo>
                  <a:cubicBezTo>
                    <a:pt x="1" y="6359"/>
                    <a:pt x="1834" y="8192"/>
                    <a:pt x="4096" y="8192"/>
                  </a:cubicBezTo>
                  <a:lnTo>
                    <a:pt x="37327" y="8192"/>
                  </a:lnTo>
                  <a:cubicBezTo>
                    <a:pt x="37362" y="8192"/>
                    <a:pt x="37398" y="8156"/>
                    <a:pt x="37398" y="8121"/>
                  </a:cubicBezTo>
                  <a:lnTo>
                    <a:pt x="37398" y="7466"/>
                  </a:lnTo>
                  <a:cubicBezTo>
                    <a:pt x="37398" y="7418"/>
                    <a:pt x="37362" y="7383"/>
                    <a:pt x="37327" y="7383"/>
                  </a:cubicBezTo>
                  <a:lnTo>
                    <a:pt x="4132" y="7383"/>
                  </a:lnTo>
                  <a:cubicBezTo>
                    <a:pt x="2334" y="7383"/>
                    <a:pt x="870" y="5930"/>
                    <a:pt x="870" y="4132"/>
                  </a:cubicBezTo>
                  <a:lnTo>
                    <a:pt x="870" y="4061"/>
                  </a:lnTo>
                  <a:cubicBezTo>
                    <a:pt x="870" y="2275"/>
                    <a:pt x="2334" y="810"/>
                    <a:pt x="4132" y="810"/>
                  </a:cubicBezTo>
                  <a:lnTo>
                    <a:pt x="37327" y="810"/>
                  </a:lnTo>
                  <a:cubicBezTo>
                    <a:pt x="37362" y="810"/>
                    <a:pt x="37398" y="775"/>
                    <a:pt x="37398" y="739"/>
                  </a:cubicBezTo>
                  <a:lnTo>
                    <a:pt x="37398" y="84"/>
                  </a:lnTo>
                  <a:cubicBezTo>
                    <a:pt x="37398" y="36"/>
                    <a:pt x="37362" y="1"/>
                    <a:pt x="3732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1348471" y="4618585"/>
              <a:ext cx="969221" cy="37082"/>
            </a:xfrm>
            <a:custGeom>
              <a:avLst/>
              <a:gdLst/>
              <a:ahLst/>
              <a:cxnLst/>
              <a:rect l="l" t="t" r="r" b="b"/>
              <a:pathLst>
                <a:path w="17146" h="656" extrusionOk="0">
                  <a:moveTo>
                    <a:pt x="394" y="1"/>
                  </a:moveTo>
                  <a:lnTo>
                    <a:pt x="1" y="656"/>
                  </a:lnTo>
                  <a:lnTo>
                    <a:pt x="17146" y="656"/>
                  </a:lnTo>
                  <a:lnTo>
                    <a:pt x="1714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1343779" y="4614572"/>
              <a:ext cx="977982" cy="45165"/>
            </a:xfrm>
            <a:custGeom>
              <a:avLst/>
              <a:gdLst/>
              <a:ahLst/>
              <a:cxnLst/>
              <a:rect l="l" t="t" r="r" b="b"/>
              <a:pathLst>
                <a:path w="17301" h="799" extrusionOk="0">
                  <a:moveTo>
                    <a:pt x="17157" y="143"/>
                  </a:moveTo>
                  <a:lnTo>
                    <a:pt x="17157" y="643"/>
                  </a:lnTo>
                  <a:lnTo>
                    <a:pt x="215" y="643"/>
                  </a:lnTo>
                  <a:lnTo>
                    <a:pt x="524" y="143"/>
                  </a:lnTo>
                  <a:close/>
                  <a:moveTo>
                    <a:pt x="477" y="0"/>
                  </a:moveTo>
                  <a:cubicBezTo>
                    <a:pt x="453" y="0"/>
                    <a:pt x="429" y="12"/>
                    <a:pt x="417" y="36"/>
                  </a:cubicBezTo>
                  <a:lnTo>
                    <a:pt x="12" y="679"/>
                  </a:lnTo>
                  <a:cubicBezTo>
                    <a:pt x="0" y="703"/>
                    <a:pt x="0" y="739"/>
                    <a:pt x="12" y="762"/>
                  </a:cubicBezTo>
                  <a:cubicBezTo>
                    <a:pt x="24" y="786"/>
                    <a:pt x="48" y="798"/>
                    <a:pt x="84" y="798"/>
                  </a:cubicBezTo>
                  <a:lnTo>
                    <a:pt x="17229" y="798"/>
                  </a:lnTo>
                  <a:cubicBezTo>
                    <a:pt x="17264" y="798"/>
                    <a:pt x="17300" y="762"/>
                    <a:pt x="17300" y="727"/>
                  </a:cubicBezTo>
                  <a:lnTo>
                    <a:pt x="17300" y="72"/>
                  </a:lnTo>
                  <a:cubicBezTo>
                    <a:pt x="17300" y="24"/>
                    <a:pt x="17264" y="0"/>
                    <a:pt x="1722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1602226" y="4201355"/>
              <a:ext cx="715469" cy="37026"/>
            </a:xfrm>
            <a:custGeom>
              <a:avLst/>
              <a:gdLst/>
              <a:ahLst/>
              <a:cxnLst/>
              <a:rect l="l" t="t" r="r" b="b"/>
              <a:pathLst>
                <a:path w="12657" h="655" extrusionOk="0">
                  <a:moveTo>
                    <a:pt x="405" y="0"/>
                  </a:moveTo>
                  <a:lnTo>
                    <a:pt x="0" y="655"/>
                  </a:lnTo>
                  <a:lnTo>
                    <a:pt x="12657" y="655"/>
                  </a:lnTo>
                  <a:lnTo>
                    <a:pt x="126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1598156" y="4197285"/>
              <a:ext cx="723609" cy="45165"/>
            </a:xfrm>
            <a:custGeom>
              <a:avLst/>
              <a:gdLst/>
              <a:ahLst/>
              <a:cxnLst/>
              <a:rect l="l" t="t" r="r" b="b"/>
              <a:pathLst>
                <a:path w="12801" h="799" extrusionOk="0">
                  <a:moveTo>
                    <a:pt x="12657" y="144"/>
                  </a:moveTo>
                  <a:lnTo>
                    <a:pt x="12657" y="644"/>
                  </a:lnTo>
                  <a:lnTo>
                    <a:pt x="215" y="644"/>
                  </a:lnTo>
                  <a:lnTo>
                    <a:pt x="513" y="144"/>
                  </a:lnTo>
                  <a:close/>
                  <a:moveTo>
                    <a:pt x="477" y="1"/>
                  </a:moveTo>
                  <a:cubicBezTo>
                    <a:pt x="442" y="1"/>
                    <a:pt x="418" y="13"/>
                    <a:pt x="406" y="36"/>
                  </a:cubicBezTo>
                  <a:lnTo>
                    <a:pt x="13" y="691"/>
                  </a:lnTo>
                  <a:cubicBezTo>
                    <a:pt x="1" y="703"/>
                    <a:pt x="1" y="739"/>
                    <a:pt x="13" y="763"/>
                  </a:cubicBezTo>
                  <a:cubicBezTo>
                    <a:pt x="25" y="786"/>
                    <a:pt x="49" y="798"/>
                    <a:pt x="72" y="798"/>
                  </a:cubicBezTo>
                  <a:lnTo>
                    <a:pt x="12729" y="798"/>
                  </a:lnTo>
                  <a:cubicBezTo>
                    <a:pt x="12764" y="798"/>
                    <a:pt x="12800" y="763"/>
                    <a:pt x="12800" y="727"/>
                  </a:cubicBezTo>
                  <a:lnTo>
                    <a:pt x="12800" y="72"/>
                  </a:lnTo>
                  <a:cubicBezTo>
                    <a:pt x="12800" y="24"/>
                    <a:pt x="12764" y="1"/>
                    <a:pt x="1272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1366673" y="4315089"/>
              <a:ext cx="465787" cy="8762"/>
            </a:xfrm>
            <a:custGeom>
              <a:avLst/>
              <a:gdLst/>
              <a:ahLst/>
              <a:cxnLst/>
              <a:rect l="l" t="t" r="r" b="b"/>
              <a:pathLst>
                <a:path w="8240" h="155" extrusionOk="0">
                  <a:moveTo>
                    <a:pt x="72" y="0"/>
                  </a:moveTo>
                  <a:cubicBezTo>
                    <a:pt x="36" y="0"/>
                    <a:pt x="0" y="36"/>
                    <a:pt x="0" y="72"/>
                  </a:cubicBezTo>
                  <a:cubicBezTo>
                    <a:pt x="0" y="119"/>
                    <a:pt x="36" y="155"/>
                    <a:pt x="72" y="155"/>
                  </a:cubicBezTo>
                  <a:lnTo>
                    <a:pt x="8168" y="155"/>
                  </a:lnTo>
                  <a:cubicBezTo>
                    <a:pt x="8204" y="155"/>
                    <a:pt x="8239" y="119"/>
                    <a:pt x="8239" y="72"/>
                  </a:cubicBezTo>
                  <a:cubicBezTo>
                    <a:pt x="8239" y="36"/>
                    <a:pt x="8204" y="0"/>
                    <a:pt x="8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81495" y="4315089"/>
              <a:ext cx="566745" cy="8762"/>
            </a:xfrm>
            <a:custGeom>
              <a:avLst/>
              <a:gdLst/>
              <a:ahLst/>
              <a:cxnLst/>
              <a:rect l="l" t="t" r="r" b="b"/>
              <a:pathLst>
                <a:path w="10026" h="155" extrusionOk="0">
                  <a:moveTo>
                    <a:pt x="72" y="0"/>
                  </a:moveTo>
                  <a:cubicBezTo>
                    <a:pt x="36" y="0"/>
                    <a:pt x="1" y="36"/>
                    <a:pt x="1" y="72"/>
                  </a:cubicBezTo>
                  <a:cubicBezTo>
                    <a:pt x="1" y="119"/>
                    <a:pt x="36" y="155"/>
                    <a:pt x="72" y="155"/>
                  </a:cubicBezTo>
                  <a:lnTo>
                    <a:pt x="9942" y="155"/>
                  </a:lnTo>
                  <a:cubicBezTo>
                    <a:pt x="9990" y="155"/>
                    <a:pt x="10026" y="119"/>
                    <a:pt x="10026" y="72"/>
                  </a:cubicBezTo>
                  <a:cubicBezTo>
                    <a:pt x="10026" y="36"/>
                    <a:pt x="9990" y="0"/>
                    <a:pt x="99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1101499" y="4453694"/>
              <a:ext cx="712755" cy="8818"/>
            </a:xfrm>
            <a:custGeom>
              <a:avLst/>
              <a:gdLst/>
              <a:ahLst/>
              <a:cxnLst/>
              <a:rect l="l" t="t" r="r" b="b"/>
              <a:pathLst>
                <a:path w="12609" h="156" extrusionOk="0">
                  <a:moveTo>
                    <a:pt x="72" y="1"/>
                  </a:moveTo>
                  <a:cubicBezTo>
                    <a:pt x="24" y="1"/>
                    <a:pt x="0" y="37"/>
                    <a:pt x="0" y="84"/>
                  </a:cubicBezTo>
                  <a:cubicBezTo>
                    <a:pt x="0" y="120"/>
                    <a:pt x="24" y="156"/>
                    <a:pt x="72" y="156"/>
                  </a:cubicBezTo>
                  <a:lnTo>
                    <a:pt x="12537" y="156"/>
                  </a:lnTo>
                  <a:cubicBezTo>
                    <a:pt x="12573" y="156"/>
                    <a:pt x="12609" y="120"/>
                    <a:pt x="12609" y="84"/>
                  </a:cubicBezTo>
                  <a:cubicBezTo>
                    <a:pt x="12609" y="37"/>
                    <a:pt x="12573" y="1"/>
                    <a:pt x="1253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427796" y="4453694"/>
              <a:ext cx="565388" cy="8818"/>
            </a:xfrm>
            <a:custGeom>
              <a:avLst/>
              <a:gdLst/>
              <a:ahLst/>
              <a:cxnLst/>
              <a:rect l="l" t="t" r="r" b="b"/>
              <a:pathLst>
                <a:path w="10002" h="156" extrusionOk="0">
                  <a:moveTo>
                    <a:pt x="83" y="1"/>
                  </a:moveTo>
                  <a:cubicBezTo>
                    <a:pt x="36" y="1"/>
                    <a:pt x="0" y="37"/>
                    <a:pt x="0" y="84"/>
                  </a:cubicBezTo>
                  <a:cubicBezTo>
                    <a:pt x="0" y="120"/>
                    <a:pt x="36" y="156"/>
                    <a:pt x="83" y="156"/>
                  </a:cubicBezTo>
                  <a:lnTo>
                    <a:pt x="9918" y="156"/>
                  </a:lnTo>
                  <a:cubicBezTo>
                    <a:pt x="9966" y="156"/>
                    <a:pt x="10001" y="120"/>
                    <a:pt x="10001" y="84"/>
                  </a:cubicBezTo>
                  <a:cubicBezTo>
                    <a:pt x="10001" y="37"/>
                    <a:pt x="9966" y="1"/>
                    <a:pt x="991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1038866" y="4531137"/>
              <a:ext cx="706085" cy="8762"/>
            </a:xfrm>
            <a:custGeom>
              <a:avLst/>
              <a:gdLst/>
              <a:ahLst/>
              <a:cxnLst/>
              <a:rect l="l" t="t" r="r" b="b"/>
              <a:pathLst>
                <a:path w="12491" h="155" extrusionOk="0">
                  <a:moveTo>
                    <a:pt x="72" y="0"/>
                  </a:moveTo>
                  <a:cubicBezTo>
                    <a:pt x="37" y="0"/>
                    <a:pt x="1" y="36"/>
                    <a:pt x="1" y="72"/>
                  </a:cubicBezTo>
                  <a:cubicBezTo>
                    <a:pt x="1" y="119"/>
                    <a:pt x="37" y="155"/>
                    <a:pt x="72" y="155"/>
                  </a:cubicBezTo>
                  <a:lnTo>
                    <a:pt x="12419" y="155"/>
                  </a:lnTo>
                  <a:cubicBezTo>
                    <a:pt x="12455" y="155"/>
                    <a:pt x="12491" y="119"/>
                    <a:pt x="12491" y="72"/>
                  </a:cubicBezTo>
                  <a:cubicBezTo>
                    <a:pt x="12491" y="36"/>
                    <a:pt x="12467" y="0"/>
                    <a:pt x="1241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68438" y="4387783"/>
              <a:ext cx="168282" cy="444928"/>
            </a:xfrm>
            <a:custGeom>
              <a:avLst/>
              <a:gdLst/>
              <a:ahLst/>
              <a:cxnLst/>
              <a:rect l="l" t="t" r="r" b="b"/>
              <a:pathLst>
                <a:path w="2977" h="7871" extrusionOk="0">
                  <a:moveTo>
                    <a:pt x="0" y="0"/>
                  </a:moveTo>
                  <a:lnTo>
                    <a:pt x="0" y="7870"/>
                  </a:lnTo>
                  <a:lnTo>
                    <a:pt x="1489" y="6025"/>
                  </a:lnTo>
                  <a:lnTo>
                    <a:pt x="2977" y="7870"/>
                  </a:lnTo>
                  <a:lnTo>
                    <a:pt x="2977" y="0"/>
                  </a:ln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564368" y="4383713"/>
              <a:ext cx="176422" cy="453011"/>
            </a:xfrm>
            <a:custGeom>
              <a:avLst/>
              <a:gdLst/>
              <a:ahLst/>
              <a:cxnLst/>
              <a:rect l="l" t="t" r="r" b="b"/>
              <a:pathLst>
                <a:path w="3121" h="8014" extrusionOk="0">
                  <a:moveTo>
                    <a:pt x="2978" y="144"/>
                  </a:moveTo>
                  <a:lnTo>
                    <a:pt x="2978" y="7728"/>
                  </a:lnTo>
                  <a:lnTo>
                    <a:pt x="1620" y="6049"/>
                  </a:lnTo>
                  <a:cubicBezTo>
                    <a:pt x="1608" y="6037"/>
                    <a:pt x="1585" y="6025"/>
                    <a:pt x="1561" y="6025"/>
                  </a:cubicBezTo>
                  <a:cubicBezTo>
                    <a:pt x="1537" y="6025"/>
                    <a:pt x="1513" y="6037"/>
                    <a:pt x="1501" y="6049"/>
                  </a:cubicBezTo>
                  <a:lnTo>
                    <a:pt x="144" y="7728"/>
                  </a:lnTo>
                  <a:lnTo>
                    <a:pt x="144" y="144"/>
                  </a:lnTo>
                  <a:close/>
                  <a:moveTo>
                    <a:pt x="72" y="1"/>
                  </a:moveTo>
                  <a:cubicBezTo>
                    <a:pt x="25" y="1"/>
                    <a:pt x="1" y="36"/>
                    <a:pt x="1" y="72"/>
                  </a:cubicBezTo>
                  <a:lnTo>
                    <a:pt x="1" y="7942"/>
                  </a:lnTo>
                  <a:cubicBezTo>
                    <a:pt x="1" y="7966"/>
                    <a:pt x="13" y="8002"/>
                    <a:pt x="49" y="8014"/>
                  </a:cubicBezTo>
                  <a:cubicBezTo>
                    <a:pt x="72" y="8014"/>
                    <a:pt x="108" y="8014"/>
                    <a:pt x="132" y="7990"/>
                  </a:cubicBezTo>
                  <a:lnTo>
                    <a:pt x="1561" y="6216"/>
                  </a:lnTo>
                  <a:lnTo>
                    <a:pt x="2989" y="7990"/>
                  </a:lnTo>
                  <a:cubicBezTo>
                    <a:pt x="3013" y="8002"/>
                    <a:pt x="3025" y="8014"/>
                    <a:pt x="3049" y="8014"/>
                  </a:cubicBezTo>
                  <a:lnTo>
                    <a:pt x="3073" y="8014"/>
                  </a:lnTo>
                  <a:cubicBezTo>
                    <a:pt x="3109" y="8002"/>
                    <a:pt x="3120" y="7966"/>
                    <a:pt x="3120" y="7942"/>
                  </a:cubicBezTo>
                  <a:lnTo>
                    <a:pt x="3120" y="72"/>
                  </a:lnTo>
                  <a:cubicBezTo>
                    <a:pt x="3120" y="36"/>
                    <a:pt x="3097" y="1"/>
                    <a:pt x="30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706423" y="4636109"/>
              <a:ext cx="8140" cy="61276"/>
            </a:xfrm>
            <a:custGeom>
              <a:avLst/>
              <a:gdLst/>
              <a:ahLst/>
              <a:cxnLst/>
              <a:rect l="l" t="t" r="r" b="b"/>
              <a:pathLst>
                <a:path w="144" h="1084" extrusionOk="0">
                  <a:moveTo>
                    <a:pt x="72" y="0"/>
                  </a:moveTo>
                  <a:cubicBezTo>
                    <a:pt x="36" y="0"/>
                    <a:pt x="0" y="36"/>
                    <a:pt x="0" y="84"/>
                  </a:cubicBezTo>
                  <a:lnTo>
                    <a:pt x="0" y="1013"/>
                  </a:lnTo>
                  <a:cubicBezTo>
                    <a:pt x="0" y="1060"/>
                    <a:pt x="36" y="1084"/>
                    <a:pt x="72" y="1084"/>
                  </a:cubicBezTo>
                  <a:cubicBezTo>
                    <a:pt x="119" y="1084"/>
                    <a:pt x="143" y="1060"/>
                    <a:pt x="143" y="1013"/>
                  </a:cubicBezTo>
                  <a:lnTo>
                    <a:pt x="143" y="84"/>
                  </a:lnTo>
                  <a:cubicBezTo>
                    <a:pt x="143" y="36"/>
                    <a:pt x="119" y="0"/>
                    <a:pt x="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633728" y="4402593"/>
              <a:ext cx="80834" cy="212035"/>
            </a:xfrm>
            <a:custGeom>
              <a:avLst/>
              <a:gdLst/>
              <a:ahLst/>
              <a:cxnLst/>
              <a:rect l="l" t="t" r="r" b="b"/>
              <a:pathLst>
                <a:path w="1430" h="3751" extrusionOk="0">
                  <a:moveTo>
                    <a:pt x="72" y="0"/>
                  </a:moveTo>
                  <a:cubicBezTo>
                    <a:pt x="24" y="0"/>
                    <a:pt x="0" y="36"/>
                    <a:pt x="0" y="83"/>
                  </a:cubicBezTo>
                  <a:cubicBezTo>
                    <a:pt x="0" y="119"/>
                    <a:pt x="24" y="155"/>
                    <a:pt x="72" y="155"/>
                  </a:cubicBezTo>
                  <a:lnTo>
                    <a:pt x="1286" y="155"/>
                  </a:lnTo>
                  <a:lnTo>
                    <a:pt x="1286" y="3667"/>
                  </a:lnTo>
                  <a:cubicBezTo>
                    <a:pt x="1286" y="3715"/>
                    <a:pt x="1322" y="3750"/>
                    <a:pt x="1358" y="3750"/>
                  </a:cubicBezTo>
                  <a:cubicBezTo>
                    <a:pt x="1405" y="3750"/>
                    <a:pt x="1429" y="3715"/>
                    <a:pt x="1429" y="3667"/>
                  </a:cubicBezTo>
                  <a:lnTo>
                    <a:pt x="1429" y="83"/>
                  </a:lnTo>
                  <a:cubicBezTo>
                    <a:pt x="1429" y="36"/>
                    <a:pt x="1405" y="0"/>
                    <a:pt x="13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743;p29">
            <a:extLst>
              <a:ext uri="{FF2B5EF4-FFF2-40B4-BE49-F238E27FC236}">
                <a16:creationId xmlns:a16="http://schemas.microsoft.com/office/drawing/2014/main" id="{05AA4FBC-935A-2C41-9458-6C0970A5F74B}"/>
              </a:ext>
            </a:extLst>
          </p:cNvPr>
          <p:cNvSpPr txBox="1">
            <a:spLocks/>
          </p:cNvSpPr>
          <p:nvPr/>
        </p:nvSpPr>
        <p:spPr>
          <a:xfrm>
            <a:off x="725979" y="1006770"/>
            <a:ext cx="7720545"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t>T value for paired is larger, in comparison to t values of unpaired or independent tests</a:t>
            </a:r>
          </a:p>
          <a:p>
            <a:pPr algn="l">
              <a:lnSpc>
                <a:spcPct val="150000"/>
              </a:lnSpc>
            </a:pPr>
            <a:r>
              <a:rPr lang="en-US" sz="2400" dirty="0"/>
              <a:t>This is because </a:t>
            </a:r>
            <a:r>
              <a:rPr lang="en-US" sz="2400" b="1" dirty="0"/>
              <a:t>within-person</a:t>
            </a:r>
            <a:r>
              <a:rPr lang="en-US" sz="2400" dirty="0"/>
              <a:t> designs have more </a:t>
            </a:r>
            <a:r>
              <a:rPr lang="en-US" sz="2400" b="1" dirty="0"/>
              <a:t>power</a:t>
            </a:r>
            <a:r>
              <a:rPr lang="en-US" sz="2400" dirty="0"/>
              <a:t> as they control for more noise by observing the same person twice  </a:t>
            </a:r>
          </a:p>
        </p:txBody>
      </p:sp>
    </p:spTree>
    <p:extLst>
      <p:ext uri="{BB962C8B-B14F-4D97-AF65-F5344CB8AC3E}">
        <p14:creationId xmlns:p14="http://schemas.microsoft.com/office/powerpoint/2010/main" val="358522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Descriptive stats </a:t>
            </a:r>
            <a:r>
              <a:rPr lang="en" b="0" dirty="0"/>
              <a:t>aims to describe data’s distribution by </a:t>
            </a:r>
            <a:r>
              <a:rPr lang="en" dirty="0"/>
              <a:t> central tendency </a:t>
            </a:r>
            <a:r>
              <a:rPr lang="en" b="0" dirty="0"/>
              <a:t>(location in a plane) and </a:t>
            </a:r>
            <a:r>
              <a:rPr lang="en" dirty="0"/>
              <a:t>dispersion </a:t>
            </a:r>
            <a:r>
              <a:rPr lang="en" b="0" dirty="0"/>
              <a:t>(spread) around the location</a:t>
            </a:r>
            <a:endParaRPr b="0"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623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t>In stats there are some tests that are </a:t>
            </a:r>
            <a:r>
              <a:rPr lang="en-US" sz="2000" b="1" dirty="0"/>
              <a:t>non-parametric,</a:t>
            </a:r>
            <a:r>
              <a:rPr lang="en-US" sz="2000" dirty="0"/>
              <a:t> by this statisticians mean that the test does not require assuming a specific model or distribution for your data</a:t>
            </a:r>
          </a:p>
          <a:p>
            <a:pPr algn="l">
              <a:lnSpc>
                <a:spcPct val="150000"/>
              </a:lnSpc>
            </a:pPr>
            <a:r>
              <a:rPr lang="en-US" sz="2000" dirty="0"/>
              <a:t> </a:t>
            </a:r>
            <a:r>
              <a:rPr lang="en-US" sz="2000" dirty="0">
                <a:solidFill>
                  <a:schemeClr val="accent3"/>
                </a:solidFill>
              </a:rPr>
              <a:t>These are sometimes referred to as </a:t>
            </a:r>
            <a:r>
              <a:rPr lang="en-US" sz="2000" b="1" dirty="0">
                <a:solidFill>
                  <a:schemeClr val="accent3"/>
                </a:solidFill>
              </a:rPr>
              <a:t>non-distributional </a:t>
            </a:r>
            <a:r>
              <a:rPr lang="en-US" sz="2000" dirty="0">
                <a:solidFill>
                  <a:schemeClr val="accent3"/>
                </a:solidFill>
              </a:rPr>
              <a:t>tests</a:t>
            </a:r>
          </a:p>
          <a:p>
            <a:pPr algn="l">
              <a:lnSpc>
                <a:spcPct val="150000"/>
              </a:lnSpc>
            </a:pPr>
            <a:r>
              <a:rPr lang="en-US" sz="2000" dirty="0">
                <a:solidFill>
                  <a:schemeClr val="accent3"/>
                </a:solidFill>
              </a:rPr>
              <a:t>These tests are used when you do not want to assume a specific distribution (e.g., violation),  or do not know the distribution of your data </a:t>
            </a:r>
          </a:p>
        </p:txBody>
      </p:sp>
    </p:spTree>
    <p:extLst>
      <p:ext uri="{BB962C8B-B14F-4D97-AF65-F5344CB8AC3E}">
        <p14:creationId xmlns:p14="http://schemas.microsoft.com/office/powerpoint/2010/main" val="3332421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Non-parametric t-tests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Regular t-tests assume your data is normally distributed </a:t>
            </a:r>
          </a:p>
          <a:p>
            <a:pPr algn="l">
              <a:lnSpc>
                <a:spcPct val="150000"/>
              </a:lnSpc>
            </a:pPr>
            <a:r>
              <a:rPr lang="en-US" sz="2000" dirty="0">
                <a:solidFill>
                  <a:schemeClr val="accent3"/>
                </a:solidFill>
              </a:rPr>
              <a:t>There is a </a:t>
            </a:r>
            <a:r>
              <a:rPr lang="en-US" sz="2000" i="1" dirty="0">
                <a:solidFill>
                  <a:schemeClr val="accent3"/>
                </a:solidFill>
              </a:rPr>
              <a:t>non-parametric equivalent of a t-test </a:t>
            </a:r>
            <a:r>
              <a:rPr lang="en-US" sz="2000" dirty="0">
                <a:solidFill>
                  <a:schemeClr val="accent3"/>
                </a:solidFill>
              </a:rPr>
              <a:t>called the </a:t>
            </a:r>
            <a:r>
              <a:rPr lang="en-US" sz="2000" b="1" dirty="0">
                <a:solidFill>
                  <a:schemeClr val="accent3"/>
                </a:solidFill>
              </a:rPr>
              <a:t>permutation t-test</a:t>
            </a:r>
            <a:r>
              <a:rPr lang="en-US" sz="2000" dirty="0">
                <a:solidFill>
                  <a:schemeClr val="accent3"/>
                </a:solidFill>
              </a:rPr>
              <a:t>. This test works on the premise that you can observe a </a:t>
            </a:r>
            <a:r>
              <a:rPr lang="en-US" sz="2000" i="1" dirty="0">
                <a:solidFill>
                  <a:schemeClr val="accent3"/>
                </a:solidFill>
              </a:rPr>
              <a:t>null distribution </a:t>
            </a:r>
            <a:r>
              <a:rPr lang="en-US" sz="2000" dirty="0">
                <a:solidFill>
                  <a:schemeClr val="accent3"/>
                </a:solidFill>
              </a:rPr>
              <a:t>from your own data by randomly permuting groups.</a:t>
            </a:r>
          </a:p>
          <a:p>
            <a:pPr algn="l">
              <a:lnSpc>
                <a:spcPct val="150000"/>
              </a:lnSpc>
            </a:pPr>
            <a:r>
              <a:rPr lang="en-US" sz="2000" dirty="0">
                <a:solidFill>
                  <a:schemeClr val="accent3"/>
                </a:solidFill>
              </a:rPr>
              <a:t>Reminder: a null distribution is the distribution when the </a:t>
            </a:r>
            <a:r>
              <a:rPr lang="en-US" sz="2000" i="1" dirty="0">
                <a:solidFill>
                  <a:schemeClr val="accent3"/>
                </a:solidFill>
              </a:rPr>
              <a:t>null hypothesis </a:t>
            </a:r>
            <a:r>
              <a:rPr lang="en-US" sz="2000" dirty="0">
                <a:solidFill>
                  <a:schemeClr val="accent3"/>
                </a:solidFill>
              </a:rPr>
              <a:t>is true</a:t>
            </a:r>
          </a:p>
        </p:txBody>
      </p:sp>
    </p:spTree>
    <p:extLst>
      <p:ext uri="{BB962C8B-B14F-4D97-AF65-F5344CB8AC3E}">
        <p14:creationId xmlns:p14="http://schemas.microsoft.com/office/powerpoint/2010/main" val="2248268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b="1" i="1" dirty="0">
                <a:solidFill>
                  <a:schemeClr val="accent3"/>
                </a:solidFill>
              </a:rPr>
              <a:t>Permutations</a:t>
            </a:r>
            <a:r>
              <a:rPr lang="en-US" sz="2000" dirty="0">
                <a:solidFill>
                  <a:schemeClr val="accent3"/>
                </a:solidFill>
              </a:rPr>
              <a:t> build a </a:t>
            </a:r>
            <a:r>
              <a:rPr lang="en-US" sz="2000" i="1" dirty="0">
                <a:solidFill>
                  <a:schemeClr val="accent3"/>
                </a:solidFill>
              </a:rPr>
              <a:t>null distribution </a:t>
            </a:r>
            <a:r>
              <a:rPr lang="en-US" sz="2000" dirty="0">
                <a:solidFill>
                  <a:schemeClr val="accent3"/>
                </a:solidFill>
              </a:rPr>
              <a:t>of data based on your observations under the assumption that randomly shuffling your data will void the effect of interest. Thus, you can measure how surprising the effect you observe is given your data based on the computed null distribution</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extLst>
              <p:ext uri="{D42A27DB-BD31-4B8C-83A1-F6EECF244321}">
                <p14:modId xmlns:p14="http://schemas.microsoft.com/office/powerpoint/2010/main" val="2009822747"/>
              </p:ext>
            </p:extLst>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extLst>
              <p:ext uri="{D42A27DB-BD31-4B8C-83A1-F6EECF244321}">
                <p14:modId xmlns:p14="http://schemas.microsoft.com/office/powerpoint/2010/main" val="3086373304"/>
              </p:ext>
            </p:extLst>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extLst>
              <p:ext uri="{D42A27DB-BD31-4B8C-83A1-F6EECF244321}">
                <p14:modId xmlns:p14="http://schemas.microsoft.com/office/powerpoint/2010/main" val="3874265290"/>
              </p:ext>
            </p:extLst>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extLst>
              <p:ext uri="{D42A27DB-BD31-4B8C-83A1-F6EECF244321}">
                <p14:modId xmlns:p14="http://schemas.microsoft.com/office/powerpoint/2010/main" val="937268953"/>
              </p:ext>
            </p:extLst>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3067388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This technique is very similar to bootstrapping without replacement (i.e., no duplicate observations).</a:t>
            </a: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spTree>
    <p:extLst>
      <p:ext uri="{BB962C8B-B14F-4D97-AF65-F5344CB8AC3E}">
        <p14:creationId xmlns:p14="http://schemas.microsoft.com/office/powerpoint/2010/main" val="404099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permutations</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11313" y="1157590"/>
            <a:ext cx="5424043"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000" dirty="0">
              <a:solidFill>
                <a:schemeClr val="accent3"/>
              </a:solidFill>
            </a:endParaRPr>
          </a:p>
        </p:txBody>
      </p:sp>
      <p:graphicFrame>
        <p:nvGraphicFramePr>
          <p:cNvPr id="20" name="Table 19">
            <a:extLst>
              <a:ext uri="{FF2B5EF4-FFF2-40B4-BE49-F238E27FC236}">
                <a16:creationId xmlns:a16="http://schemas.microsoft.com/office/drawing/2014/main" id="{BDEC2453-9899-8640-821A-AF8754FCE975}"/>
              </a:ext>
            </a:extLst>
          </p:cNvPr>
          <p:cNvGraphicFramePr>
            <a:graphicFrameLocks noGrp="1"/>
          </p:cNvGraphicFramePr>
          <p:nvPr/>
        </p:nvGraphicFramePr>
        <p:xfrm>
          <a:off x="68918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1" name="Table 20">
            <a:extLst>
              <a:ext uri="{FF2B5EF4-FFF2-40B4-BE49-F238E27FC236}">
                <a16:creationId xmlns:a16="http://schemas.microsoft.com/office/drawing/2014/main" id="{DDD27289-017D-8C43-8C68-0DBB643BD82D}"/>
              </a:ext>
            </a:extLst>
          </p:cNvPr>
          <p:cNvGraphicFramePr>
            <a:graphicFrameLocks noGrp="1"/>
          </p:cNvGraphicFramePr>
          <p:nvPr/>
        </p:nvGraphicFramePr>
        <p:xfrm>
          <a:off x="7679289" y="1239832"/>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graphicFrame>
        <p:nvGraphicFramePr>
          <p:cNvPr id="22" name="Table 21">
            <a:extLst>
              <a:ext uri="{FF2B5EF4-FFF2-40B4-BE49-F238E27FC236}">
                <a16:creationId xmlns:a16="http://schemas.microsoft.com/office/drawing/2014/main" id="{F9D6A0CA-61C3-7B40-8D5C-052129FDC1A0}"/>
              </a:ext>
            </a:extLst>
          </p:cNvPr>
          <p:cNvGraphicFramePr>
            <a:graphicFrameLocks noGrp="1"/>
          </p:cNvGraphicFramePr>
          <p:nvPr/>
        </p:nvGraphicFramePr>
        <p:xfrm>
          <a:off x="68918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solidFill>
                      <a:srgbClr val="00B0F0"/>
                    </a:solidFill>
                  </a:tcPr>
                </a:tc>
                <a:extLst>
                  <a:ext uri="{0D108BD9-81ED-4DB2-BD59-A6C34878D82A}">
                    <a16:rowId xmlns:a16="http://schemas.microsoft.com/office/drawing/2014/main" val="2478834437"/>
                  </a:ext>
                </a:extLst>
              </a:tr>
              <a:tr h="359102">
                <a:tc>
                  <a:txBody>
                    <a:bodyPr/>
                    <a:lstStyle/>
                    <a:p>
                      <a:endParaRPr lang="en-US" dirty="0"/>
                    </a:p>
                  </a:txBody>
                  <a:tcPr>
                    <a:solidFill>
                      <a:srgbClr val="FFC000"/>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2107739244"/>
                  </a:ext>
                </a:extLst>
              </a:tr>
              <a:tr h="359102">
                <a:tc>
                  <a:txBody>
                    <a:bodyPr/>
                    <a:lstStyle/>
                    <a:p>
                      <a:endParaRPr lang="en-US" dirty="0"/>
                    </a:p>
                  </a:txBody>
                  <a:tcPr>
                    <a:solidFill>
                      <a:schemeClr val="accent1"/>
                    </a:solidFill>
                  </a:tcPr>
                </a:tc>
                <a:extLst>
                  <a:ext uri="{0D108BD9-81ED-4DB2-BD59-A6C34878D82A}">
                    <a16:rowId xmlns:a16="http://schemas.microsoft.com/office/drawing/2014/main" val="45535006"/>
                  </a:ext>
                </a:extLst>
              </a:tr>
            </a:tbl>
          </a:graphicData>
        </a:graphic>
      </p:graphicFrame>
      <p:graphicFrame>
        <p:nvGraphicFramePr>
          <p:cNvPr id="23" name="Table 22">
            <a:extLst>
              <a:ext uri="{FF2B5EF4-FFF2-40B4-BE49-F238E27FC236}">
                <a16:creationId xmlns:a16="http://schemas.microsoft.com/office/drawing/2014/main" id="{C0A54DF9-F50A-A744-894C-3EE281584C98}"/>
              </a:ext>
            </a:extLst>
          </p:cNvPr>
          <p:cNvGraphicFramePr>
            <a:graphicFrameLocks noGrp="1"/>
          </p:cNvGraphicFramePr>
          <p:nvPr/>
        </p:nvGraphicFramePr>
        <p:xfrm>
          <a:off x="7679289" y="3217806"/>
          <a:ext cx="508000" cy="1436408"/>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bl>
          </a:graphicData>
        </a:graphic>
      </p:graphicFrame>
      <p:sp>
        <p:nvSpPr>
          <p:cNvPr id="2" name="TextBox 1">
            <a:extLst>
              <a:ext uri="{FF2B5EF4-FFF2-40B4-BE49-F238E27FC236}">
                <a16:creationId xmlns:a16="http://schemas.microsoft.com/office/drawing/2014/main" id="{34F9CFB4-DBB9-174A-9900-2433A61950F2}"/>
              </a:ext>
            </a:extLst>
          </p:cNvPr>
          <p:cNvSpPr txBox="1"/>
          <p:nvPr/>
        </p:nvSpPr>
        <p:spPr>
          <a:xfrm>
            <a:off x="6619965" y="879770"/>
            <a:ext cx="3134648" cy="307777"/>
          </a:xfrm>
          <a:prstGeom prst="rect">
            <a:avLst/>
          </a:prstGeom>
          <a:noFill/>
        </p:spPr>
        <p:txBody>
          <a:bodyPr wrap="square" rtlCol="0">
            <a:spAutoFit/>
          </a:bodyPr>
          <a:lstStyle/>
          <a:p>
            <a:r>
              <a:rPr lang="en-US" dirty="0"/>
              <a:t>Group A	  Group B	</a:t>
            </a:r>
          </a:p>
        </p:txBody>
      </p:sp>
      <p:sp>
        <p:nvSpPr>
          <p:cNvPr id="3" name="Right Arrow 2">
            <a:extLst>
              <a:ext uri="{FF2B5EF4-FFF2-40B4-BE49-F238E27FC236}">
                <a16:creationId xmlns:a16="http://schemas.microsoft.com/office/drawing/2014/main" id="{9B52CC2F-1343-7148-B6F0-03767DBD3C09}"/>
              </a:ext>
            </a:extLst>
          </p:cNvPr>
          <p:cNvSpPr/>
          <p:nvPr/>
        </p:nvSpPr>
        <p:spPr>
          <a:xfrm rot="5400000">
            <a:off x="6409734" y="2848754"/>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45CFA4C-7117-3C44-BFE7-1C1B09DA655E}"/>
              </a:ext>
            </a:extLst>
          </p:cNvPr>
          <p:cNvSpPr txBox="1"/>
          <p:nvPr/>
        </p:nvSpPr>
        <p:spPr>
          <a:xfrm>
            <a:off x="6863551" y="2806207"/>
            <a:ext cx="3134648" cy="307777"/>
          </a:xfrm>
          <a:prstGeom prst="rect">
            <a:avLst/>
          </a:prstGeom>
          <a:noFill/>
        </p:spPr>
        <p:txBody>
          <a:bodyPr wrap="square" rtlCol="0">
            <a:spAutoFit/>
          </a:bodyPr>
          <a:lstStyle/>
          <a:p>
            <a:r>
              <a:rPr lang="en-US" b="1" dirty="0"/>
              <a:t>Permute data</a:t>
            </a:r>
          </a:p>
        </p:txBody>
      </p:sp>
      <p:pic>
        <p:nvPicPr>
          <p:cNvPr id="5" name="Picture 4">
            <a:extLst>
              <a:ext uri="{FF2B5EF4-FFF2-40B4-BE49-F238E27FC236}">
                <a16:creationId xmlns:a16="http://schemas.microsoft.com/office/drawing/2014/main" id="{DAD14812-03A3-484D-A842-44CAE175D388}"/>
              </a:ext>
            </a:extLst>
          </p:cNvPr>
          <p:cNvPicPr>
            <a:picLocks noChangeAspect="1"/>
          </p:cNvPicPr>
          <p:nvPr/>
        </p:nvPicPr>
        <p:blipFill>
          <a:blip r:embed="rId3"/>
          <a:stretch>
            <a:fillRect/>
          </a:stretch>
        </p:blipFill>
        <p:spPr>
          <a:xfrm>
            <a:off x="1017760" y="-367390"/>
            <a:ext cx="5346730" cy="6919298"/>
          </a:xfrm>
          <a:prstGeom prst="rect">
            <a:avLst/>
          </a:prstGeom>
        </p:spPr>
      </p:pic>
    </p:spTree>
    <p:extLst>
      <p:ext uri="{BB962C8B-B14F-4D97-AF65-F5344CB8AC3E}">
        <p14:creationId xmlns:p14="http://schemas.microsoft.com/office/powerpoint/2010/main" val="14496530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7714794" y="3690239"/>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A very similar concept in statistics is the idea of </a:t>
            </a:r>
            <a:r>
              <a:rPr lang="en-US" sz="2000" b="1" dirty="0">
                <a:solidFill>
                  <a:schemeClr val="accent3"/>
                </a:solidFill>
              </a:rPr>
              <a:t>bootstrapping</a:t>
            </a:r>
            <a:r>
              <a:rPr lang="en-US" sz="2000" dirty="0">
                <a:solidFill>
                  <a:schemeClr val="accent3"/>
                </a:solidFill>
              </a:rPr>
              <a:t> to get a measure of uncertainty around an estimate (e.g., CI)</a:t>
            </a:r>
          </a:p>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a:p>
            <a:pPr algn="l">
              <a:lnSpc>
                <a:spcPct val="150000"/>
              </a:lnSpc>
            </a:pPr>
            <a:r>
              <a:rPr lang="en-US" sz="2000" dirty="0">
                <a:solidFill>
                  <a:schemeClr val="accent3"/>
                </a:solidFill>
              </a:rPr>
              <a:t>It is often used to calculate the error associated to an estimate, effect, or performance of an algorithm and allows you to know if one given data point is driving the effect you see</a:t>
            </a:r>
          </a:p>
        </p:txBody>
      </p:sp>
    </p:spTree>
    <p:extLst>
      <p:ext uri="{BB962C8B-B14F-4D97-AF65-F5344CB8AC3E}">
        <p14:creationId xmlns:p14="http://schemas.microsoft.com/office/powerpoint/2010/main" val="2053868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Bootstrapping is like permutations in that they resample your data, however bootstrapping requires </a:t>
            </a:r>
            <a:r>
              <a:rPr lang="en-US" sz="2000" b="1" dirty="0">
                <a:solidFill>
                  <a:schemeClr val="accent3"/>
                </a:solidFill>
              </a:rPr>
              <a:t>replacement</a:t>
            </a:r>
            <a:r>
              <a:rPr lang="en-US" sz="2000" dirty="0">
                <a:solidFill>
                  <a:schemeClr val="accent3"/>
                </a:solidFill>
              </a:rPr>
              <a:t> </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extLst>
              <p:ext uri="{D42A27DB-BD31-4B8C-83A1-F6EECF244321}">
                <p14:modId xmlns:p14="http://schemas.microsoft.com/office/powerpoint/2010/main" val="2936766976"/>
              </p:ext>
            </p:extLst>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extLst>
              <p:ext uri="{D42A27DB-BD31-4B8C-83A1-F6EECF244321}">
                <p14:modId xmlns:p14="http://schemas.microsoft.com/office/powerpoint/2010/main" val="1570281606"/>
              </p:ext>
            </p:extLst>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extLst>
              <p:ext uri="{D42A27DB-BD31-4B8C-83A1-F6EECF244321}">
                <p14:modId xmlns:p14="http://schemas.microsoft.com/office/powerpoint/2010/main" val="786597965"/>
              </p:ext>
            </p:extLst>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extLst>
              <p:ext uri="{D42A27DB-BD31-4B8C-83A1-F6EECF244321}">
                <p14:modId xmlns:p14="http://schemas.microsoft.com/office/powerpoint/2010/main" val="1998232655"/>
              </p:ext>
            </p:extLst>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037159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61" name="Google Shape;1761;p54"/>
          <p:cNvSpPr txBox="1">
            <a:spLocks noGrp="1"/>
          </p:cNvSpPr>
          <p:nvPr>
            <p:ph type="title"/>
          </p:nvPr>
        </p:nvSpPr>
        <p:spPr>
          <a:xfrm>
            <a:off x="697475" y="588564"/>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Bootstrapping</a:t>
            </a:r>
            <a:endParaRPr dirty="0"/>
          </a:p>
        </p:txBody>
      </p:sp>
      <p:grpSp>
        <p:nvGrpSpPr>
          <p:cNvPr id="1766" name="Google Shape;1766;p54"/>
          <p:cNvGrpSpPr/>
          <p:nvPr/>
        </p:nvGrpSpPr>
        <p:grpSpPr>
          <a:xfrm rot="-7217067">
            <a:off x="-809209" y="3690203"/>
            <a:ext cx="2435263" cy="1836747"/>
            <a:chOff x="1852738" y="206787"/>
            <a:chExt cx="2668014" cy="2012295"/>
          </a:xfrm>
        </p:grpSpPr>
        <p:sp>
          <p:nvSpPr>
            <p:cNvPr id="1767" name="Google Shape;1767;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54"/>
          <p:cNvGrpSpPr/>
          <p:nvPr/>
        </p:nvGrpSpPr>
        <p:grpSpPr>
          <a:xfrm rot="-3380372">
            <a:off x="8132319" y="3731023"/>
            <a:ext cx="2435181" cy="1836685"/>
            <a:chOff x="1852738" y="206787"/>
            <a:chExt cx="2668014" cy="2012295"/>
          </a:xfrm>
        </p:grpSpPr>
        <p:sp>
          <p:nvSpPr>
            <p:cNvPr id="1775" name="Google Shape;1775;p54"/>
            <p:cNvSpPr/>
            <p:nvPr/>
          </p:nvSpPr>
          <p:spPr>
            <a:xfrm>
              <a:off x="1863109" y="218911"/>
              <a:ext cx="2657643" cy="1988923"/>
            </a:xfrm>
            <a:custGeom>
              <a:avLst/>
              <a:gdLst/>
              <a:ahLst/>
              <a:cxnLst/>
              <a:rect l="l" t="t" r="r" b="b"/>
              <a:pathLst>
                <a:path w="18194" h="13616" extrusionOk="0">
                  <a:moveTo>
                    <a:pt x="7859" y="1"/>
                  </a:moveTo>
                  <a:cubicBezTo>
                    <a:pt x="7037" y="1"/>
                    <a:pt x="6251" y="215"/>
                    <a:pt x="5573" y="584"/>
                  </a:cubicBezTo>
                  <a:cubicBezTo>
                    <a:pt x="5311" y="536"/>
                    <a:pt x="5037" y="524"/>
                    <a:pt x="4751" y="524"/>
                  </a:cubicBezTo>
                  <a:cubicBezTo>
                    <a:pt x="2132" y="524"/>
                    <a:pt x="1" y="2310"/>
                    <a:pt x="1" y="4525"/>
                  </a:cubicBezTo>
                  <a:cubicBezTo>
                    <a:pt x="1" y="5775"/>
                    <a:pt x="679" y="6882"/>
                    <a:pt x="1751" y="7621"/>
                  </a:cubicBezTo>
                  <a:cubicBezTo>
                    <a:pt x="1239" y="10121"/>
                    <a:pt x="3037" y="12693"/>
                    <a:pt x="5859" y="13419"/>
                  </a:cubicBezTo>
                  <a:cubicBezTo>
                    <a:pt x="6373" y="13552"/>
                    <a:pt x="6888" y="13616"/>
                    <a:pt x="7390" y="13616"/>
                  </a:cubicBezTo>
                  <a:cubicBezTo>
                    <a:pt x="8410" y="13616"/>
                    <a:pt x="9379" y="13354"/>
                    <a:pt x="10192" y="12883"/>
                  </a:cubicBezTo>
                  <a:cubicBezTo>
                    <a:pt x="10705" y="13113"/>
                    <a:pt x="11245" y="13235"/>
                    <a:pt x="11788" y="13235"/>
                  </a:cubicBezTo>
                  <a:cubicBezTo>
                    <a:pt x="12203" y="13235"/>
                    <a:pt x="12619" y="13164"/>
                    <a:pt x="13026" y="13014"/>
                  </a:cubicBezTo>
                  <a:cubicBezTo>
                    <a:pt x="14479" y="12478"/>
                    <a:pt x="15395" y="11073"/>
                    <a:pt x="15526" y="9454"/>
                  </a:cubicBezTo>
                  <a:cubicBezTo>
                    <a:pt x="16253" y="9454"/>
                    <a:pt x="16872" y="9228"/>
                    <a:pt x="17277" y="8740"/>
                  </a:cubicBezTo>
                  <a:cubicBezTo>
                    <a:pt x="18193" y="7621"/>
                    <a:pt x="17586" y="5596"/>
                    <a:pt x="15919" y="4215"/>
                  </a:cubicBezTo>
                  <a:cubicBezTo>
                    <a:pt x="14965" y="3435"/>
                    <a:pt x="13878" y="3028"/>
                    <a:pt x="12949" y="3028"/>
                  </a:cubicBezTo>
                  <a:cubicBezTo>
                    <a:pt x="12731" y="3028"/>
                    <a:pt x="12521" y="3051"/>
                    <a:pt x="12324" y="3096"/>
                  </a:cubicBezTo>
                  <a:cubicBezTo>
                    <a:pt x="11645" y="1286"/>
                    <a:pt x="9907" y="1"/>
                    <a:pt x="7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4"/>
            <p:cNvSpPr/>
            <p:nvPr/>
          </p:nvSpPr>
          <p:spPr>
            <a:xfrm>
              <a:off x="1852738" y="206787"/>
              <a:ext cx="2626237" cy="2012295"/>
            </a:xfrm>
            <a:custGeom>
              <a:avLst/>
              <a:gdLst/>
              <a:ahLst/>
              <a:cxnLst/>
              <a:rect l="l" t="t" r="r" b="b"/>
              <a:pathLst>
                <a:path w="17979" h="13776" extrusionOk="0">
                  <a:moveTo>
                    <a:pt x="7942" y="155"/>
                  </a:moveTo>
                  <a:cubicBezTo>
                    <a:pt x="9882" y="155"/>
                    <a:pt x="11645" y="1381"/>
                    <a:pt x="12323" y="3215"/>
                  </a:cubicBezTo>
                  <a:cubicBezTo>
                    <a:pt x="12335" y="3251"/>
                    <a:pt x="12371" y="3262"/>
                    <a:pt x="12407" y="3262"/>
                  </a:cubicBezTo>
                  <a:cubicBezTo>
                    <a:pt x="12607" y="3215"/>
                    <a:pt x="12818" y="3192"/>
                    <a:pt x="13036" y="3192"/>
                  </a:cubicBezTo>
                  <a:cubicBezTo>
                    <a:pt x="13971" y="3192"/>
                    <a:pt x="15035" y="3615"/>
                    <a:pt x="15943" y="4358"/>
                  </a:cubicBezTo>
                  <a:cubicBezTo>
                    <a:pt x="16740" y="5025"/>
                    <a:pt x="17324" y="5846"/>
                    <a:pt x="17574" y="6680"/>
                  </a:cubicBezTo>
                  <a:cubicBezTo>
                    <a:pt x="17824" y="7513"/>
                    <a:pt x="17729" y="8251"/>
                    <a:pt x="17300" y="8775"/>
                  </a:cubicBezTo>
                  <a:cubicBezTo>
                    <a:pt x="16931" y="9216"/>
                    <a:pt x="16336" y="9466"/>
                    <a:pt x="15633" y="9466"/>
                  </a:cubicBezTo>
                  <a:lnTo>
                    <a:pt x="15609" y="9466"/>
                  </a:lnTo>
                  <a:cubicBezTo>
                    <a:pt x="15574" y="9466"/>
                    <a:pt x="15538" y="9489"/>
                    <a:pt x="15538" y="9537"/>
                  </a:cubicBezTo>
                  <a:cubicBezTo>
                    <a:pt x="15383" y="11180"/>
                    <a:pt x="14442" y="12514"/>
                    <a:pt x="13073" y="13026"/>
                  </a:cubicBezTo>
                  <a:cubicBezTo>
                    <a:pt x="12680" y="13169"/>
                    <a:pt x="12265" y="13242"/>
                    <a:pt x="11845" y="13242"/>
                  </a:cubicBezTo>
                  <a:cubicBezTo>
                    <a:pt x="11326" y="13242"/>
                    <a:pt x="10800" y="13131"/>
                    <a:pt x="10299" y="12907"/>
                  </a:cubicBezTo>
                  <a:cubicBezTo>
                    <a:pt x="10287" y="12901"/>
                    <a:pt x="10275" y="12898"/>
                    <a:pt x="10263" y="12898"/>
                  </a:cubicBezTo>
                  <a:cubicBezTo>
                    <a:pt x="10251" y="12898"/>
                    <a:pt x="10240" y="12901"/>
                    <a:pt x="10228" y="12907"/>
                  </a:cubicBezTo>
                  <a:cubicBezTo>
                    <a:pt x="9408" y="13379"/>
                    <a:pt x="8448" y="13623"/>
                    <a:pt x="7464" y="13623"/>
                  </a:cubicBezTo>
                  <a:cubicBezTo>
                    <a:pt x="6961" y="13623"/>
                    <a:pt x="6452" y="13559"/>
                    <a:pt x="5953" y="13430"/>
                  </a:cubicBezTo>
                  <a:cubicBezTo>
                    <a:pt x="3167" y="12716"/>
                    <a:pt x="1393" y="10204"/>
                    <a:pt x="1893" y="7715"/>
                  </a:cubicBezTo>
                  <a:cubicBezTo>
                    <a:pt x="1893" y="7692"/>
                    <a:pt x="1881" y="7656"/>
                    <a:pt x="1858" y="7644"/>
                  </a:cubicBezTo>
                  <a:cubicBezTo>
                    <a:pt x="774" y="6894"/>
                    <a:pt x="143" y="5787"/>
                    <a:pt x="143" y="4608"/>
                  </a:cubicBezTo>
                  <a:cubicBezTo>
                    <a:pt x="143" y="2441"/>
                    <a:pt x="2250" y="679"/>
                    <a:pt x="4822" y="679"/>
                  </a:cubicBezTo>
                  <a:cubicBezTo>
                    <a:pt x="5096" y="679"/>
                    <a:pt x="5370" y="703"/>
                    <a:pt x="5644" y="738"/>
                  </a:cubicBezTo>
                  <a:cubicBezTo>
                    <a:pt x="5656" y="738"/>
                    <a:pt x="5679" y="738"/>
                    <a:pt x="5691" y="726"/>
                  </a:cubicBezTo>
                  <a:cubicBezTo>
                    <a:pt x="6370" y="357"/>
                    <a:pt x="7156" y="155"/>
                    <a:pt x="7942" y="155"/>
                  </a:cubicBezTo>
                  <a:close/>
                  <a:moveTo>
                    <a:pt x="7930" y="0"/>
                  </a:moveTo>
                  <a:cubicBezTo>
                    <a:pt x="7132" y="0"/>
                    <a:pt x="6334" y="203"/>
                    <a:pt x="5632" y="584"/>
                  </a:cubicBezTo>
                  <a:cubicBezTo>
                    <a:pt x="5358" y="548"/>
                    <a:pt x="5084" y="536"/>
                    <a:pt x="4822" y="536"/>
                  </a:cubicBezTo>
                  <a:cubicBezTo>
                    <a:pt x="2167" y="536"/>
                    <a:pt x="0" y="2358"/>
                    <a:pt x="0" y="4608"/>
                  </a:cubicBezTo>
                  <a:cubicBezTo>
                    <a:pt x="0" y="5822"/>
                    <a:pt x="631" y="6953"/>
                    <a:pt x="1739" y="7739"/>
                  </a:cubicBezTo>
                  <a:cubicBezTo>
                    <a:pt x="1250" y="10287"/>
                    <a:pt x="3072" y="12835"/>
                    <a:pt x="5906" y="13573"/>
                  </a:cubicBezTo>
                  <a:cubicBezTo>
                    <a:pt x="6418" y="13704"/>
                    <a:pt x="6942" y="13776"/>
                    <a:pt x="7465" y="13776"/>
                  </a:cubicBezTo>
                  <a:cubicBezTo>
                    <a:pt x="8454" y="13776"/>
                    <a:pt x="9430" y="13526"/>
                    <a:pt x="10263" y="13049"/>
                  </a:cubicBezTo>
                  <a:cubicBezTo>
                    <a:pt x="10787" y="13275"/>
                    <a:pt x="11332" y="13389"/>
                    <a:pt x="11869" y="13389"/>
                  </a:cubicBezTo>
                  <a:cubicBezTo>
                    <a:pt x="12297" y="13389"/>
                    <a:pt x="12719" y="13316"/>
                    <a:pt x="13121" y="13168"/>
                  </a:cubicBezTo>
                  <a:cubicBezTo>
                    <a:pt x="14526" y="12645"/>
                    <a:pt x="15502" y="11287"/>
                    <a:pt x="15669" y="9609"/>
                  </a:cubicBezTo>
                  <a:cubicBezTo>
                    <a:pt x="16407" y="9597"/>
                    <a:pt x="17026" y="9335"/>
                    <a:pt x="17407" y="8870"/>
                  </a:cubicBezTo>
                  <a:cubicBezTo>
                    <a:pt x="17871" y="8311"/>
                    <a:pt x="17979" y="7513"/>
                    <a:pt x="17717" y="6644"/>
                  </a:cubicBezTo>
                  <a:cubicBezTo>
                    <a:pt x="17455" y="5775"/>
                    <a:pt x="16848" y="4917"/>
                    <a:pt x="16038" y="4251"/>
                  </a:cubicBezTo>
                  <a:cubicBezTo>
                    <a:pt x="15089" y="3470"/>
                    <a:pt x="13984" y="3042"/>
                    <a:pt x="13016" y="3042"/>
                  </a:cubicBezTo>
                  <a:cubicBezTo>
                    <a:pt x="12818" y="3042"/>
                    <a:pt x="12626" y="3059"/>
                    <a:pt x="12442" y="3096"/>
                  </a:cubicBezTo>
                  <a:cubicBezTo>
                    <a:pt x="11728" y="1250"/>
                    <a:pt x="9918" y="0"/>
                    <a:pt x="7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4"/>
            <p:cNvSpPr/>
            <p:nvPr/>
          </p:nvSpPr>
          <p:spPr>
            <a:xfrm>
              <a:off x="3252705" y="1222283"/>
              <a:ext cx="320191" cy="890750"/>
            </a:xfrm>
            <a:custGeom>
              <a:avLst/>
              <a:gdLst/>
              <a:ahLst/>
              <a:cxnLst/>
              <a:rect l="l" t="t" r="r" b="b"/>
              <a:pathLst>
                <a:path w="2192" h="6098" extrusionOk="0">
                  <a:moveTo>
                    <a:pt x="91" y="1"/>
                  </a:moveTo>
                  <a:cubicBezTo>
                    <a:pt x="65" y="1"/>
                    <a:pt x="40" y="14"/>
                    <a:pt x="25" y="37"/>
                  </a:cubicBezTo>
                  <a:cubicBezTo>
                    <a:pt x="1" y="61"/>
                    <a:pt x="1" y="109"/>
                    <a:pt x="36" y="132"/>
                  </a:cubicBezTo>
                  <a:cubicBezTo>
                    <a:pt x="1822" y="1478"/>
                    <a:pt x="2013" y="3442"/>
                    <a:pt x="608" y="5978"/>
                  </a:cubicBezTo>
                  <a:cubicBezTo>
                    <a:pt x="596" y="6014"/>
                    <a:pt x="608" y="6062"/>
                    <a:pt x="644" y="6086"/>
                  </a:cubicBezTo>
                  <a:cubicBezTo>
                    <a:pt x="656" y="6086"/>
                    <a:pt x="667" y="6097"/>
                    <a:pt x="679" y="6097"/>
                  </a:cubicBezTo>
                  <a:cubicBezTo>
                    <a:pt x="703" y="6097"/>
                    <a:pt x="727" y="6074"/>
                    <a:pt x="739" y="6050"/>
                  </a:cubicBezTo>
                  <a:cubicBezTo>
                    <a:pt x="2191" y="3442"/>
                    <a:pt x="1977" y="1406"/>
                    <a:pt x="132" y="13"/>
                  </a:cubicBezTo>
                  <a:cubicBezTo>
                    <a:pt x="119" y="5"/>
                    <a:pt x="105"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4"/>
            <p:cNvSpPr/>
            <p:nvPr/>
          </p:nvSpPr>
          <p:spPr>
            <a:xfrm>
              <a:off x="2664906" y="293262"/>
              <a:ext cx="434858" cy="551862"/>
            </a:xfrm>
            <a:custGeom>
              <a:avLst/>
              <a:gdLst/>
              <a:ahLst/>
              <a:cxnLst/>
              <a:rect l="l" t="t" r="r" b="b"/>
              <a:pathLst>
                <a:path w="2977" h="3778" extrusionOk="0">
                  <a:moveTo>
                    <a:pt x="89" y="0"/>
                  </a:moveTo>
                  <a:cubicBezTo>
                    <a:pt x="60" y="0"/>
                    <a:pt x="34" y="22"/>
                    <a:pt x="24" y="51"/>
                  </a:cubicBezTo>
                  <a:cubicBezTo>
                    <a:pt x="0" y="87"/>
                    <a:pt x="24" y="134"/>
                    <a:pt x="60" y="146"/>
                  </a:cubicBezTo>
                  <a:cubicBezTo>
                    <a:pt x="1917" y="765"/>
                    <a:pt x="2822" y="1932"/>
                    <a:pt x="2834" y="3694"/>
                  </a:cubicBezTo>
                  <a:cubicBezTo>
                    <a:pt x="2834" y="3742"/>
                    <a:pt x="2858" y="3778"/>
                    <a:pt x="2906" y="3778"/>
                  </a:cubicBezTo>
                  <a:cubicBezTo>
                    <a:pt x="2941" y="3778"/>
                    <a:pt x="2977" y="3742"/>
                    <a:pt x="2977" y="3694"/>
                  </a:cubicBezTo>
                  <a:cubicBezTo>
                    <a:pt x="2965" y="1861"/>
                    <a:pt x="2036" y="646"/>
                    <a:pt x="108" y="4"/>
                  </a:cubicBezTo>
                  <a:cubicBezTo>
                    <a:pt x="101" y="1"/>
                    <a:pt x="95"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4"/>
            <p:cNvSpPr/>
            <p:nvPr/>
          </p:nvSpPr>
          <p:spPr>
            <a:xfrm>
              <a:off x="3364013" y="660634"/>
              <a:ext cx="309820" cy="184490"/>
            </a:xfrm>
            <a:custGeom>
              <a:avLst/>
              <a:gdLst/>
              <a:ahLst/>
              <a:cxnLst/>
              <a:rect l="l" t="t" r="r" b="b"/>
              <a:pathLst>
                <a:path w="2121" h="1263" extrusionOk="0">
                  <a:moveTo>
                    <a:pt x="2025" y="1"/>
                  </a:moveTo>
                  <a:cubicBezTo>
                    <a:pt x="1191" y="167"/>
                    <a:pt x="667" y="382"/>
                    <a:pt x="36" y="1132"/>
                  </a:cubicBezTo>
                  <a:cubicBezTo>
                    <a:pt x="1" y="1168"/>
                    <a:pt x="13" y="1215"/>
                    <a:pt x="36" y="1239"/>
                  </a:cubicBezTo>
                  <a:cubicBezTo>
                    <a:pt x="60" y="1251"/>
                    <a:pt x="72" y="1263"/>
                    <a:pt x="84" y="1263"/>
                  </a:cubicBezTo>
                  <a:cubicBezTo>
                    <a:pt x="108" y="1263"/>
                    <a:pt x="132" y="1251"/>
                    <a:pt x="144" y="1227"/>
                  </a:cubicBezTo>
                  <a:cubicBezTo>
                    <a:pt x="763" y="513"/>
                    <a:pt x="1239" y="322"/>
                    <a:pt x="2061" y="155"/>
                  </a:cubicBezTo>
                  <a:cubicBezTo>
                    <a:pt x="2096" y="144"/>
                    <a:pt x="2120" y="96"/>
                    <a:pt x="2120" y="60"/>
                  </a:cubicBezTo>
                  <a:cubicBezTo>
                    <a:pt x="2108" y="25"/>
                    <a:pt x="2072"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4"/>
            <p:cNvSpPr/>
            <p:nvPr/>
          </p:nvSpPr>
          <p:spPr>
            <a:xfrm>
              <a:off x="3471815" y="1174956"/>
              <a:ext cx="247155" cy="418059"/>
            </a:xfrm>
            <a:custGeom>
              <a:avLst/>
              <a:gdLst/>
              <a:ahLst/>
              <a:cxnLst/>
              <a:rect l="l" t="t" r="r" b="b"/>
              <a:pathLst>
                <a:path w="1692" h="2862" extrusionOk="0">
                  <a:moveTo>
                    <a:pt x="1299" y="1"/>
                  </a:moveTo>
                  <a:cubicBezTo>
                    <a:pt x="1291" y="1"/>
                    <a:pt x="1283" y="2"/>
                    <a:pt x="1275" y="4"/>
                  </a:cubicBezTo>
                  <a:cubicBezTo>
                    <a:pt x="1239" y="28"/>
                    <a:pt x="1227" y="63"/>
                    <a:pt x="1239" y="99"/>
                  </a:cubicBezTo>
                  <a:cubicBezTo>
                    <a:pt x="1501" y="742"/>
                    <a:pt x="1549" y="1290"/>
                    <a:pt x="1346" y="1718"/>
                  </a:cubicBezTo>
                  <a:cubicBezTo>
                    <a:pt x="1156" y="2147"/>
                    <a:pt x="727" y="2492"/>
                    <a:pt x="60" y="2719"/>
                  </a:cubicBezTo>
                  <a:cubicBezTo>
                    <a:pt x="25" y="2730"/>
                    <a:pt x="1" y="2778"/>
                    <a:pt x="13" y="2814"/>
                  </a:cubicBezTo>
                  <a:cubicBezTo>
                    <a:pt x="25" y="2850"/>
                    <a:pt x="60" y="2861"/>
                    <a:pt x="84" y="2861"/>
                  </a:cubicBezTo>
                  <a:lnTo>
                    <a:pt x="108" y="2861"/>
                  </a:lnTo>
                  <a:cubicBezTo>
                    <a:pt x="811" y="2611"/>
                    <a:pt x="1275" y="2254"/>
                    <a:pt x="1489" y="1778"/>
                  </a:cubicBezTo>
                  <a:cubicBezTo>
                    <a:pt x="1692" y="1314"/>
                    <a:pt x="1656" y="730"/>
                    <a:pt x="1370" y="52"/>
                  </a:cubicBezTo>
                  <a:cubicBezTo>
                    <a:pt x="1360" y="22"/>
                    <a:pt x="1334" y="1"/>
                    <a:pt x="1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4"/>
            <p:cNvSpPr/>
            <p:nvPr/>
          </p:nvSpPr>
          <p:spPr>
            <a:xfrm>
              <a:off x="2289205" y="652016"/>
              <a:ext cx="438510" cy="547918"/>
            </a:xfrm>
            <a:custGeom>
              <a:avLst/>
              <a:gdLst/>
              <a:ahLst/>
              <a:cxnLst/>
              <a:rect l="l" t="t" r="r" b="b"/>
              <a:pathLst>
                <a:path w="3002" h="3751" extrusionOk="0">
                  <a:moveTo>
                    <a:pt x="2918" y="0"/>
                  </a:moveTo>
                  <a:cubicBezTo>
                    <a:pt x="2049" y="48"/>
                    <a:pt x="1215" y="512"/>
                    <a:pt x="691" y="1215"/>
                  </a:cubicBezTo>
                  <a:cubicBezTo>
                    <a:pt x="179" y="1929"/>
                    <a:pt x="1" y="2858"/>
                    <a:pt x="215" y="3703"/>
                  </a:cubicBezTo>
                  <a:cubicBezTo>
                    <a:pt x="227" y="3727"/>
                    <a:pt x="263" y="3751"/>
                    <a:pt x="286" y="3751"/>
                  </a:cubicBezTo>
                  <a:lnTo>
                    <a:pt x="310" y="3751"/>
                  </a:lnTo>
                  <a:cubicBezTo>
                    <a:pt x="346" y="3739"/>
                    <a:pt x="370" y="3703"/>
                    <a:pt x="358" y="3667"/>
                  </a:cubicBezTo>
                  <a:cubicBezTo>
                    <a:pt x="155" y="2870"/>
                    <a:pt x="322" y="1989"/>
                    <a:pt x="810" y="1310"/>
                  </a:cubicBezTo>
                  <a:cubicBezTo>
                    <a:pt x="1310" y="631"/>
                    <a:pt x="2096" y="203"/>
                    <a:pt x="2930" y="155"/>
                  </a:cubicBezTo>
                  <a:cubicBezTo>
                    <a:pt x="2977" y="143"/>
                    <a:pt x="3001" y="107"/>
                    <a:pt x="3001" y="72"/>
                  </a:cubicBezTo>
                  <a:cubicBezTo>
                    <a:pt x="3001" y="24"/>
                    <a:pt x="2965"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743;p29">
            <a:extLst>
              <a:ext uri="{FF2B5EF4-FFF2-40B4-BE49-F238E27FC236}">
                <a16:creationId xmlns:a16="http://schemas.microsoft.com/office/drawing/2014/main" id="{F6371D91-0DD9-5D42-9D6C-DE987020A68B}"/>
              </a:ext>
            </a:extLst>
          </p:cNvPr>
          <p:cNvSpPr txBox="1">
            <a:spLocks/>
          </p:cNvSpPr>
          <p:nvPr/>
        </p:nvSpPr>
        <p:spPr>
          <a:xfrm>
            <a:off x="868950" y="1074836"/>
            <a:ext cx="2977576"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000" dirty="0">
                <a:solidFill>
                  <a:schemeClr val="accent3"/>
                </a:solidFill>
              </a:rPr>
              <a:t>The computed Avg for each </a:t>
            </a:r>
            <a:r>
              <a:rPr lang="en-US" sz="2000" b="1" dirty="0">
                <a:solidFill>
                  <a:schemeClr val="accent3"/>
                </a:solidFill>
              </a:rPr>
              <a:t>bootstrap</a:t>
            </a:r>
            <a:r>
              <a:rPr lang="en-US" sz="2000" dirty="0">
                <a:solidFill>
                  <a:schemeClr val="accent3"/>
                </a:solidFill>
              </a:rPr>
              <a:t> will allow you to get an idea of what </a:t>
            </a:r>
            <a:r>
              <a:rPr lang="en-US" sz="2000" b="1" dirty="0">
                <a:solidFill>
                  <a:schemeClr val="accent3"/>
                </a:solidFill>
              </a:rPr>
              <a:t>range</a:t>
            </a:r>
            <a:r>
              <a:rPr lang="en-US" sz="2000" dirty="0">
                <a:solidFill>
                  <a:schemeClr val="accent3"/>
                </a:solidFill>
              </a:rPr>
              <a:t> of values you could expect given your data</a:t>
            </a:r>
          </a:p>
        </p:txBody>
      </p:sp>
      <p:graphicFrame>
        <p:nvGraphicFramePr>
          <p:cNvPr id="20" name="Table 19">
            <a:extLst>
              <a:ext uri="{FF2B5EF4-FFF2-40B4-BE49-F238E27FC236}">
                <a16:creationId xmlns:a16="http://schemas.microsoft.com/office/drawing/2014/main" id="{BC474AF0-7E40-FA47-BE2C-8A715A76C1A1}"/>
              </a:ext>
            </a:extLst>
          </p:cNvPr>
          <p:cNvGraphicFramePr>
            <a:graphicFrameLocks noGrp="1"/>
          </p:cNvGraphicFramePr>
          <p:nvPr/>
        </p:nvGraphicFramePr>
        <p:xfrm>
          <a:off x="4318000" y="1247869"/>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A</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00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sp>
        <p:nvSpPr>
          <p:cNvPr id="24" name="Right Arrow 23">
            <a:extLst>
              <a:ext uri="{FF2B5EF4-FFF2-40B4-BE49-F238E27FC236}">
                <a16:creationId xmlns:a16="http://schemas.microsoft.com/office/drawing/2014/main" id="{B3DA5AF3-A64B-3D45-9B8F-F539E0D58EAA}"/>
              </a:ext>
            </a:extLst>
          </p:cNvPr>
          <p:cNvSpPr/>
          <p:nvPr/>
        </p:nvSpPr>
        <p:spPr>
          <a:xfrm>
            <a:off x="5084420" y="2554953"/>
            <a:ext cx="307775" cy="24853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30" name="Table 29">
            <a:extLst>
              <a:ext uri="{FF2B5EF4-FFF2-40B4-BE49-F238E27FC236}">
                <a16:creationId xmlns:a16="http://schemas.microsoft.com/office/drawing/2014/main" id="{C79D0976-B121-8441-8BC4-FEA9CA749FC1}"/>
              </a:ext>
            </a:extLst>
          </p:cNvPr>
          <p:cNvGraphicFramePr>
            <a:graphicFrameLocks noGrp="1"/>
          </p:cNvGraphicFramePr>
          <p:nvPr/>
        </p:nvGraphicFramePr>
        <p:xfrm>
          <a:off x="5768947" y="124327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B1</a:t>
                      </a:r>
                    </a:p>
                  </a:txBody>
                  <a:tcPr>
                    <a:solidFill>
                      <a:srgbClr val="92D050"/>
                    </a:solidFill>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chemeClr val="accent1"/>
                    </a:solidFill>
                  </a:tcPr>
                </a:tc>
                <a:extLst>
                  <a:ext uri="{0D108BD9-81ED-4DB2-BD59-A6C34878D82A}">
                    <a16:rowId xmlns:a16="http://schemas.microsoft.com/office/drawing/2014/main" val="2107739244"/>
                  </a:ext>
                </a:extLst>
              </a:tr>
              <a:tr h="359102">
                <a:tc>
                  <a:txBody>
                    <a:bodyPr/>
                    <a:lstStyle/>
                    <a:p>
                      <a:endParaRPr lang="en-US" dirty="0"/>
                    </a:p>
                  </a:txBody>
                  <a:tcPr>
                    <a:solidFill>
                      <a:srgbClr val="FFCDD4"/>
                    </a:solidFill>
                  </a:tcPr>
                </a:tc>
                <a:extLst>
                  <a:ext uri="{0D108BD9-81ED-4DB2-BD59-A6C34878D82A}">
                    <a16:rowId xmlns:a16="http://schemas.microsoft.com/office/drawing/2014/main" val="45535006"/>
                  </a:ext>
                </a:extLst>
              </a:tr>
              <a:tr h="359102">
                <a:tc>
                  <a:txBody>
                    <a:bodyPr/>
                    <a:lstStyle/>
                    <a:p>
                      <a:endParaRPr lang="en-US" dirty="0"/>
                    </a:p>
                  </a:txBody>
                  <a:tcPr>
                    <a:solidFill>
                      <a:srgbClr val="00B0F0"/>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1" name="Table 30">
            <a:extLst>
              <a:ext uri="{FF2B5EF4-FFF2-40B4-BE49-F238E27FC236}">
                <a16:creationId xmlns:a16="http://schemas.microsoft.com/office/drawing/2014/main" id="{D72710FD-026C-F64C-B64C-C64BE059C79C}"/>
              </a:ext>
            </a:extLst>
          </p:cNvPr>
          <p:cNvGraphicFramePr>
            <a:graphicFrameLocks noGrp="1"/>
          </p:cNvGraphicFramePr>
          <p:nvPr/>
        </p:nvGraphicFramePr>
        <p:xfrm>
          <a:off x="6723912" y="1242814"/>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B2</a:t>
                      </a:r>
                    </a:p>
                  </a:txBody>
                  <a:tcPr>
                    <a:solidFill>
                      <a:srgbClr val="FFCDD4"/>
                    </a:solidFill>
                  </a:tcPr>
                </a:tc>
                <a:extLst>
                  <a:ext uri="{0D108BD9-81ED-4DB2-BD59-A6C34878D82A}">
                    <a16:rowId xmlns:a16="http://schemas.microsoft.com/office/drawing/2014/main" val="2478834437"/>
                  </a:ext>
                </a:extLst>
              </a:tr>
              <a:tr h="359102">
                <a:tc>
                  <a:txBody>
                    <a:bodyPr/>
                    <a:lstStyle/>
                    <a:p>
                      <a:endParaRPr lang="en-US" dirty="0"/>
                    </a:p>
                  </a:txBody>
                  <a:tcPr>
                    <a:solidFill>
                      <a:schemeClr val="bg2">
                        <a:lumMod val="5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rgbClr val="00B0F0"/>
                    </a:solidFill>
                  </a:tcPr>
                </a:tc>
                <a:extLst>
                  <a:ext uri="{0D108BD9-81ED-4DB2-BD59-A6C34878D82A}">
                    <a16:rowId xmlns:a16="http://schemas.microsoft.com/office/drawing/2014/main" val="45535006"/>
                  </a:ext>
                </a:extLst>
              </a:tr>
              <a:tr h="359102">
                <a:tc>
                  <a:txBody>
                    <a:bodyPr/>
                    <a:lstStyle/>
                    <a:p>
                      <a:endParaRPr lang="en-US" dirty="0"/>
                    </a:p>
                  </a:txBody>
                  <a:tcPr>
                    <a:solidFill>
                      <a:schemeClr val="accent2"/>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rgbClr val="92D050"/>
                    </a:solidFill>
                  </a:tcPr>
                </a:tc>
                <a:extLst>
                  <a:ext uri="{0D108BD9-81ED-4DB2-BD59-A6C34878D82A}">
                    <a16:rowId xmlns:a16="http://schemas.microsoft.com/office/drawing/2014/main" val="4194766815"/>
                  </a:ext>
                </a:extLst>
              </a:tr>
              <a:tr h="359102">
                <a:tc>
                  <a:txBody>
                    <a:bodyPr/>
                    <a:lstStyle/>
                    <a:p>
                      <a:endParaRPr lang="en-US" dirty="0"/>
                    </a:p>
                  </a:txBody>
                  <a:tcPr>
                    <a:solidFill>
                      <a:srgbClr val="92D050"/>
                    </a:solidFill>
                  </a:tcPr>
                </a:tc>
                <a:extLst>
                  <a:ext uri="{0D108BD9-81ED-4DB2-BD59-A6C34878D82A}">
                    <a16:rowId xmlns:a16="http://schemas.microsoft.com/office/drawing/2014/main" val="1071936834"/>
                  </a:ext>
                </a:extLst>
              </a:tr>
            </a:tbl>
          </a:graphicData>
        </a:graphic>
      </p:graphicFrame>
      <p:graphicFrame>
        <p:nvGraphicFramePr>
          <p:cNvPr id="33" name="Table 32">
            <a:extLst>
              <a:ext uri="{FF2B5EF4-FFF2-40B4-BE49-F238E27FC236}">
                <a16:creationId xmlns:a16="http://schemas.microsoft.com/office/drawing/2014/main" id="{EFD0D8EB-A5F1-1C48-8480-05F49ED47544}"/>
              </a:ext>
            </a:extLst>
          </p:cNvPr>
          <p:cNvGraphicFramePr>
            <a:graphicFrameLocks noGrp="1"/>
          </p:cNvGraphicFramePr>
          <p:nvPr/>
        </p:nvGraphicFramePr>
        <p:xfrm>
          <a:off x="7610501" y="1250668"/>
          <a:ext cx="508000" cy="2872816"/>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4112802901"/>
                    </a:ext>
                  </a:extLst>
                </a:gridCol>
              </a:tblGrid>
              <a:tr h="359102">
                <a:tc>
                  <a:txBody>
                    <a:bodyPr/>
                    <a:lstStyle/>
                    <a:p>
                      <a:pPr algn="ctr"/>
                      <a:r>
                        <a:rPr lang="en-US" dirty="0">
                          <a:solidFill>
                            <a:srgbClr val="002060"/>
                          </a:solidFill>
                        </a:rPr>
                        <a:t>B3</a:t>
                      </a:r>
                    </a:p>
                  </a:txBody>
                  <a:tcPr/>
                </a:tc>
                <a:extLst>
                  <a:ext uri="{0D108BD9-81ED-4DB2-BD59-A6C34878D82A}">
                    <a16:rowId xmlns:a16="http://schemas.microsoft.com/office/drawing/2014/main" val="2478834437"/>
                  </a:ext>
                </a:extLst>
              </a:tr>
              <a:tr h="359102">
                <a:tc>
                  <a:txBody>
                    <a:bodyPr/>
                    <a:lstStyle/>
                    <a:p>
                      <a:endParaRPr lang="en-US" dirty="0"/>
                    </a:p>
                  </a:txBody>
                  <a:tcPr>
                    <a:solidFill>
                      <a:schemeClr val="accent3">
                        <a:lumMod val="60000"/>
                        <a:lumOff val="40000"/>
                      </a:schemeClr>
                    </a:solidFill>
                  </a:tcPr>
                </a:tc>
                <a:extLst>
                  <a:ext uri="{0D108BD9-81ED-4DB2-BD59-A6C34878D82A}">
                    <a16:rowId xmlns:a16="http://schemas.microsoft.com/office/drawing/2014/main" val="1801077410"/>
                  </a:ext>
                </a:extLst>
              </a:tr>
              <a:tr h="359102">
                <a:tc>
                  <a:txBody>
                    <a:bodyPr/>
                    <a:lstStyle/>
                    <a:p>
                      <a:endParaRPr lang="en-US" dirty="0"/>
                    </a:p>
                  </a:txBody>
                  <a:tcPr>
                    <a:solidFill>
                      <a:srgbClr val="00B0F0"/>
                    </a:solidFill>
                  </a:tcPr>
                </a:tc>
                <a:extLst>
                  <a:ext uri="{0D108BD9-81ED-4DB2-BD59-A6C34878D82A}">
                    <a16:rowId xmlns:a16="http://schemas.microsoft.com/office/drawing/2014/main" val="2107739244"/>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45535006"/>
                  </a:ext>
                </a:extLst>
              </a:tr>
              <a:tr h="359102">
                <a:tc>
                  <a:txBody>
                    <a:bodyPr/>
                    <a:lstStyle/>
                    <a:p>
                      <a:endParaRPr lang="en-US" dirty="0"/>
                    </a:p>
                  </a:txBody>
                  <a:tcPr>
                    <a:solidFill>
                      <a:schemeClr val="tx1">
                        <a:lumMod val="50000"/>
                        <a:lumOff val="50000"/>
                      </a:schemeClr>
                    </a:solidFill>
                  </a:tcPr>
                </a:tc>
                <a:extLst>
                  <a:ext uri="{0D108BD9-81ED-4DB2-BD59-A6C34878D82A}">
                    <a16:rowId xmlns:a16="http://schemas.microsoft.com/office/drawing/2014/main" val="2921448945"/>
                  </a:ext>
                </a:extLst>
              </a:tr>
              <a:tr h="359102">
                <a:tc>
                  <a:txBody>
                    <a:bodyPr/>
                    <a:lstStyle/>
                    <a:p>
                      <a:endParaRPr lang="en-US" dirty="0"/>
                    </a:p>
                  </a:txBody>
                  <a:tcPr>
                    <a:solidFill>
                      <a:schemeClr val="accent5">
                        <a:lumMod val="60000"/>
                        <a:lumOff val="40000"/>
                      </a:schemeClr>
                    </a:solidFill>
                  </a:tcPr>
                </a:tc>
                <a:extLst>
                  <a:ext uri="{0D108BD9-81ED-4DB2-BD59-A6C34878D82A}">
                    <a16:rowId xmlns:a16="http://schemas.microsoft.com/office/drawing/2014/main" val="3856266474"/>
                  </a:ext>
                </a:extLst>
              </a:tr>
              <a:tr h="359102">
                <a:tc>
                  <a:txBody>
                    <a:bodyPr/>
                    <a:lstStyle/>
                    <a:p>
                      <a:endParaRPr lang="en-US" dirty="0"/>
                    </a:p>
                  </a:txBody>
                  <a:tcPr>
                    <a:solidFill>
                      <a:schemeClr val="tx2">
                        <a:lumMod val="50000"/>
                      </a:schemeClr>
                    </a:solidFill>
                  </a:tcPr>
                </a:tc>
                <a:extLst>
                  <a:ext uri="{0D108BD9-81ED-4DB2-BD59-A6C34878D82A}">
                    <a16:rowId xmlns:a16="http://schemas.microsoft.com/office/drawing/2014/main" val="4194766815"/>
                  </a:ext>
                </a:extLst>
              </a:tr>
              <a:tr h="359102">
                <a:tc>
                  <a:txBody>
                    <a:bodyPr/>
                    <a:lstStyle/>
                    <a:p>
                      <a:endParaRPr lang="en-US" dirty="0"/>
                    </a:p>
                  </a:txBody>
                  <a:tcPr>
                    <a:solidFill>
                      <a:srgbClr val="FFCDD4"/>
                    </a:solidFill>
                  </a:tcPr>
                </a:tc>
                <a:extLst>
                  <a:ext uri="{0D108BD9-81ED-4DB2-BD59-A6C34878D82A}">
                    <a16:rowId xmlns:a16="http://schemas.microsoft.com/office/drawing/2014/main" val="1071936834"/>
                  </a:ext>
                </a:extLst>
              </a:tr>
            </a:tbl>
          </a:graphicData>
        </a:graphic>
      </p:graphicFrame>
      <p:sp>
        <p:nvSpPr>
          <p:cNvPr id="2" name="TextBox 1">
            <a:extLst>
              <a:ext uri="{FF2B5EF4-FFF2-40B4-BE49-F238E27FC236}">
                <a16:creationId xmlns:a16="http://schemas.microsoft.com/office/drawing/2014/main" id="{7BECA936-34AB-2C48-9ED1-713F0D5963C6}"/>
              </a:ext>
            </a:extLst>
          </p:cNvPr>
          <p:cNvSpPr txBox="1"/>
          <p:nvPr/>
        </p:nvSpPr>
        <p:spPr>
          <a:xfrm>
            <a:off x="4213327" y="4221089"/>
            <a:ext cx="818707" cy="307777"/>
          </a:xfrm>
          <a:prstGeom prst="rect">
            <a:avLst/>
          </a:prstGeom>
          <a:noFill/>
        </p:spPr>
        <p:txBody>
          <a:bodyPr wrap="square" rtlCol="0">
            <a:spAutoFit/>
          </a:bodyPr>
          <a:lstStyle/>
          <a:p>
            <a:r>
              <a:rPr lang="en-US" dirty="0"/>
              <a:t>Avg </a:t>
            </a:r>
            <a:r>
              <a:rPr lang="en-US" baseline="-25000" dirty="0" err="1"/>
              <a:t>obs</a:t>
            </a:r>
            <a:endParaRPr lang="en-US" dirty="0"/>
          </a:p>
        </p:txBody>
      </p:sp>
      <p:sp>
        <p:nvSpPr>
          <p:cNvPr id="34" name="TextBox 33">
            <a:extLst>
              <a:ext uri="{FF2B5EF4-FFF2-40B4-BE49-F238E27FC236}">
                <a16:creationId xmlns:a16="http://schemas.microsoft.com/office/drawing/2014/main" id="{88E4692B-B800-C241-9C83-99768D72E145}"/>
              </a:ext>
            </a:extLst>
          </p:cNvPr>
          <p:cNvSpPr txBox="1"/>
          <p:nvPr/>
        </p:nvSpPr>
        <p:spPr>
          <a:xfrm>
            <a:off x="5656666" y="4221090"/>
            <a:ext cx="818707" cy="307777"/>
          </a:xfrm>
          <a:prstGeom prst="rect">
            <a:avLst/>
          </a:prstGeom>
          <a:noFill/>
        </p:spPr>
        <p:txBody>
          <a:bodyPr wrap="square" rtlCol="0">
            <a:spAutoFit/>
          </a:bodyPr>
          <a:lstStyle/>
          <a:p>
            <a:r>
              <a:rPr lang="en-US" dirty="0"/>
              <a:t>Avg </a:t>
            </a:r>
            <a:r>
              <a:rPr lang="en-US" baseline="-25000" dirty="0"/>
              <a:t>b1</a:t>
            </a:r>
            <a:endParaRPr lang="en-US" dirty="0"/>
          </a:p>
        </p:txBody>
      </p:sp>
      <p:sp>
        <p:nvSpPr>
          <p:cNvPr id="35" name="TextBox 34">
            <a:extLst>
              <a:ext uri="{FF2B5EF4-FFF2-40B4-BE49-F238E27FC236}">
                <a16:creationId xmlns:a16="http://schemas.microsoft.com/office/drawing/2014/main" id="{094B0A4B-8AD6-B140-A646-1A1F35FABCFF}"/>
              </a:ext>
            </a:extLst>
          </p:cNvPr>
          <p:cNvSpPr txBox="1"/>
          <p:nvPr/>
        </p:nvSpPr>
        <p:spPr>
          <a:xfrm>
            <a:off x="6644993" y="4208771"/>
            <a:ext cx="818707" cy="307777"/>
          </a:xfrm>
          <a:prstGeom prst="rect">
            <a:avLst/>
          </a:prstGeom>
          <a:noFill/>
        </p:spPr>
        <p:txBody>
          <a:bodyPr wrap="square" rtlCol="0">
            <a:spAutoFit/>
          </a:bodyPr>
          <a:lstStyle/>
          <a:p>
            <a:r>
              <a:rPr lang="en-US" dirty="0"/>
              <a:t>Avg </a:t>
            </a:r>
            <a:r>
              <a:rPr lang="en-US" baseline="-25000" dirty="0"/>
              <a:t>b2</a:t>
            </a:r>
            <a:endParaRPr lang="en-US" dirty="0"/>
          </a:p>
        </p:txBody>
      </p:sp>
      <p:sp>
        <p:nvSpPr>
          <p:cNvPr id="36" name="TextBox 35">
            <a:extLst>
              <a:ext uri="{FF2B5EF4-FFF2-40B4-BE49-F238E27FC236}">
                <a16:creationId xmlns:a16="http://schemas.microsoft.com/office/drawing/2014/main" id="{9B07A8A7-062D-FE43-97DD-7CF368FA220C}"/>
              </a:ext>
            </a:extLst>
          </p:cNvPr>
          <p:cNvSpPr txBox="1"/>
          <p:nvPr/>
        </p:nvSpPr>
        <p:spPr>
          <a:xfrm>
            <a:off x="7562328" y="4209152"/>
            <a:ext cx="818707" cy="307777"/>
          </a:xfrm>
          <a:prstGeom prst="rect">
            <a:avLst/>
          </a:prstGeom>
          <a:noFill/>
        </p:spPr>
        <p:txBody>
          <a:bodyPr wrap="square" rtlCol="0">
            <a:spAutoFit/>
          </a:bodyPr>
          <a:lstStyle/>
          <a:p>
            <a:r>
              <a:rPr lang="en-US" dirty="0"/>
              <a:t>Avg </a:t>
            </a:r>
            <a:r>
              <a:rPr lang="en-US" baseline="-25000" dirty="0"/>
              <a:t>b3</a:t>
            </a:r>
            <a:endParaRPr lang="en-US" dirty="0"/>
          </a:p>
        </p:txBody>
      </p:sp>
    </p:spTree>
    <p:extLst>
      <p:ext uri="{BB962C8B-B14F-4D97-AF65-F5344CB8AC3E}">
        <p14:creationId xmlns:p14="http://schemas.microsoft.com/office/powerpoint/2010/main" val="3853765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An analytic tool used to analyze data in it’s ability to discriminate between two signals or signal and noise </a:t>
            </a:r>
          </a:p>
          <a:p>
            <a:pPr algn="l">
              <a:lnSpc>
                <a:spcPct val="150000"/>
              </a:lnSpc>
            </a:pPr>
            <a:r>
              <a:rPr lang="en-US" sz="2400" dirty="0">
                <a:solidFill>
                  <a:schemeClr val="accent3"/>
                </a:solidFill>
              </a:rPr>
              <a:t> Assumes there is an inherent uncertainty in the classification</a:t>
            </a:r>
          </a:p>
          <a:p>
            <a:pPr algn="l">
              <a:lnSpc>
                <a:spcPct val="150000"/>
              </a:lnSpc>
            </a:pPr>
            <a:r>
              <a:rPr lang="en-US" sz="2400" dirty="0">
                <a:solidFill>
                  <a:schemeClr val="accent3"/>
                </a:solidFill>
              </a:rPr>
              <a:t>We will look at the case where there are two classes to categorize </a:t>
            </a:r>
          </a:p>
          <a:p>
            <a:pPr algn="l">
              <a:lnSpc>
                <a:spcPct val="150000"/>
              </a:lnSpc>
            </a:pPr>
            <a:endParaRPr lang="en-US" sz="2400" dirty="0">
              <a:solidFill>
                <a:schemeClr val="accent3"/>
              </a:solidFill>
            </a:endParaRPr>
          </a:p>
        </p:txBody>
      </p:sp>
    </p:spTree>
    <p:extLst>
      <p:ext uri="{BB962C8B-B14F-4D97-AF65-F5344CB8AC3E}">
        <p14:creationId xmlns:p14="http://schemas.microsoft.com/office/powerpoint/2010/main" val="904127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There are two parameters that describe signal detection theory</a:t>
            </a:r>
          </a:p>
          <a:p>
            <a:pPr algn="l">
              <a:lnSpc>
                <a:spcPct val="150000"/>
              </a:lnSpc>
            </a:pPr>
            <a:r>
              <a:rPr lang="en-US" sz="2400" b="1" dirty="0">
                <a:solidFill>
                  <a:schemeClr val="accent3"/>
                </a:solidFill>
              </a:rPr>
              <a:t>The criterion</a:t>
            </a:r>
            <a:r>
              <a:rPr lang="en-US" sz="2400" dirty="0">
                <a:solidFill>
                  <a:schemeClr val="accent3"/>
                </a:solidFill>
              </a:rPr>
              <a:t>: where you draw the boundary between signal and noise</a:t>
            </a:r>
          </a:p>
          <a:p>
            <a:pPr algn="l">
              <a:lnSpc>
                <a:spcPct val="150000"/>
              </a:lnSpc>
            </a:pPr>
            <a:r>
              <a:rPr lang="en-US" sz="2400" b="1" dirty="0">
                <a:solidFill>
                  <a:schemeClr val="accent3"/>
                </a:solidFill>
              </a:rPr>
              <a:t>Sensitivity</a:t>
            </a:r>
            <a:r>
              <a:rPr lang="en-US" sz="2400" dirty="0">
                <a:solidFill>
                  <a:schemeClr val="accent3"/>
                </a:solidFill>
              </a:rPr>
              <a:t>: one’s ability to discriminate between signal and noise</a:t>
            </a:r>
          </a:p>
        </p:txBody>
      </p:sp>
    </p:spTree>
    <p:extLst>
      <p:ext uri="{BB962C8B-B14F-4D97-AF65-F5344CB8AC3E}">
        <p14:creationId xmlns:p14="http://schemas.microsoft.com/office/powerpoint/2010/main" val="825275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Inferential stats </a:t>
            </a:r>
            <a:r>
              <a:rPr lang="en" b="0" dirty="0"/>
              <a:t>aims to predict future outcomes or observations based on your data </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543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spTree>
    <p:extLst>
      <p:ext uri="{BB962C8B-B14F-4D97-AF65-F5344CB8AC3E}">
        <p14:creationId xmlns:p14="http://schemas.microsoft.com/office/powerpoint/2010/main" val="3454706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774046" y="-600123"/>
            <a:ext cx="5563637" cy="7200000"/>
          </a:xfrm>
          <a:prstGeom prst="rect">
            <a:avLst/>
          </a:prstGeom>
        </p:spPr>
      </p:pic>
      <p:cxnSp>
        <p:nvCxnSpPr>
          <p:cNvPr id="3" name="Straight Arrow Connector 2">
            <a:extLst>
              <a:ext uri="{FF2B5EF4-FFF2-40B4-BE49-F238E27FC236}">
                <a16:creationId xmlns:a16="http://schemas.microsoft.com/office/drawing/2014/main" id="{1A91376B-BE24-CE4F-89D6-40378FA4B853}"/>
              </a:ext>
            </a:extLst>
          </p:cNvPr>
          <p:cNvCxnSpPr>
            <a:cxnSpLocks/>
          </p:cNvCxnSpPr>
          <p:nvPr/>
        </p:nvCxnSpPr>
        <p:spPr>
          <a:xfrm flipH="1">
            <a:off x="4572000" y="3692985"/>
            <a:ext cx="2797954"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1BDBC6F-FB6F-9344-87D5-10AF33DC7AD7}"/>
              </a:ext>
            </a:extLst>
          </p:cNvPr>
          <p:cNvSpPr txBox="1"/>
          <p:nvPr/>
        </p:nvSpPr>
        <p:spPr>
          <a:xfrm>
            <a:off x="7548082" y="3515185"/>
            <a:ext cx="1048215" cy="307777"/>
          </a:xfrm>
          <a:prstGeom prst="rect">
            <a:avLst/>
          </a:prstGeom>
          <a:noFill/>
        </p:spPr>
        <p:txBody>
          <a:bodyPr wrap="square" rtlCol="0">
            <a:spAutoFit/>
          </a:bodyPr>
          <a:lstStyle/>
          <a:p>
            <a:r>
              <a:rPr lang="en-US" dirty="0"/>
              <a:t>criterion</a:t>
            </a:r>
          </a:p>
        </p:txBody>
      </p:sp>
      <p:cxnSp>
        <p:nvCxnSpPr>
          <p:cNvPr id="8" name="Straight Arrow Connector 7">
            <a:extLst>
              <a:ext uri="{FF2B5EF4-FFF2-40B4-BE49-F238E27FC236}">
                <a16:creationId xmlns:a16="http://schemas.microsoft.com/office/drawing/2014/main" id="{75AD7057-1F2A-D945-9964-E400C160B9DE}"/>
              </a:ext>
            </a:extLst>
          </p:cNvPr>
          <p:cNvCxnSpPr>
            <a:cxnSpLocks/>
          </p:cNvCxnSpPr>
          <p:nvPr/>
        </p:nvCxnSpPr>
        <p:spPr>
          <a:xfrm>
            <a:off x="4178072" y="1794472"/>
            <a:ext cx="624469" cy="0"/>
          </a:xfrm>
          <a:prstGeom prst="straightConnector1">
            <a:avLst/>
          </a:prstGeom>
          <a:ln w="38100">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5B94380-D6B9-844C-A98D-331B8EB9FA46}"/>
              </a:ext>
            </a:extLst>
          </p:cNvPr>
          <p:cNvSpPr txBox="1"/>
          <p:nvPr/>
        </p:nvSpPr>
        <p:spPr>
          <a:xfrm>
            <a:off x="5012524" y="1535528"/>
            <a:ext cx="1048215" cy="523220"/>
          </a:xfrm>
          <a:prstGeom prst="rect">
            <a:avLst/>
          </a:prstGeom>
          <a:noFill/>
        </p:spPr>
        <p:txBody>
          <a:bodyPr wrap="square" rtlCol="0">
            <a:spAutoFit/>
          </a:bodyPr>
          <a:lstStyle/>
          <a:p>
            <a:r>
              <a:rPr lang="en-US" dirty="0">
                <a:solidFill>
                  <a:srgbClr val="00B050"/>
                </a:solidFill>
              </a:rPr>
              <a:t>D prime or sensitivity </a:t>
            </a:r>
          </a:p>
        </p:txBody>
      </p:sp>
    </p:spTree>
    <p:extLst>
      <p:ext uri="{BB962C8B-B14F-4D97-AF65-F5344CB8AC3E}">
        <p14:creationId xmlns:p14="http://schemas.microsoft.com/office/powerpoint/2010/main" val="190717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53356EDC-FD67-C543-931A-988E49E03B5D}"/>
              </a:ext>
            </a:extLst>
          </p:cNvPr>
          <p:cNvPicPr>
            <a:picLocks noChangeAspect="1"/>
          </p:cNvPicPr>
          <p:nvPr/>
        </p:nvPicPr>
        <p:blipFill>
          <a:blip r:embed="rId3"/>
          <a:stretch>
            <a:fillRect/>
          </a:stretch>
        </p:blipFill>
        <p:spPr>
          <a:xfrm>
            <a:off x="1131437" y="337727"/>
            <a:ext cx="3974523" cy="5143500"/>
          </a:xfrm>
          <a:prstGeom prst="rect">
            <a:avLst/>
          </a:prstGeom>
        </p:spPr>
      </p:pic>
      <p:graphicFrame>
        <p:nvGraphicFramePr>
          <p:cNvPr id="8" name="Table 8">
            <a:extLst>
              <a:ext uri="{FF2B5EF4-FFF2-40B4-BE49-F238E27FC236}">
                <a16:creationId xmlns:a16="http://schemas.microsoft.com/office/drawing/2014/main" id="{ACD3B5CB-601B-774E-A352-936E6639743B}"/>
              </a:ext>
            </a:extLst>
          </p:cNvPr>
          <p:cNvGraphicFramePr>
            <a:graphicFrameLocks noGrp="1"/>
          </p:cNvGraphicFramePr>
          <p:nvPr/>
        </p:nvGraphicFramePr>
        <p:xfrm>
          <a:off x="5412424" y="1688525"/>
          <a:ext cx="3064200" cy="2474265"/>
        </p:xfrm>
        <a:graphic>
          <a:graphicData uri="http://schemas.openxmlformats.org/drawingml/2006/table">
            <a:tbl>
              <a:tblPr firstRow="1" bandRow="1">
                <a:tableStyleId>{D0CFCCEC-FA5B-4BD6-9C29-9905A8ED209A}</a:tableStyleId>
              </a:tblPr>
              <a:tblGrid>
                <a:gridCol w="1021400">
                  <a:extLst>
                    <a:ext uri="{9D8B030D-6E8A-4147-A177-3AD203B41FA5}">
                      <a16:colId xmlns:a16="http://schemas.microsoft.com/office/drawing/2014/main" val="1521205274"/>
                    </a:ext>
                  </a:extLst>
                </a:gridCol>
                <a:gridCol w="1021400">
                  <a:extLst>
                    <a:ext uri="{9D8B030D-6E8A-4147-A177-3AD203B41FA5}">
                      <a16:colId xmlns:a16="http://schemas.microsoft.com/office/drawing/2014/main" val="2273636781"/>
                    </a:ext>
                  </a:extLst>
                </a:gridCol>
                <a:gridCol w="1021400">
                  <a:extLst>
                    <a:ext uri="{9D8B030D-6E8A-4147-A177-3AD203B41FA5}">
                      <a16:colId xmlns:a16="http://schemas.microsoft.com/office/drawing/2014/main" val="827157513"/>
                    </a:ext>
                  </a:extLst>
                </a:gridCol>
              </a:tblGrid>
              <a:tr h="824755">
                <a:tc rowSpan="3">
                  <a:txBody>
                    <a:bodyPr/>
                    <a:lstStyle/>
                    <a:p>
                      <a:endParaRPr lang="en-US" dirty="0"/>
                    </a:p>
                    <a:p>
                      <a:endParaRPr lang="en-US" dirty="0"/>
                    </a:p>
                    <a:p>
                      <a:endParaRPr lang="en-US" dirty="0"/>
                    </a:p>
                    <a:p>
                      <a:endParaRPr lang="en-US" dirty="0"/>
                    </a:p>
                    <a:p>
                      <a:endParaRPr lang="en-US" dirty="0"/>
                    </a:p>
                    <a:p>
                      <a:r>
                        <a:rPr lang="en-US" dirty="0"/>
                        <a:t>Present</a:t>
                      </a:r>
                    </a:p>
                    <a:p>
                      <a:endParaRPr lang="en-US" dirty="0"/>
                    </a:p>
                    <a:p>
                      <a:endParaRPr lang="en-US" dirty="0"/>
                    </a:p>
                    <a:p>
                      <a:endParaRPr lang="en-US" dirty="0"/>
                    </a:p>
                    <a:p>
                      <a:r>
                        <a:rPr lang="en-US" dirty="0"/>
                        <a:t>Absent</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tcPr>
                </a:tc>
                <a:tc gridSpan="2">
                  <a:txBody>
                    <a:bodyPr/>
                    <a:lstStyle/>
                    <a:p>
                      <a:endParaRPr lang="en-US" dirty="0"/>
                    </a:p>
                    <a:p>
                      <a:r>
                        <a:rPr lang="en-US" dirty="0"/>
                        <a:t> </a:t>
                      </a:r>
                    </a:p>
                    <a:p>
                      <a:r>
                        <a:rPr lang="en-US" dirty="0"/>
                        <a:t>  Signal              Noise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tcPr>
                </a:tc>
                <a:tc hMerge="1">
                  <a:txBody>
                    <a:bodyPr/>
                    <a:lstStyle/>
                    <a:p>
                      <a:endParaRPr lang="en-US"/>
                    </a:p>
                  </a:txBody>
                  <a:tcPr/>
                </a:tc>
                <a:extLst>
                  <a:ext uri="{0D108BD9-81ED-4DB2-BD59-A6C34878D82A}">
                    <a16:rowId xmlns:a16="http://schemas.microsoft.com/office/drawing/2014/main" val="4037829994"/>
                  </a:ext>
                </a:extLst>
              </a:tr>
              <a:tr h="824755">
                <a:tc vMerge="1">
                  <a:txBody>
                    <a:bodyPr/>
                    <a:lstStyle/>
                    <a:p>
                      <a:endParaRPr lang="en-US"/>
                    </a:p>
                  </a:txBody>
                  <a:tcPr/>
                </a:tc>
                <a:tc>
                  <a:txBody>
                    <a:bodyPr/>
                    <a:lstStyle/>
                    <a:p>
                      <a:pPr algn="ctr"/>
                      <a:r>
                        <a:rPr lang="en-US" dirty="0"/>
                        <a:t>Hits</a:t>
                      </a:r>
                    </a:p>
                  </a:txBody>
                  <a:tcPr anchor="ctr">
                    <a:solidFill>
                      <a:srgbClr val="E0DCFF"/>
                    </a:solidFill>
                  </a:tcPr>
                </a:tc>
                <a:tc>
                  <a:txBody>
                    <a:bodyPr/>
                    <a:lstStyle/>
                    <a:p>
                      <a:pPr algn="ctr"/>
                      <a:r>
                        <a:rPr lang="en-US" dirty="0"/>
                        <a:t>False Alarms</a:t>
                      </a:r>
                    </a:p>
                  </a:txBody>
                  <a:tcPr anchor="ctr">
                    <a:solidFill>
                      <a:srgbClr val="D9C1D8"/>
                    </a:solidFill>
                  </a:tcPr>
                </a:tc>
                <a:extLst>
                  <a:ext uri="{0D108BD9-81ED-4DB2-BD59-A6C34878D82A}">
                    <a16:rowId xmlns:a16="http://schemas.microsoft.com/office/drawing/2014/main" val="35552275"/>
                  </a:ext>
                </a:extLst>
              </a:tr>
              <a:tr h="824755">
                <a:tc vMerge="1">
                  <a:txBody>
                    <a:bodyPr/>
                    <a:lstStyle/>
                    <a:p>
                      <a:endParaRPr lang="en-US" dirty="0"/>
                    </a:p>
                  </a:txBody>
                  <a:tcPr/>
                </a:tc>
                <a:tc>
                  <a:txBody>
                    <a:bodyPr/>
                    <a:lstStyle/>
                    <a:p>
                      <a:pPr algn="ctr"/>
                      <a:r>
                        <a:rPr lang="en-US" dirty="0"/>
                        <a:t>Misses</a:t>
                      </a:r>
                    </a:p>
                  </a:txBody>
                  <a:tcPr anchor="ctr">
                    <a:solidFill>
                      <a:srgbClr val="D6C4DE"/>
                    </a:solidFill>
                  </a:tcPr>
                </a:tc>
                <a:tc>
                  <a:txBody>
                    <a:bodyPr/>
                    <a:lstStyle/>
                    <a:p>
                      <a:pPr algn="ctr"/>
                      <a:r>
                        <a:rPr lang="en-US" dirty="0"/>
                        <a:t>Correct Rejection</a:t>
                      </a:r>
                    </a:p>
                  </a:txBody>
                  <a:tcPr anchor="ctr">
                    <a:solidFill>
                      <a:srgbClr val="FFCDD4"/>
                    </a:solidFill>
                  </a:tcPr>
                </a:tc>
                <a:extLst>
                  <a:ext uri="{0D108BD9-81ED-4DB2-BD59-A6C34878D82A}">
                    <a16:rowId xmlns:a16="http://schemas.microsoft.com/office/drawing/2014/main" val="775752384"/>
                  </a:ext>
                </a:extLst>
              </a:tr>
            </a:tbl>
          </a:graphicData>
        </a:graphic>
      </p:graphicFrame>
    </p:spTree>
    <p:extLst>
      <p:ext uri="{BB962C8B-B14F-4D97-AF65-F5344CB8AC3E}">
        <p14:creationId xmlns:p14="http://schemas.microsoft.com/office/powerpoint/2010/main" val="26528478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Sensitivity</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𝑑𝑝𝑟𝑖𝑚𝑒</m:t>
                    </m:r>
                    <m:r>
                      <a:rPr lang="en-US" sz="2400" i="1">
                        <a:solidFill>
                          <a:schemeClr val="accent3"/>
                        </a:solidFill>
                        <a:latin typeface="Cambria Math" panose="02040503050406030204" pitchFamily="18" charset="0"/>
                      </a:rPr>
                      <m:t>=</m:t>
                    </m:r>
                    <m:r>
                      <a:rPr lang="en-US" sz="2400" i="1" smtClean="0">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i="1">
                        <a:solidFill>
                          <a:schemeClr val="accent3"/>
                        </a:solidFill>
                        <a:latin typeface="Cambria Math" panose="02040503050406030204" pitchFamily="18" charset="0"/>
                      </a:rPr>
                      <m:t>𝑧</m:t>
                    </m:r>
                    <m:d>
                      <m:dPr>
                        <m:ctrlPr>
                          <a:rPr lang="en-US" sz="2400" i="1">
                            <a:solidFill>
                              <a:schemeClr val="accent3"/>
                            </a:solidFill>
                            <a:latin typeface="Cambria Math" panose="02040503050406030204" pitchFamily="18" charset="0"/>
                          </a:rPr>
                        </m:ctrlPr>
                      </m:dPr>
                      <m:e>
                        <m:r>
                          <a:rPr lang="en-US" sz="2400" i="1">
                            <a:solidFill>
                              <a:schemeClr val="accent3"/>
                            </a:solidFill>
                            <a:latin typeface="Cambria Math" panose="02040503050406030204" pitchFamily="18" charset="0"/>
                          </a:rPr>
                          <m:t>𝐹𝑎𝑙𝑠𝑒</m:t>
                        </m:r>
                        <m:r>
                          <a:rPr lang="en-US" sz="2400" i="1">
                            <a:solidFill>
                              <a:schemeClr val="accent3"/>
                            </a:solidFill>
                            <a:latin typeface="Cambria Math" panose="02040503050406030204" pitchFamily="18" charset="0"/>
                          </a:rPr>
                          <m:t> </m:t>
                        </m:r>
                        <m:r>
                          <a:rPr lang="en-US" sz="2400" i="1">
                            <a:solidFill>
                              <a:schemeClr val="accent3"/>
                            </a:solidFill>
                            <a:latin typeface="Cambria Math" panose="02040503050406030204" pitchFamily="18" charset="0"/>
                          </a:rPr>
                          <m:t>𝐴𝑙𝑎𝑟𝑚𝑠</m:t>
                        </m:r>
                      </m:e>
                    </m:d>
                    <m:r>
                      <a:rPr lang="en-US" sz="2400" i="1">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r>
                  <a:rPr lang="en-US" sz="2400" b="1" dirty="0">
                    <a:solidFill>
                      <a:schemeClr val="accent3"/>
                    </a:solidFill>
                  </a:rPr>
                  <a:t>Criterion</a:t>
                </a:r>
                <a:r>
                  <a:rPr lang="en-US" sz="2400" dirty="0">
                    <a:solidFill>
                      <a:schemeClr val="accent3"/>
                    </a:solidFill>
                  </a:rPr>
                  <a:t>:</a:t>
                </a:r>
              </a:p>
              <a:p>
                <a:pPr algn="l">
                  <a:lnSpc>
                    <a:spcPct val="150000"/>
                  </a:lnSpc>
                </a:pPr>
                <a:r>
                  <a:rPr lang="en-US" sz="2400" dirty="0">
                    <a:solidFill>
                      <a:schemeClr val="accent3"/>
                    </a:solidFill>
                  </a:rPr>
                  <a:t>	             </a:t>
                </a:r>
                <a14:m>
                  <m:oMath xmlns:m="http://schemas.openxmlformats.org/officeDocument/2006/math">
                    <m:r>
                      <a:rPr lang="en-US" sz="2400" b="0" i="1" smtClean="0">
                        <a:solidFill>
                          <a:schemeClr val="accent3"/>
                        </a:solidFill>
                        <a:latin typeface="Cambria Math" panose="02040503050406030204" pitchFamily="18" charset="0"/>
                      </a:rPr>
                      <m:t>𝑐</m:t>
                    </m:r>
                    <m:r>
                      <a:rPr lang="en-US" sz="2400" b="0" i="1" smtClean="0">
                        <a:solidFill>
                          <a:schemeClr val="accent3"/>
                        </a:solidFill>
                        <a:latin typeface="Cambria Math" panose="02040503050406030204" pitchFamily="18" charset="0"/>
                      </a:rPr>
                      <m:t>=−</m:t>
                    </m:r>
                    <m:f>
                      <m:fPr>
                        <m:ctrlPr>
                          <a:rPr lang="en-US" sz="2400" b="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den>
                    </m:f>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𝐻𝑖𝑡𝑠</m:t>
                        </m:r>
                      </m:e>
                    </m:d>
                    <m:r>
                      <a:rPr lang="en-US" sz="2400" b="0" i="1" smtClean="0">
                        <a:solidFill>
                          <a:schemeClr val="accent3"/>
                        </a:solidFill>
                        <a:latin typeface="Cambria Math" panose="02040503050406030204" pitchFamily="18" charset="0"/>
                      </a:rPr>
                      <m:t>+</m:t>
                    </m:r>
                    <m:r>
                      <a:rPr lang="en-US" sz="2400" b="0" i="1" smtClean="0">
                        <a:solidFill>
                          <a:schemeClr val="accent3"/>
                        </a:solidFill>
                        <a:latin typeface="Cambria Math" panose="02040503050406030204" pitchFamily="18" charset="0"/>
                      </a:rPr>
                      <m:t>𝑧</m:t>
                    </m:r>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𝐹𝑎𝑙𝑠𝑒</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𝐴𝑙𝑎𝑟𝑚𝑠</m:t>
                        </m:r>
                      </m:e>
                    </m:d>
                    <m:r>
                      <a:rPr lang="en-US" sz="2400" b="0" i="1" smtClean="0">
                        <a:solidFill>
                          <a:schemeClr val="accent3"/>
                        </a:solidFill>
                        <a:latin typeface="Cambria Math" panose="02040503050406030204" pitchFamily="18" charset="0"/>
                      </a:rPr>
                      <m:t>)</m:t>
                    </m:r>
                  </m:oMath>
                </a14:m>
                <a:endParaRPr lang="en-US" sz="2400" dirty="0">
                  <a:solidFill>
                    <a:schemeClr val="accent3"/>
                  </a:solidFill>
                </a:endParaRPr>
              </a:p>
              <a:p>
                <a:pPr algn="l">
                  <a:lnSpc>
                    <a:spcPct val="150000"/>
                  </a:lnSpc>
                </a:pPr>
                <a:endParaRPr lang="en-US" sz="2400" dirty="0">
                  <a:solidFill>
                    <a:schemeClr val="accent3"/>
                  </a:solidFill>
                </a:endParaRPr>
              </a:p>
              <a:p>
                <a:pPr algn="l">
                  <a:lnSpc>
                    <a:spcPct val="150000"/>
                  </a:lnSpc>
                </a:pPr>
                <a:r>
                  <a:rPr lang="en-US" sz="1800" dirty="0">
                    <a:solidFill>
                      <a:schemeClr val="accent3"/>
                    </a:solidFill>
                  </a:rPr>
                  <a:t>Where z() is the inverse of the cumulative normal distribution </a:t>
                </a: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b="-11462"/>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885604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b="1" dirty="0">
                <a:solidFill>
                  <a:schemeClr val="accent3"/>
                </a:solidFill>
              </a:rPr>
              <a:t>What to do when you get values of 0 or 1 as probabilities?</a:t>
            </a:r>
          </a:p>
          <a:p>
            <a:pPr algn="l">
              <a:lnSpc>
                <a:spcPct val="150000"/>
              </a:lnSpc>
            </a:pPr>
            <a:r>
              <a:rPr lang="en-US" sz="2400" dirty="0">
                <a:solidFill>
                  <a:schemeClr val="accent3"/>
                </a:solidFill>
              </a:rPr>
              <a:t>You cannot take the inverse cumulative normal distribution of 0 or 1 as it returns infinite values.</a:t>
            </a:r>
          </a:p>
          <a:p>
            <a:pPr algn="l">
              <a:lnSpc>
                <a:spcPct val="150000"/>
              </a:lnSpc>
            </a:pPr>
            <a:r>
              <a:rPr lang="en-US" sz="2400" dirty="0">
                <a:solidFill>
                  <a:schemeClr val="accent3"/>
                </a:solidFill>
              </a:rPr>
              <a:t>We therefore must apply a correction to our data</a:t>
            </a:r>
            <a:endParaRPr lang="en-US" sz="1800" dirty="0">
              <a:solidFill>
                <a:schemeClr val="accent3"/>
              </a:solidFill>
            </a:endParaRPr>
          </a:p>
        </p:txBody>
      </p:sp>
    </p:spTree>
    <p:extLst>
      <p:ext uri="{BB962C8B-B14F-4D97-AF65-F5344CB8AC3E}">
        <p14:creationId xmlns:p14="http://schemas.microsoft.com/office/powerpoint/2010/main" val="3069699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We assume that if we double the number of trials, by chance someone would have guessed the right answer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=0, then we correct to</a:t>
                </a:r>
              </a:p>
              <a:p>
                <a:pPr algn="l">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18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54274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Signal Detection Theory</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Similalry we assume that if we double the number of trials, someone would have made one mistake i.e., if </a:t>
                </a:r>
                <a:r>
                  <a:rPr lang="en-US" sz="2400" dirty="0" err="1">
                    <a:solidFill>
                      <a:schemeClr val="accent3"/>
                    </a:solidFill>
                  </a:rPr>
                  <a:t>pHIT</a:t>
                </a:r>
                <a:r>
                  <a:rPr lang="en-US" sz="2400" dirty="0">
                    <a:solidFill>
                      <a:schemeClr val="accent3"/>
                    </a:solidFill>
                  </a:rPr>
                  <a:t> or </a:t>
                </a:r>
                <a:r>
                  <a:rPr lang="en-US" sz="2400" dirty="0" err="1">
                    <a:solidFill>
                      <a:schemeClr val="accent3"/>
                    </a:solidFill>
                  </a:rPr>
                  <a:t>pFA</a:t>
                </a:r>
                <a:r>
                  <a:rPr lang="en-US" sz="2400" dirty="0">
                    <a:solidFill>
                      <a:schemeClr val="accent3"/>
                    </a:solidFill>
                  </a:rPr>
                  <a:t> =1, then correct with </a:t>
                </a:r>
              </a:p>
              <a:p>
                <a:pPr>
                  <a:lnSpc>
                    <a:spcPct val="150000"/>
                  </a:lnSpc>
                </a:pPr>
                <a:r>
                  <a:rPr lang="en-US" sz="2400" dirty="0">
                    <a:solidFill>
                      <a:schemeClr val="accent3"/>
                    </a:solidFill>
                  </a:rPr>
                  <a:t> </a:t>
                </a:r>
                <a14:m>
                  <m:oMath xmlns:m="http://schemas.openxmlformats.org/officeDocument/2006/math">
                    <m:f>
                      <m:fPr>
                        <m:ctrlPr>
                          <a:rPr lang="en-US" sz="2400" i="1" smtClean="0">
                            <a:solidFill>
                              <a:schemeClr val="accent3"/>
                            </a:solidFill>
                            <a:latin typeface="Cambria Math" panose="02040503050406030204" pitchFamily="18" charset="0"/>
                          </a:rPr>
                        </m:ctrlPr>
                      </m:fPr>
                      <m:num>
                        <m:d>
                          <m:dPr>
                            <m:ctrlPr>
                              <a:rPr lang="en-US" sz="2400" b="0" i="1" smtClean="0">
                                <a:solidFill>
                                  <a:schemeClr val="accent3"/>
                                </a:solidFill>
                                <a:latin typeface="Cambria Math" panose="02040503050406030204" pitchFamily="18" charset="0"/>
                              </a:rPr>
                            </m:ctrlPr>
                          </m:dPr>
                          <m:e>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e>
                        </m:d>
                        <m:r>
                          <a:rPr lang="en-US" sz="2400" b="0" i="1" smtClean="0">
                            <a:solidFill>
                              <a:schemeClr val="accent3"/>
                            </a:solidFill>
                            <a:latin typeface="Cambria Math" panose="02040503050406030204" pitchFamily="18" charset="0"/>
                          </a:rPr>
                          <m:t>−1</m:t>
                        </m:r>
                      </m:num>
                      <m:den>
                        <m:r>
                          <a:rPr lang="en-US" sz="2400" b="0" i="1" smtClean="0">
                            <a:solidFill>
                              <a:schemeClr val="accent3"/>
                            </a:solidFill>
                            <a:latin typeface="Cambria Math" panose="02040503050406030204" pitchFamily="18" charset="0"/>
                          </a:rPr>
                          <m:t>2∗</m:t>
                        </m:r>
                        <m:r>
                          <a:rPr lang="en-US" sz="2400" b="0" i="1" smtClean="0">
                            <a:solidFill>
                              <a:schemeClr val="accent3"/>
                            </a:solidFill>
                            <a:latin typeface="Cambria Math" panose="02040503050406030204" pitchFamily="18" charset="0"/>
                          </a:rPr>
                          <m:t>𝑁𝑢𝑚</m:t>
                        </m:r>
                        <m:r>
                          <a:rPr lang="en-US" sz="2400" b="0" i="1" smtClean="0">
                            <a:solidFill>
                              <a:schemeClr val="accent3"/>
                            </a:solidFill>
                            <a:latin typeface="Cambria Math" panose="02040503050406030204" pitchFamily="18" charset="0"/>
                          </a:rPr>
                          <m:t> </m:t>
                        </m:r>
                        <m:r>
                          <a:rPr lang="en-US" sz="2400" b="0" i="1" smtClean="0">
                            <a:solidFill>
                              <a:schemeClr val="accent3"/>
                            </a:solidFill>
                            <a:latin typeface="Cambria Math" panose="02040503050406030204" pitchFamily="18" charset="0"/>
                          </a:rPr>
                          <m:t>𝑇𝑟𝑖𝑎𝑙𝑠</m:t>
                        </m:r>
                      </m:den>
                    </m:f>
                  </m:oMath>
                </a14:m>
                <a:endParaRPr lang="en-US" sz="2400" dirty="0">
                  <a:solidFill>
                    <a:schemeClr val="accent3"/>
                  </a:solidFill>
                </a:endParaRPr>
              </a:p>
            </p:txBody>
          </p:sp>
        </mc:Choice>
        <mc:Fallback xmlns="">
          <p:sp>
            <p:nvSpPr>
              <p:cNvPr id="19" name="Google Shape;743;p29">
                <a:extLst>
                  <a:ext uri="{FF2B5EF4-FFF2-40B4-BE49-F238E27FC236}">
                    <a16:creationId xmlns:a16="http://schemas.microsoft.com/office/drawing/2014/main" id="{C1B36784-9DF7-524E-B4F7-7930B8ABCFDF}"/>
                  </a:ext>
                </a:extLst>
              </p:cNvPr>
              <p:cNvSpPr txBox="1">
                <a:spLocks noRot="1" noChangeAspect="1" noMove="1" noResize="1" noEditPoints="1" noAdjustHandles="1" noChangeArrowheads="1" noChangeShapeType="1" noTextEdit="1"/>
              </p:cNvSpPr>
              <p:nvPr/>
            </p:nvSpPr>
            <p:spPr>
              <a:xfrm>
                <a:off x="885091" y="1005369"/>
                <a:ext cx="7406100" cy="3209700"/>
              </a:xfrm>
              <a:prstGeom prst="rect">
                <a:avLst/>
              </a:prstGeom>
              <a:blipFill>
                <a:blip r:embed="rId3"/>
                <a:stretch>
                  <a:fillRect r="-5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03442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Is a diagnostic plot that helps visualize the ability of a binary classifier to separate two classes </a:t>
            </a:r>
          </a:p>
          <a:p>
            <a:pPr algn="l">
              <a:lnSpc>
                <a:spcPct val="150000"/>
              </a:lnSpc>
            </a:pPr>
            <a:r>
              <a:rPr lang="en-US" sz="2400" dirty="0">
                <a:solidFill>
                  <a:schemeClr val="accent3"/>
                </a:solidFill>
              </a:rPr>
              <a:t>This is achieved by plotting the rate of </a:t>
            </a:r>
            <a:r>
              <a:rPr lang="en-US" sz="2400" b="1" dirty="0">
                <a:solidFill>
                  <a:schemeClr val="accent3"/>
                </a:solidFill>
              </a:rPr>
              <a:t>True Positives </a:t>
            </a:r>
            <a:r>
              <a:rPr lang="en-US" sz="2400" dirty="0">
                <a:solidFill>
                  <a:schemeClr val="accent3"/>
                </a:solidFill>
              </a:rPr>
              <a:t>against </a:t>
            </a:r>
            <a:r>
              <a:rPr lang="en-US" sz="2400" b="1" dirty="0">
                <a:solidFill>
                  <a:schemeClr val="accent3"/>
                </a:solidFill>
              </a:rPr>
              <a:t>false positives </a:t>
            </a:r>
          </a:p>
        </p:txBody>
      </p:sp>
    </p:spTree>
    <p:extLst>
      <p:ext uri="{BB962C8B-B14F-4D97-AF65-F5344CB8AC3E}">
        <p14:creationId xmlns:p14="http://schemas.microsoft.com/office/powerpoint/2010/main" val="428049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spTree>
    <p:extLst>
      <p:ext uri="{BB962C8B-B14F-4D97-AF65-F5344CB8AC3E}">
        <p14:creationId xmlns:p14="http://schemas.microsoft.com/office/powerpoint/2010/main" val="3173385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DA5E941-BDF8-144E-9DE7-F056933D5235}"/>
              </a:ext>
            </a:extLst>
          </p:cNvPr>
          <p:cNvPicPr>
            <a:picLocks noChangeAspect="1"/>
          </p:cNvPicPr>
          <p:nvPr/>
        </p:nvPicPr>
        <p:blipFill>
          <a:blip r:embed="rId5"/>
          <a:stretch>
            <a:fillRect/>
          </a:stretch>
        </p:blipFill>
        <p:spPr>
          <a:xfrm>
            <a:off x="4528243" y="206350"/>
            <a:ext cx="3974523" cy="5143500"/>
          </a:xfrm>
          <a:prstGeom prst="rect">
            <a:avLst/>
          </a:prstGeom>
        </p:spPr>
      </p:pic>
      <p:pic>
        <p:nvPicPr>
          <p:cNvPr id="5" name="Picture 4">
            <a:extLst>
              <a:ext uri="{FF2B5EF4-FFF2-40B4-BE49-F238E27FC236}">
                <a16:creationId xmlns:a16="http://schemas.microsoft.com/office/drawing/2014/main" id="{68689195-9D0D-F549-9D2C-EECC425EB93B}"/>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270820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22495" y="2032892"/>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Useful descriptive stats and associated functions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057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FDC9773-C895-F64A-B774-07B923495704}"/>
              </a:ext>
            </a:extLst>
          </p:cNvPr>
          <p:cNvPicPr>
            <a:picLocks noChangeAspect="1"/>
          </p:cNvPicPr>
          <p:nvPr/>
        </p:nvPicPr>
        <p:blipFill>
          <a:blip r:embed="rId5"/>
          <a:stretch>
            <a:fillRect/>
          </a:stretch>
        </p:blipFill>
        <p:spPr>
          <a:xfrm>
            <a:off x="4580028" y="206350"/>
            <a:ext cx="3974523" cy="5143500"/>
          </a:xfrm>
          <a:prstGeom prst="rect">
            <a:avLst/>
          </a:prstGeom>
        </p:spPr>
      </p:pic>
      <p:pic>
        <p:nvPicPr>
          <p:cNvPr id="5" name="Picture 4">
            <a:extLst>
              <a:ext uri="{FF2B5EF4-FFF2-40B4-BE49-F238E27FC236}">
                <a16:creationId xmlns:a16="http://schemas.microsoft.com/office/drawing/2014/main" id="{6CBAF702-167D-DF45-B2A0-F99EDDF4B138}"/>
              </a:ext>
            </a:extLst>
          </p:cNvPr>
          <p:cNvPicPr>
            <a:picLocks noChangeAspect="1"/>
          </p:cNvPicPr>
          <p:nvPr/>
        </p:nvPicPr>
        <p:blipFill>
          <a:blip r:embed="rId6"/>
          <a:stretch>
            <a:fillRect/>
          </a:stretch>
        </p:blipFill>
        <p:spPr>
          <a:xfrm>
            <a:off x="989415" y="206350"/>
            <a:ext cx="3974523" cy="5143500"/>
          </a:xfrm>
          <a:prstGeom prst="rect">
            <a:avLst/>
          </a:prstGeom>
        </p:spPr>
      </p:pic>
    </p:spTree>
    <p:extLst>
      <p:ext uri="{BB962C8B-B14F-4D97-AF65-F5344CB8AC3E}">
        <p14:creationId xmlns:p14="http://schemas.microsoft.com/office/powerpoint/2010/main" val="4239470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C53F2FED-B260-B246-9D23-F6F3C9772A31}"/>
              </a:ext>
            </a:extLst>
          </p:cNvPr>
          <p:cNvPicPr>
            <a:picLocks noChangeAspect="1"/>
          </p:cNvPicPr>
          <p:nvPr/>
        </p:nvPicPr>
        <p:blipFill>
          <a:blip r:embed="rId5"/>
          <a:stretch>
            <a:fillRect/>
          </a:stretch>
        </p:blipFill>
        <p:spPr>
          <a:xfrm>
            <a:off x="4522102" y="206350"/>
            <a:ext cx="3974523" cy="5143500"/>
          </a:xfrm>
          <a:prstGeom prst="rect">
            <a:avLst/>
          </a:prstGeom>
        </p:spPr>
      </p:pic>
      <p:pic>
        <p:nvPicPr>
          <p:cNvPr id="5" name="Picture 4">
            <a:extLst>
              <a:ext uri="{FF2B5EF4-FFF2-40B4-BE49-F238E27FC236}">
                <a16:creationId xmlns:a16="http://schemas.microsoft.com/office/drawing/2014/main" id="{F0BE09EE-1EB7-5B4E-A40C-4481DF29D1AC}"/>
              </a:ext>
            </a:extLst>
          </p:cNvPr>
          <p:cNvPicPr>
            <a:picLocks noChangeAspect="1"/>
          </p:cNvPicPr>
          <p:nvPr/>
        </p:nvPicPr>
        <p:blipFill>
          <a:blip r:embed="rId6"/>
          <a:stretch>
            <a:fillRect/>
          </a:stretch>
        </p:blipFill>
        <p:spPr>
          <a:xfrm>
            <a:off x="987799" y="206350"/>
            <a:ext cx="3974523" cy="5143500"/>
          </a:xfrm>
          <a:prstGeom prst="rect">
            <a:avLst/>
          </a:prstGeom>
        </p:spPr>
      </p:pic>
    </p:spTree>
    <p:extLst>
      <p:ext uri="{BB962C8B-B14F-4D97-AF65-F5344CB8AC3E}">
        <p14:creationId xmlns:p14="http://schemas.microsoft.com/office/powerpoint/2010/main" val="2249290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66737D1B-81E0-FD43-A94F-FDB67E5A1C97}"/>
              </a:ext>
            </a:extLst>
          </p:cNvPr>
          <p:cNvPicPr>
            <a:picLocks noChangeAspect="1"/>
          </p:cNvPicPr>
          <p:nvPr/>
        </p:nvPicPr>
        <p:blipFill>
          <a:blip r:embed="rId5"/>
          <a:stretch>
            <a:fillRect/>
          </a:stretch>
        </p:blipFill>
        <p:spPr>
          <a:xfrm>
            <a:off x="4548472" y="206350"/>
            <a:ext cx="3974523" cy="5143500"/>
          </a:xfrm>
          <a:prstGeom prst="rect">
            <a:avLst/>
          </a:prstGeom>
        </p:spPr>
      </p:pic>
      <p:pic>
        <p:nvPicPr>
          <p:cNvPr id="5" name="Picture 4">
            <a:extLst>
              <a:ext uri="{FF2B5EF4-FFF2-40B4-BE49-F238E27FC236}">
                <a16:creationId xmlns:a16="http://schemas.microsoft.com/office/drawing/2014/main" id="{9C6A3E89-DFED-E44E-A8CF-5E95A882B2E6}"/>
              </a:ext>
            </a:extLst>
          </p:cNvPr>
          <p:cNvPicPr>
            <a:picLocks noChangeAspect="1"/>
          </p:cNvPicPr>
          <p:nvPr/>
        </p:nvPicPr>
        <p:blipFill>
          <a:blip r:embed="rId6"/>
          <a:stretch>
            <a:fillRect/>
          </a:stretch>
        </p:blipFill>
        <p:spPr>
          <a:xfrm>
            <a:off x="946697" y="206350"/>
            <a:ext cx="3974523" cy="5143500"/>
          </a:xfrm>
          <a:prstGeom prst="rect">
            <a:avLst/>
          </a:prstGeom>
        </p:spPr>
      </p:pic>
    </p:spTree>
    <p:extLst>
      <p:ext uri="{BB962C8B-B14F-4D97-AF65-F5344CB8AC3E}">
        <p14:creationId xmlns:p14="http://schemas.microsoft.com/office/powerpoint/2010/main" val="2160605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Receiver Operating Characteristic Curves</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37785" y="121235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b="1" dirty="0">
              <a:solidFill>
                <a:schemeClr val="accent3"/>
              </a:solidFill>
            </a:endParaRPr>
          </a:p>
        </p:txBody>
      </p:sp>
      <p:pic>
        <p:nvPicPr>
          <p:cNvPr id="7" name="Picture 6">
            <a:extLst>
              <a:ext uri="{FF2B5EF4-FFF2-40B4-BE49-F238E27FC236}">
                <a16:creationId xmlns:a16="http://schemas.microsoft.com/office/drawing/2014/main" id="{1E9CDC1F-2175-194B-9047-28BF0D82E279}"/>
              </a:ext>
            </a:extLst>
          </p:cNvPr>
          <p:cNvPicPr>
            <a:picLocks noChangeAspect="1"/>
          </p:cNvPicPr>
          <p:nvPr/>
        </p:nvPicPr>
        <p:blipFill>
          <a:blip r:embed="rId3"/>
          <a:stretch>
            <a:fillRect/>
          </a:stretch>
        </p:blipFill>
        <p:spPr>
          <a:xfrm>
            <a:off x="4580028" y="206350"/>
            <a:ext cx="3974523" cy="5143500"/>
          </a:xfrm>
          <a:prstGeom prst="rect">
            <a:avLst/>
          </a:prstGeom>
        </p:spPr>
      </p:pic>
      <p:pic>
        <p:nvPicPr>
          <p:cNvPr id="13" name="Picture 12">
            <a:extLst>
              <a:ext uri="{FF2B5EF4-FFF2-40B4-BE49-F238E27FC236}">
                <a16:creationId xmlns:a16="http://schemas.microsoft.com/office/drawing/2014/main" id="{95961DA8-FE07-B446-B2B3-64A4C7C1B57D}"/>
              </a:ext>
            </a:extLst>
          </p:cNvPr>
          <p:cNvPicPr>
            <a:picLocks noChangeAspect="1"/>
          </p:cNvPicPr>
          <p:nvPr/>
        </p:nvPicPr>
        <p:blipFill>
          <a:blip r:embed="rId4"/>
          <a:stretch>
            <a:fillRect/>
          </a:stretch>
        </p:blipFill>
        <p:spPr>
          <a:xfrm>
            <a:off x="953636" y="206350"/>
            <a:ext cx="3974523" cy="5143500"/>
          </a:xfrm>
          <a:prstGeom prst="rect">
            <a:avLst/>
          </a:prstGeom>
        </p:spPr>
      </p:pic>
      <p:pic>
        <p:nvPicPr>
          <p:cNvPr id="3" name="Picture 2">
            <a:extLst>
              <a:ext uri="{FF2B5EF4-FFF2-40B4-BE49-F238E27FC236}">
                <a16:creationId xmlns:a16="http://schemas.microsoft.com/office/drawing/2014/main" id="{0A238025-4A62-5C43-AE7F-DBC069E030DC}"/>
              </a:ext>
            </a:extLst>
          </p:cNvPr>
          <p:cNvPicPr>
            <a:picLocks noChangeAspect="1"/>
          </p:cNvPicPr>
          <p:nvPr/>
        </p:nvPicPr>
        <p:blipFill>
          <a:blip r:embed="rId5"/>
          <a:stretch>
            <a:fillRect/>
          </a:stretch>
        </p:blipFill>
        <p:spPr>
          <a:xfrm>
            <a:off x="4508674" y="206350"/>
            <a:ext cx="3974523" cy="5143500"/>
          </a:xfrm>
          <a:prstGeom prst="rect">
            <a:avLst/>
          </a:prstGeom>
        </p:spPr>
      </p:pic>
      <p:pic>
        <p:nvPicPr>
          <p:cNvPr id="5" name="Picture 4">
            <a:extLst>
              <a:ext uri="{FF2B5EF4-FFF2-40B4-BE49-F238E27FC236}">
                <a16:creationId xmlns:a16="http://schemas.microsoft.com/office/drawing/2014/main" id="{02C4F5DC-6CA9-034A-BFED-73C0BA5973DE}"/>
              </a:ext>
            </a:extLst>
          </p:cNvPr>
          <p:cNvPicPr>
            <a:picLocks noChangeAspect="1"/>
          </p:cNvPicPr>
          <p:nvPr/>
        </p:nvPicPr>
        <p:blipFill>
          <a:blip r:embed="rId6"/>
          <a:stretch>
            <a:fillRect/>
          </a:stretch>
        </p:blipFill>
        <p:spPr>
          <a:xfrm>
            <a:off x="963247" y="206350"/>
            <a:ext cx="3974523" cy="5143500"/>
          </a:xfrm>
          <a:prstGeom prst="rect">
            <a:avLst/>
          </a:prstGeom>
        </p:spPr>
      </p:pic>
    </p:spTree>
    <p:extLst>
      <p:ext uri="{BB962C8B-B14F-4D97-AF65-F5344CB8AC3E}">
        <p14:creationId xmlns:p14="http://schemas.microsoft.com/office/powerpoint/2010/main" val="1816940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US" sz="2400" dirty="0">
                <a:solidFill>
                  <a:schemeClr val="accent3"/>
                </a:solidFill>
              </a:rPr>
              <a:t>Measures the area under the ROC curve and reflects one’s ability to classify classes given a variable</a:t>
            </a:r>
          </a:p>
          <a:p>
            <a:pPr algn="l">
              <a:lnSpc>
                <a:spcPct val="150000"/>
              </a:lnSpc>
            </a:pPr>
            <a:r>
              <a:rPr lang="en-US" sz="2400" dirty="0">
                <a:solidFill>
                  <a:schemeClr val="accent3"/>
                </a:solidFill>
              </a:rPr>
              <a:t>AUC of 1 or 0 is perfect classification while 0.5 is chance level (i.e., along the diagonal) </a:t>
            </a:r>
          </a:p>
        </p:txBody>
      </p:sp>
    </p:spTree>
    <p:extLst>
      <p:ext uri="{BB962C8B-B14F-4D97-AF65-F5344CB8AC3E}">
        <p14:creationId xmlns:p14="http://schemas.microsoft.com/office/powerpoint/2010/main" val="898420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Area Under the Curve</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endParaRPr lang="en-US" sz="2400" dirty="0">
              <a:solidFill>
                <a:schemeClr val="accent3"/>
              </a:solidFill>
            </a:endParaRPr>
          </a:p>
        </p:txBody>
      </p:sp>
      <p:pic>
        <p:nvPicPr>
          <p:cNvPr id="7" name="Picture 6">
            <a:extLst>
              <a:ext uri="{FF2B5EF4-FFF2-40B4-BE49-F238E27FC236}">
                <a16:creationId xmlns:a16="http://schemas.microsoft.com/office/drawing/2014/main" id="{3C20E604-BA41-E14D-8168-8605026B5357}"/>
              </a:ext>
            </a:extLst>
          </p:cNvPr>
          <p:cNvPicPr>
            <a:picLocks noChangeAspect="1"/>
          </p:cNvPicPr>
          <p:nvPr/>
        </p:nvPicPr>
        <p:blipFill>
          <a:blip r:embed="rId3"/>
          <a:stretch>
            <a:fillRect/>
          </a:stretch>
        </p:blipFill>
        <p:spPr>
          <a:xfrm>
            <a:off x="1790181" y="-600123"/>
            <a:ext cx="5563637" cy="7200000"/>
          </a:xfrm>
          <a:prstGeom prst="rect">
            <a:avLst/>
          </a:prstGeom>
        </p:spPr>
      </p:pic>
    </p:spTree>
    <p:extLst>
      <p:ext uri="{BB962C8B-B14F-4D97-AF65-F5344CB8AC3E}">
        <p14:creationId xmlns:p14="http://schemas.microsoft.com/office/powerpoint/2010/main" val="1244291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labels</a:t>
            </a:r>
            <a:r>
              <a:rPr lang="en-CA" sz="2400" dirty="0">
                <a:solidFill>
                  <a:schemeClr val="accent3"/>
                </a:solidFill>
              </a:rPr>
              <a:t>—the two classes to be discriminated </a:t>
            </a:r>
          </a:p>
          <a:p>
            <a:pPr algn="l">
              <a:lnSpc>
                <a:spcPct val="150000"/>
              </a:lnSpc>
            </a:pPr>
            <a:r>
              <a:rPr lang="en-CA" sz="2400" dirty="0">
                <a:solidFill>
                  <a:schemeClr val="accent3"/>
                </a:solidFill>
              </a:rPr>
              <a:t>	</a:t>
            </a:r>
            <a:r>
              <a:rPr lang="en-CA" sz="2400" i="1" dirty="0">
                <a:solidFill>
                  <a:schemeClr val="accent3"/>
                </a:solidFill>
              </a:rPr>
              <a:t>scores</a:t>
            </a:r>
            <a:r>
              <a:rPr lang="en-CA" sz="2400" dirty="0">
                <a:solidFill>
                  <a:schemeClr val="accent3"/>
                </a:solidFill>
              </a:rPr>
              <a:t>—the ‘x’ values used in discrimination </a:t>
            </a:r>
          </a:p>
          <a:p>
            <a:pPr algn="l">
              <a:lnSpc>
                <a:spcPct val="150000"/>
              </a:lnSpc>
            </a:pPr>
            <a:r>
              <a:rPr lang="en-CA" sz="2400" dirty="0">
                <a:solidFill>
                  <a:schemeClr val="accent3"/>
                </a:solidFill>
              </a:rPr>
              <a:t>	</a:t>
            </a:r>
            <a:r>
              <a:rPr lang="en-CA" sz="2400" i="1" dirty="0" err="1">
                <a:solidFill>
                  <a:schemeClr val="accent3"/>
                </a:solidFill>
              </a:rPr>
              <a:t>posclass</a:t>
            </a:r>
            <a:r>
              <a:rPr lang="en-CA" sz="2400" dirty="0">
                <a:solidFill>
                  <a:schemeClr val="accent3"/>
                </a:solidFill>
              </a:rPr>
              <a:t>—which class is larger of the two</a:t>
            </a: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1693126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grpSp>
        <p:nvGrpSpPr>
          <p:cNvPr id="1538" name="Google Shape;1538;p48"/>
          <p:cNvGrpSpPr/>
          <p:nvPr/>
        </p:nvGrpSpPr>
        <p:grpSpPr>
          <a:xfrm>
            <a:off x="353167" y="163319"/>
            <a:ext cx="8452698" cy="351722"/>
            <a:chOff x="345767" y="155918"/>
            <a:chExt cx="8452698" cy="351722"/>
          </a:xfrm>
        </p:grpSpPr>
        <p:grpSp>
          <p:nvGrpSpPr>
            <p:cNvPr id="1539" name="Google Shape;1539;p48"/>
            <p:cNvGrpSpPr/>
            <p:nvPr/>
          </p:nvGrpSpPr>
          <p:grpSpPr>
            <a:xfrm>
              <a:off x="345767" y="155918"/>
              <a:ext cx="8452698" cy="351722"/>
              <a:chOff x="271175" y="79723"/>
              <a:chExt cx="8452698" cy="351722"/>
            </a:xfrm>
          </p:grpSpPr>
          <p:sp>
            <p:nvSpPr>
              <p:cNvPr id="1540" name="Google Shape;1540;p48"/>
              <p:cNvSpPr/>
              <p:nvPr/>
            </p:nvSpPr>
            <p:spPr>
              <a:xfrm>
                <a:off x="271175" y="79723"/>
                <a:ext cx="8452698" cy="351722"/>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8224103" y="122754"/>
                <a:ext cx="364977" cy="269502"/>
              </a:xfrm>
              <a:custGeom>
                <a:avLst/>
                <a:gdLst/>
                <a:ahLst/>
                <a:cxnLst/>
                <a:rect l="l" t="t" r="r" b="b"/>
                <a:pathLst>
                  <a:path w="2454" h="1560" extrusionOk="0">
                    <a:moveTo>
                      <a:pt x="72" y="0"/>
                    </a:moveTo>
                    <a:cubicBezTo>
                      <a:pt x="24" y="0"/>
                      <a:pt x="0" y="36"/>
                      <a:pt x="0" y="72"/>
                    </a:cubicBezTo>
                    <a:cubicBezTo>
                      <a:pt x="0" y="119"/>
                      <a:pt x="24" y="143"/>
                      <a:pt x="72" y="143"/>
                    </a:cubicBezTo>
                    <a:lnTo>
                      <a:pt x="2310" y="143"/>
                    </a:lnTo>
                    <a:lnTo>
                      <a:pt x="2310" y="1477"/>
                    </a:lnTo>
                    <a:cubicBezTo>
                      <a:pt x="2310" y="1524"/>
                      <a:pt x="2334" y="1560"/>
                      <a:pt x="2382" y="1560"/>
                    </a:cubicBezTo>
                    <a:cubicBezTo>
                      <a:pt x="2417" y="1560"/>
                      <a:pt x="2453" y="1524"/>
                      <a:pt x="2453" y="1477"/>
                    </a:cubicBezTo>
                    <a:lnTo>
                      <a:pt x="2453" y="72"/>
                    </a:lnTo>
                    <a:cubicBezTo>
                      <a:pt x="2453" y="36"/>
                      <a:pt x="2417" y="0"/>
                      <a:pt x="23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4845567" y="161946"/>
                <a:ext cx="1036891" cy="26950"/>
              </a:xfrm>
              <a:custGeom>
                <a:avLst/>
                <a:gdLst/>
                <a:ahLst/>
                <a:cxnLst/>
                <a:rect l="l" t="t" r="r" b="b"/>
                <a:pathLst>
                  <a:path w="6002" h="156" extrusionOk="0">
                    <a:moveTo>
                      <a:pt x="72" y="0"/>
                    </a:moveTo>
                    <a:cubicBezTo>
                      <a:pt x="36" y="0"/>
                      <a:pt x="1" y="36"/>
                      <a:pt x="1" y="72"/>
                    </a:cubicBezTo>
                    <a:cubicBezTo>
                      <a:pt x="1" y="119"/>
                      <a:pt x="36" y="155"/>
                      <a:pt x="72" y="155"/>
                    </a:cubicBezTo>
                    <a:lnTo>
                      <a:pt x="5930" y="155"/>
                    </a:lnTo>
                    <a:cubicBezTo>
                      <a:pt x="5978" y="155"/>
                      <a:pt x="6001" y="119"/>
                      <a:pt x="6001" y="72"/>
                    </a:cubicBezTo>
                    <a:cubicBezTo>
                      <a:pt x="6001" y="36"/>
                      <a:pt x="5978" y="0"/>
                      <a:pt x="5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3" name="Google Shape;1543;p48"/>
            <p:cNvSpPr/>
            <p:nvPr/>
          </p:nvSpPr>
          <p:spPr>
            <a:xfrm>
              <a:off x="697224"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94884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445599" y="237642"/>
              <a:ext cx="187269" cy="185369"/>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48"/>
          <p:cNvSpPr txBox="1">
            <a:spLocks noGrp="1"/>
          </p:cNvSpPr>
          <p:nvPr>
            <p:ph type="title"/>
          </p:nvPr>
        </p:nvSpPr>
        <p:spPr>
          <a:xfrm>
            <a:off x="705300" y="593076"/>
            <a:ext cx="7733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ROC in MATLAB</a:t>
            </a:r>
            <a:endParaRPr dirty="0"/>
          </a:p>
        </p:txBody>
      </p:sp>
      <p:sp>
        <p:nvSpPr>
          <p:cNvPr id="1563" name="Google Shape;1563;p48"/>
          <p:cNvSpPr/>
          <p:nvPr/>
        </p:nvSpPr>
        <p:spPr>
          <a:xfrm rot="10800000">
            <a:off x="748295"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rot="10800000">
            <a:off x="42344" y="2999877"/>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rot="10800000">
            <a:off x="802659"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rot="10800000">
            <a:off x="-203474"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43;p29">
            <a:extLst>
              <a:ext uri="{FF2B5EF4-FFF2-40B4-BE49-F238E27FC236}">
                <a16:creationId xmlns:a16="http://schemas.microsoft.com/office/drawing/2014/main" id="{C1B36784-9DF7-524E-B4F7-7930B8ABCFDF}"/>
              </a:ext>
            </a:extLst>
          </p:cNvPr>
          <p:cNvSpPr txBox="1">
            <a:spLocks/>
          </p:cNvSpPr>
          <p:nvPr/>
        </p:nvSpPr>
        <p:spPr>
          <a:xfrm>
            <a:off x="885091" y="1005369"/>
            <a:ext cx="7406100" cy="320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Baloo 2"/>
              <a:buNone/>
              <a:defRPr sz="1600" b="0" i="0" u="none" strike="noStrike" cap="none">
                <a:solidFill>
                  <a:schemeClr val="dk1"/>
                </a:solidFill>
                <a:latin typeface="Baloo 2"/>
                <a:ea typeface="Baloo 2"/>
                <a:cs typeface="Baloo 2"/>
                <a:sym typeface="Baloo 2"/>
              </a:defRPr>
            </a:lvl1pPr>
            <a:lvl2pPr marL="914400" marR="0" lvl="1"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2pPr>
            <a:lvl3pPr marL="1371600" marR="0" lvl="2"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3pPr>
            <a:lvl4pPr marL="1828800" marR="0" lvl="3"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4pPr>
            <a:lvl5pPr marL="2286000" marR="0" lvl="4"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5pPr>
            <a:lvl6pPr marL="2743200" marR="0" lvl="5"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6pPr>
            <a:lvl7pPr marL="3200400" marR="0" lvl="6"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7pPr>
            <a:lvl8pPr marL="3657600" marR="0" lvl="7"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8pPr>
            <a:lvl9pPr marL="4114800" marR="0" lvl="8" indent="-317500" algn="ctr" rtl="0">
              <a:lnSpc>
                <a:spcPct val="100000"/>
              </a:lnSpc>
              <a:spcBef>
                <a:spcPts val="0"/>
              </a:spcBef>
              <a:spcAft>
                <a:spcPts val="0"/>
              </a:spcAft>
              <a:buClr>
                <a:schemeClr val="dk1"/>
              </a:buClr>
              <a:buSzPts val="2100"/>
              <a:buFont typeface="Baloo 2"/>
              <a:buNone/>
              <a:defRPr sz="2100" b="0" i="0" u="none" strike="noStrike" cap="none">
                <a:solidFill>
                  <a:schemeClr val="dk1"/>
                </a:solidFill>
                <a:latin typeface="Baloo 2"/>
                <a:ea typeface="Baloo 2"/>
                <a:cs typeface="Baloo 2"/>
                <a:sym typeface="Baloo 2"/>
              </a:defRPr>
            </a:lvl9pPr>
          </a:lstStyle>
          <a:p>
            <a:pPr algn="l">
              <a:lnSpc>
                <a:spcPct val="150000"/>
              </a:lnSpc>
            </a:pPr>
            <a:r>
              <a:rPr lang="en-CA" sz="2400" dirty="0">
                <a:hlinkClick r:id="rId3"/>
              </a:rPr>
              <a:t>[X,Y,T,AUC] = perfcurve( labels, scores, posclass)</a:t>
            </a:r>
            <a:endParaRPr lang="en-CA" sz="2400" dirty="0"/>
          </a:p>
          <a:p>
            <a:pPr algn="l">
              <a:lnSpc>
                <a:spcPct val="150000"/>
              </a:lnSpc>
            </a:pPr>
            <a:r>
              <a:rPr lang="en-CA" sz="2400" dirty="0">
                <a:solidFill>
                  <a:schemeClr val="accent3"/>
                </a:solidFill>
              </a:rPr>
              <a:t>	</a:t>
            </a:r>
            <a:r>
              <a:rPr lang="en-CA" sz="2400" i="1" dirty="0">
                <a:solidFill>
                  <a:schemeClr val="accent3"/>
                </a:solidFill>
              </a:rPr>
              <a:t>X</a:t>
            </a:r>
            <a:r>
              <a:rPr lang="en-CA" sz="2400" dirty="0">
                <a:solidFill>
                  <a:schemeClr val="accent3"/>
                </a:solidFill>
              </a:rPr>
              <a:t>— x values of ROC curve</a:t>
            </a:r>
          </a:p>
          <a:p>
            <a:pPr algn="l">
              <a:lnSpc>
                <a:spcPct val="150000"/>
              </a:lnSpc>
            </a:pPr>
            <a:r>
              <a:rPr lang="en-CA" sz="2400" dirty="0">
                <a:solidFill>
                  <a:schemeClr val="accent3"/>
                </a:solidFill>
              </a:rPr>
              <a:t>	</a:t>
            </a:r>
            <a:r>
              <a:rPr lang="en-CA" sz="2400" i="1" dirty="0">
                <a:solidFill>
                  <a:schemeClr val="accent3"/>
                </a:solidFill>
              </a:rPr>
              <a:t>Y</a:t>
            </a:r>
            <a:r>
              <a:rPr lang="en-CA" sz="2400" dirty="0">
                <a:solidFill>
                  <a:schemeClr val="accent3"/>
                </a:solidFill>
              </a:rPr>
              <a:t>— y values of ROC curve</a:t>
            </a:r>
          </a:p>
          <a:p>
            <a:pPr algn="l">
              <a:lnSpc>
                <a:spcPct val="150000"/>
              </a:lnSpc>
            </a:pPr>
            <a:r>
              <a:rPr lang="en-CA" sz="2400" dirty="0">
                <a:solidFill>
                  <a:schemeClr val="accent3"/>
                </a:solidFill>
              </a:rPr>
              <a:t>	</a:t>
            </a:r>
            <a:r>
              <a:rPr lang="en-CA" sz="2400" i="1" dirty="0">
                <a:solidFill>
                  <a:schemeClr val="accent3"/>
                </a:solidFill>
              </a:rPr>
              <a:t>T</a:t>
            </a:r>
            <a:r>
              <a:rPr lang="en-CA" sz="2400" dirty="0">
                <a:solidFill>
                  <a:schemeClr val="accent3"/>
                </a:solidFill>
              </a:rPr>
              <a:t>—array of thresholds used</a:t>
            </a:r>
          </a:p>
          <a:p>
            <a:pPr algn="l">
              <a:lnSpc>
                <a:spcPct val="150000"/>
              </a:lnSpc>
            </a:pPr>
            <a:r>
              <a:rPr lang="en-CA" sz="2400" i="1" dirty="0">
                <a:solidFill>
                  <a:schemeClr val="accent3"/>
                </a:solidFill>
              </a:rPr>
              <a:t>	AUC</a:t>
            </a:r>
            <a:r>
              <a:rPr lang="en-CA" sz="2400" dirty="0">
                <a:solidFill>
                  <a:schemeClr val="accent3"/>
                </a:solidFill>
              </a:rPr>
              <a:t>—returns </a:t>
            </a:r>
            <a:r>
              <a:rPr lang="en-CA" sz="2400">
                <a:solidFill>
                  <a:schemeClr val="accent3"/>
                </a:solidFill>
              </a:rPr>
              <a:t>the value of AUC</a:t>
            </a:r>
            <a:endParaRPr lang="en-CA" sz="2400" dirty="0">
              <a:solidFill>
                <a:schemeClr val="accent3"/>
              </a:solidFill>
            </a:endParaRPr>
          </a:p>
          <a:p>
            <a:pPr algn="l">
              <a:lnSpc>
                <a:spcPct val="150000"/>
              </a:lnSpc>
            </a:pPr>
            <a:endParaRPr lang="en-CA" sz="2400" dirty="0">
              <a:solidFill>
                <a:schemeClr val="accent3"/>
              </a:solidFill>
            </a:endParaRPr>
          </a:p>
          <a:p>
            <a:pPr algn="l">
              <a:lnSpc>
                <a:spcPct val="150000"/>
              </a:lnSpc>
            </a:pPr>
            <a:r>
              <a:rPr lang="en-CA" sz="2400" dirty="0">
                <a:solidFill>
                  <a:schemeClr val="accent3"/>
                </a:solidFill>
              </a:rPr>
              <a:t>	</a:t>
            </a:r>
            <a:endParaRPr lang="en-US" sz="2400" dirty="0">
              <a:solidFill>
                <a:schemeClr val="accent3"/>
              </a:solidFill>
            </a:endParaRPr>
          </a:p>
        </p:txBody>
      </p:sp>
    </p:spTree>
    <p:extLst>
      <p:ext uri="{BB962C8B-B14F-4D97-AF65-F5344CB8AC3E}">
        <p14:creationId xmlns:p14="http://schemas.microsoft.com/office/powerpoint/2010/main" val="260638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Mean</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Average value of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Median</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Mode</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the middle value of array</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most common value of array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Mean</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Average value of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Median</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Mode</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the middle value of array</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Returns most common value of array</a:t>
            </a:r>
          </a:p>
        </p:txBody>
      </p:sp>
      <p:sp>
        <p:nvSpPr>
          <p:cNvPr id="2" name="TextBox 1">
            <a:extLst>
              <a:ext uri="{FF2B5EF4-FFF2-40B4-BE49-F238E27FC236}">
                <a16:creationId xmlns:a16="http://schemas.microsoft.com/office/drawing/2014/main" id="{E9211277-4984-7042-A611-61CD91AB7EDE}"/>
              </a:ext>
            </a:extLst>
          </p:cNvPr>
          <p:cNvSpPr txBox="1"/>
          <p:nvPr/>
        </p:nvSpPr>
        <p:spPr>
          <a:xfrm>
            <a:off x="863028" y="2032873"/>
            <a:ext cx="7355397" cy="1569660"/>
          </a:xfrm>
          <a:prstGeom prst="rect">
            <a:avLst/>
          </a:prstGeom>
          <a:solidFill>
            <a:schemeClr val="accent5">
              <a:lumMod val="20000"/>
              <a:lumOff val="80000"/>
            </a:schemeClr>
          </a:solidFill>
        </p:spPr>
        <p:txBody>
          <a:bodyPr wrap="square" rtlCol="0">
            <a:spAutoFit/>
          </a:bodyPr>
          <a:lstStyle/>
          <a:p>
            <a:r>
              <a:rPr lang="en-US" sz="2400" b="1" dirty="0">
                <a:solidFill>
                  <a:schemeClr val="tx1"/>
                </a:solidFill>
              </a:rPr>
              <a:t>	Note:</a:t>
            </a:r>
            <a:r>
              <a:rPr lang="en-US" sz="2400" dirty="0">
                <a:solidFill>
                  <a:schemeClr val="tx1"/>
                </a:solidFill>
              </a:rPr>
              <a:t> that for MATLAB V 2018b and newer 	you can use the input ‘all’ to take the mean, 	median, </a:t>
            </a:r>
            <a:r>
              <a:rPr lang="en-US" sz="2400" dirty="0" err="1">
                <a:solidFill>
                  <a:schemeClr val="tx1"/>
                </a:solidFill>
              </a:rPr>
              <a:t>etc</a:t>
            </a:r>
            <a:r>
              <a:rPr lang="en-US" sz="2400" dirty="0">
                <a:solidFill>
                  <a:schemeClr val="tx1"/>
                </a:solidFill>
              </a:rPr>
              <a:t> across ALL elements. Previously 	you need to script this</a:t>
            </a:r>
          </a:p>
        </p:txBody>
      </p:sp>
    </p:spTree>
    <p:extLst>
      <p:ext uri="{BB962C8B-B14F-4D97-AF65-F5344CB8AC3E}">
        <p14:creationId xmlns:p14="http://schemas.microsoft.com/office/powerpoint/2010/main" val="401321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Structures </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Max</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Find largest elements of an array</a:t>
            </a: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err="1"/>
              <a:t>Maxk</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Min(k)</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Find the largest k elements of an array </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Find the smallest (k) elements of an array</a:t>
            </a:r>
          </a:p>
        </p:txBody>
      </p:sp>
    </p:spTree>
    <p:extLst>
      <p:ext uri="{BB962C8B-B14F-4D97-AF65-F5344CB8AC3E}">
        <p14:creationId xmlns:p14="http://schemas.microsoft.com/office/powerpoint/2010/main" val="369666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grpSp>
        <p:nvGrpSpPr>
          <p:cNvPr id="1293" name="Google Shape;1293;p43"/>
          <p:cNvGrpSpPr/>
          <p:nvPr/>
        </p:nvGrpSpPr>
        <p:grpSpPr>
          <a:xfrm>
            <a:off x="6390475" y="1506191"/>
            <a:ext cx="2040297" cy="3228416"/>
            <a:chOff x="713225" y="1380150"/>
            <a:chExt cx="2040297" cy="3228416"/>
          </a:xfrm>
        </p:grpSpPr>
        <p:sp>
          <p:nvSpPr>
            <p:cNvPr id="1294" name="Google Shape;1294;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3551850" y="1268663"/>
            <a:ext cx="2040297" cy="3228416"/>
            <a:chOff x="713225" y="1380150"/>
            <a:chExt cx="2040297" cy="3228416"/>
          </a:xfrm>
        </p:grpSpPr>
        <p:sp>
          <p:nvSpPr>
            <p:cNvPr id="1300" name="Google Shape;1300;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713225" y="1517824"/>
            <a:ext cx="2040297" cy="3228416"/>
            <a:chOff x="713225" y="1380150"/>
            <a:chExt cx="2040297" cy="3228416"/>
          </a:xfrm>
        </p:grpSpPr>
        <p:sp>
          <p:nvSpPr>
            <p:cNvPr id="1306" name="Google Shape;1306;p43"/>
            <p:cNvSpPr/>
            <p:nvPr/>
          </p:nvSpPr>
          <p:spPr>
            <a:xfrm>
              <a:off x="713225" y="1380150"/>
              <a:ext cx="2040297" cy="3228416"/>
            </a:xfrm>
            <a:custGeom>
              <a:avLst/>
              <a:gdLst/>
              <a:ahLst/>
              <a:cxnLst/>
              <a:rect l="l" t="t" r="r" b="b"/>
              <a:pathLst>
                <a:path w="36553" h="27968" extrusionOk="0">
                  <a:moveTo>
                    <a:pt x="0" y="0"/>
                  </a:moveTo>
                  <a:lnTo>
                    <a:pt x="0" y="27968"/>
                  </a:lnTo>
                  <a:lnTo>
                    <a:pt x="36553" y="27968"/>
                  </a:lnTo>
                  <a:lnTo>
                    <a:pt x="36553" y="0"/>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713225" y="1381175"/>
              <a:ext cx="2040297" cy="183524"/>
            </a:xfrm>
            <a:custGeom>
              <a:avLst/>
              <a:gdLst/>
              <a:ahLst/>
              <a:cxnLst/>
              <a:rect l="l" t="t" r="r" b="b"/>
              <a:pathLst>
                <a:path w="36553" h="2620" extrusionOk="0">
                  <a:moveTo>
                    <a:pt x="0" y="0"/>
                  </a:moveTo>
                  <a:lnTo>
                    <a:pt x="0" y="2619"/>
                  </a:lnTo>
                  <a:lnTo>
                    <a:pt x="36553" y="2619"/>
                  </a:lnTo>
                  <a:lnTo>
                    <a:pt x="36553"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896605"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765319"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1027891" y="1422799"/>
              <a:ext cx="97709" cy="96718"/>
            </a:xfrm>
            <a:custGeom>
              <a:avLst/>
              <a:gdLst/>
              <a:ahLst/>
              <a:cxnLst/>
              <a:rect l="l" t="t" r="r" b="b"/>
              <a:pathLst>
                <a:path w="1084" h="1073" extrusionOk="0">
                  <a:moveTo>
                    <a:pt x="548" y="1"/>
                  </a:moveTo>
                  <a:cubicBezTo>
                    <a:pt x="250" y="1"/>
                    <a:pt x="0" y="239"/>
                    <a:pt x="0" y="536"/>
                  </a:cubicBezTo>
                  <a:cubicBezTo>
                    <a:pt x="0" y="834"/>
                    <a:pt x="250" y="1072"/>
                    <a:pt x="548" y="1072"/>
                  </a:cubicBezTo>
                  <a:cubicBezTo>
                    <a:pt x="846" y="1072"/>
                    <a:pt x="1084" y="834"/>
                    <a:pt x="1084" y="536"/>
                  </a:cubicBezTo>
                  <a:cubicBezTo>
                    <a:pt x="1084" y="239"/>
                    <a:pt x="846" y="1"/>
                    <a:pt x="548"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3"/>
          <p:cNvSpPr txBox="1">
            <a:spLocks noGrp="1"/>
          </p:cNvSpPr>
          <p:nvPr>
            <p:ph type="title"/>
          </p:nvPr>
        </p:nvSpPr>
        <p:spPr>
          <a:xfrm>
            <a:off x="713225" y="58757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spread</a:t>
            </a:r>
            <a:endParaRPr dirty="0"/>
          </a:p>
        </p:txBody>
      </p:sp>
      <p:sp>
        <p:nvSpPr>
          <p:cNvPr id="1312" name="Google Shape;1312;p43"/>
          <p:cNvSpPr txBox="1">
            <a:spLocks noGrp="1"/>
          </p:cNvSpPr>
          <p:nvPr>
            <p:ph type="title" idx="4294967295"/>
          </p:nvPr>
        </p:nvSpPr>
        <p:spPr>
          <a:xfrm>
            <a:off x="994325" y="2032873"/>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STD</a:t>
            </a:r>
            <a:endParaRPr sz="2100" dirty="0"/>
          </a:p>
        </p:txBody>
      </p:sp>
      <p:sp>
        <p:nvSpPr>
          <p:cNvPr id="1313" name="Google Shape;1313;p43"/>
          <p:cNvSpPr txBox="1">
            <a:spLocks noGrp="1"/>
          </p:cNvSpPr>
          <p:nvPr>
            <p:ph type="subTitle" idx="4294967295"/>
          </p:nvPr>
        </p:nvSpPr>
        <p:spPr>
          <a:xfrm>
            <a:off x="913626" y="2793273"/>
            <a:ext cx="150731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t>Computes standard deviation of array</a:t>
            </a:r>
          </a:p>
          <a:p>
            <a:pPr marL="0" lvl="0" indent="0" algn="ctr" rtl="0">
              <a:spcBef>
                <a:spcPts val="0"/>
              </a:spcBef>
              <a:spcAft>
                <a:spcPts val="1600"/>
              </a:spcAft>
              <a:buNone/>
            </a:pPr>
            <a:endParaRPr sz="2000" dirty="0"/>
          </a:p>
        </p:txBody>
      </p:sp>
      <p:cxnSp>
        <p:nvCxnSpPr>
          <p:cNvPr id="1314" name="Google Shape;1314;p43"/>
          <p:cNvCxnSpPr/>
          <p:nvPr/>
        </p:nvCxnSpPr>
        <p:spPr>
          <a:xfrm>
            <a:off x="1234625" y="2655973"/>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17" name="Google Shape;1317;p43"/>
          <p:cNvSpPr txBox="1">
            <a:spLocks noGrp="1"/>
          </p:cNvSpPr>
          <p:nvPr>
            <p:ph type="title" idx="4294967295"/>
          </p:nvPr>
        </p:nvSpPr>
        <p:spPr>
          <a:xfrm>
            <a:off x="3899700" y="15915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range</a:t>
            </a:r>
            <a:endParaRPr sz="2100" dirty="0"/>
          </a:p>
        </p:txBody>
      </p:sp>
      <p:cxnSp>
        <p:nvCxnSpPr>
          <p:cNvPr id="1319" name="Google Shape;1319;p43"/>
          <p:cNvCxnSpPr/>
          <p:nvPr/>
        </p:nvCxnSpPr>
        <p:spPr>
          <a:xfrm>
            <a:off x="4140000" y="22146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2" name="Google Shape;1322;p43"/>
          <p:cNvSpPr txBox="1">
            <a:spLocks noGrp="1"/>
          </p:cNvSpPr>
          <p:nvPr>
            <p:ph type="title" idx="4294967295"/>
          </p:nvPr>
        </p:nvSpPr>
        <p:spPr>
          <a:xfrm>
            <a:off x="6771525" y="2038121"/>
            <a:ext cx="1344600" cy="42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dirty="0"/>
              <a:t>var</a:t>
            </a:r>
            <a:endParaRPr sz="2100" dirty="0"/>
          </a:p>
        </p:txBody>
      </p:sp>
      <p:cxnSp>
        <p:nvCxnSpPr>
          <p:cNvPr id="1324" name="Google Shape;1324;p43"/>
          <p:cNvCxnSpPr/>
          <p:nvPr/>
        </p:nvCxnSpPr>
        <p:spPr>
          <a:xfrm>
            <a:off x="7011825" y="2661222"/>
            <a:ext cx="864000" cy="0"/>
          </a:xfrm>
          <a:prstGeom prst="straightConnector1">
            <a:avLst/>
          </a:prstGeom>
          <a:noFill/>
          <a:ln w="19050" cap="flat" cmpd="sng">
            <a:solidFill>
              <a:schemeClr val="accent5"/>
            </a:solidFill>
            <a:prstDash val="solid"/>
            <a:round/>
            <a:headEnd type="none" w="med" len="med"/>
            <a:tailEnd type="none" w="med" len="med"/>
          </a:ln>
        </p:spPr>
      </p:cxnSp>
      <p:sp>
        <p:nvSpPr>
          <p:cNvPr id="1327" name="Google Shape;1327;p43"/>
          <p:cNvSpPr/>
          <p:nvPr/>
        </p:nvSpPr>
        <p:spPr>
          <a:xfrm rot="10800000">
            <a:off x="763170" y="3649273"/>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4"/>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rot="10800000">
            <a:off x="57219" y="2986652"/>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rot="10800000">
            <a:off x="817534" y="4632949"/>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rot="10800000">
            <a:off x="-188599" y="3822962"/>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8295307" y="1049216"/>
            <a:ext cx="214952" cy="326287"/>
          </a:xfrm>
          <a:custGeom>
            <a:avLst/>
            <a:gdLst/>
            <a:ahLst/>
            <a:cxnLst/>
            <a:rect l="l" t="t" r="r" b="b"/>
            <a:pathLst>
              <a:path w="2228" h="3382" extrusionOk="0">
                <a:moveTo>
                  <a:pt x="1168" y="0"/>
                </a:moveTo>
                <a:lnTo>
                  <a:pt x="1049" y="405"/>
                </a:lnTo>
                <a:cubicBezTo>
                  <a:pt x="894" y="917"/>
                  <a:pt x="572" y="1334"/>
                  <a:pt x="144" y="1584"/>
                </a:cubicBezTo>
                <a:lnTo>
                  <a:pt x="1" y="1655"/>
                </a:lnTo>
                <a:lnTo>
                  <a:pt x="144" y="1751"/>
                </a:lnTo>
                <a:cubicBezTo>
                  <a:pt x="560" y="2013"/>
                  <a:pt x="858" y="2453"/>
                  <a:pt x="977" y="2965"/>
                </a:cubicBezTo>
                <a:lnTo>
                  <a:pt x="1072" y="3382"/>
                </a:lnTo>
                <a:lnTo>
                  <a:pt x="1192" y="2965"/>
                </a:lnTo>
                <a:cubicBezTo>
                  <a:pt x="1334" y="2465"/>
                  <a:pt x="1656" y="2036"/>
                  <a:pt x="2084" y="1798"/>
                </a:cubicBezTo>
                <a:lnTo>
                  <a:pt x="2227" y="1715"/>
                </a:lnTo>
                <a:lnTo>
                  <a:pt x="2096" y="1632"/>
                </a:lnTo>
                <a:cubicBezTo>
                  <a:pt x="1680" y="1370"/>
                  <a:pt x="1382" y="929"/>
                  <a:pt x="1263" y="417"/>
                </a:cubicBezTo>
                <a:lnTo>
                  <a:pt x="1168" y="0"/>
                </a:lnTo>
                <a:close/>
              </a:path>
            </a:pathLst>
          </a:custGeom>
          <a:solidFill>
            <a:schemeClr val="accent2"/>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8901404" y="1700645"/>
            <a:ext cx="314806" cy="337478"/>
          </a:xfrm>
          <a:custGeom>
            <a:avLst/>
            <a:gdLst/>
            <a:ahLst/>
            <a:cxnLst/>
            <a:rect l="l" t="t" r="r" b="b"/>
            <a:pathLst>
              <a:path w="3263" h="3498" extrusionOk="0">
                <a:moveTo>
                  <a:pt x="1632" y="307"/>
                </a:moveTo>
                <a:lnTo>
                  <a:pt x="1799" y="795"/>
                </a:lnTo>
                <a:cubicBezTo>
                  <a:pt x="1918" y="1152"/>
                  <a:pt x="2180" y="1438"/>
                  <a:pt x="2537" y="1569"/>
                </a:cubicBezTo>
                <a:lnTo>
                  <a:pt x="2977" y="1747"/>
                </a:lnTo>
                <a:lnTo>
                  <a:pt x="2537" y="1914"/>
                </a:lnTo>
                <a:cubicBezTo>
                  <a:pt x="2191" y="2057"/>
                  <a:pt x="1918" y="2343"/>
                  <a:pt x="1799" y="2700"/>
                </a:cubicBezTo>
                <a:lnTo>
                  <a:pt x="1632" y="3188"/>
                </a:lnTo>
                <a:lnTo>
                  <a:pt x="1465" y="2700"/>
                </a:lnTo>
                <a:cubicBezTo>
                  <a:pt x="1346" y="2343"/>
                  <a:pt x="1072" y="2057"/>
                  <a:pt x="727" y="1914"/>
                </a:cubicBezTo>
                <a:lnTo>
                  <a:pt x="286" y="1747"/>
                </a:lnTo>
                <a:lnTo>
                  <a:pt x="727" y="1569"/>
                </a:lnTo>
                <a:cubicBezTo>
                  <a:pt x="1072" y="1438"/>
                  <a:pt x="1346" y="1152"/>
                  <a:pt x="1465" y="795"/>
                </a:cubicBezTo>
                <a:lnTo>
                  <a:pt x="1632" y="307"/>
                </a:lnTo>
                <a:close/>
                <a:moveTo>
                  <a:pt x="1632" y="0"/>
                </a:moveTo>
                <a:cubicBezTo>
                  <a:pt x="1602" y="0"/>
                  <a:pt x="1572" y="15"/>
                  <a:pt x="1560" y="45"/>
                </a:cubicBezTo>
                <a:lnTo>
                  <a:pt x="1322" y="747"/>
                </a:lnTo>
                <a:cubicBezTo>
                  <a:pt x="1215" y="1057"/>
                  <a:pt x="977" y="1319"/>
                  <a:pt x="667" y="1438"/>
                </a:cubicBezTo>
                <a:lnTo>
                  <a:pt x="48" y="1676"/>
                </a:lnTo>
                <a:cubicBezTo>
                  <a:pt x="25" y="1688"/>
                  <a:pt x="1" y="1712"/>
                  <a:pt x="1" y="1747"/>
                </a:cubicBezTo>
                <a:cubicBezTo>
                  <a:pt x="1" y="1771"/>
                  <a:pt x="25" y="1807"/>
                  <a:pt x="48" y="1819"/>
                </a:cubicBezTo>
                <a:lnTo>
                  <a:pt x="667" y="2057"/>
                </a:lnTo>
                <a:cubicBezTo>
                  <a:pt x="977" y="2176"/>
                  <a:pt x="1227" y="2426"/>
                  <a:pt x="1322" y="2747"/>
                </a:cubicBezTo>
                <a:lnTo>
                  <a:pt x="1560" y="3450"/>
                </a:lnTo>
                <a:cubicBezTo>
                  <a:pt x="1572" y="3474"/>
                  <a:pt x="1596" y="3498"/>
                  <a:pt x="1632" y="3498"/>
                </a:cubicBezTo>
                <a:cubicBezTo>
                  <a:pt x="1668" y="3498"/>
                  <a:pt x="1691" y="3474"/>
                  <a:pt x="1703" y="3450"/>
                </a:cubicBezTo>
                <a:lnTo>
                  <a:pt x="1941" y="2747"/>
                </a:lnTo>
                <a:cubicBezTo>
                  <a:pt x="2049" y="2426"/>
                  <a:pt x="2287" y="2176"/>
                  <a:pt x="2596" y="2057"/>
                </a:cubicBezTo>
                <a:lnTo>
                  <a:pt x="3215" y="1819"/>
                </a:lnTo>
                <a:cubicBezTo>
                  <a:pt x="3251" y="1807"/>
                  <a:pt x="3263" y="1771"/>
                  <a:pt x="3263" y="1747"/>
                </a:cubicBezTo>
                <a:cubicBezTo>
                  <a:pt x="3263" y="1712"/>
                  <a:pt x="3251" y="1688"/>
                  <a:pt x="3215" y="1676"/>
                </a:cubicBezTo>
                <a:lnTo>
                  <a:pt x="2596" y="1438"/>
                </a:lnTo>
                <a:cubicBezTo>
                  <a:pt x="2287" y="1307"/>
                  <a:pt x="2049" y="1057"/>
                  <a:pt x="1941" y="747"/>
                </a:cubicBezTo>
                <a:lnTo>
                  <a:pt x="1703" y="45"/>
                </a:lnTo>
                <a:cubicBezTo>
                  <a:pt x="1691" y="15"/>
                  <a:pt x="1662" y="0"/>
                  <a:pt x="1632" y="0"/>
                </a:cubicBez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8031876" y="-64223"/>
            <a:ext cx="424019" cy="456049"/>
          </a:xfrm>
          <a:custGeom>
            <a:avLst/>
            <a:gdLst/>
            <a:ahLst/>
            <a:cxnLst/>
            <a:rect l="l" t="t" r="r" b="b"/>
            <a:pathLst>
              <a:path w="4395" h="4727" extrusionOk="0">
                <a:moveTo>
                  <a:pt x="2191" y="0"/>
                </a:moveTo>
                <a:lnTo>
                  <a:pt x="1858" y="988"/>
                </a:lnTo>
                <a:cubicBezTo>
                  <a:pt x="1703" y="1465"/>
                  <a:pt x="1334" y="1846"/>
                  <a:pt x="870" y="2024"/>
                </a:cubicBezTo>
                <a:lnTo>
                  <a:pt x="1" y="2369"/>
                </a:lnTo>
                <a:lnTo>
                  <a:pt x="870" y="2703"/>
                </a:lnTo>
                <a:cubicBezTo>
                  <a:pt x="1334" y="2893"/>
                  <a:pt x="1703" y="3262"/>
                  <a:pt x="1858" y="3739"/>
                </a:cubicBezTo>
                <a:lnTo>
                  <a:pt x="2191" y="4727"/>
                </a:lnTo>
                <a:lnTo>
                  <a:pt x="2525" y="3739"/>
                </a:lnTo>
                <a:cubicBezTo>
                  <a:pt x="2680" y="3262"/>
                  <a:pt x="3049" y="2893"/>
                  <a:pt x="3513" y="2703"/>
                </a:cubicBezTo>
                <a:lnTo>
                  <a:pt x="4394" y="2369"/>
                </a:lnTo>
                <a:lnTo>
                  <a:pt x="3513" y="2024"/>
                </a:lnTo>
                <a:cubicBezTo>
                  <a:pt x="3049" y="1846"/>
                  <a:pt x="2680" y="1465"/>
                  <a:pt x="2525" y="988"/>
                </a:cubicBezTo>
                <a:lnTo>
                  <a:pt x="2191" y="0"/>
                </a:lnTo>
                <a:close/>
              </a:path>
            </a:pathLst>
          </a:cu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8901397" y="598636"/>
            <a:ext cx="560631" cy="603177"/>
          </a:xfrm>
          <a:custGeom>
            <a:avLst/>
            <a:gdLst/>
            <a:ahLst/>
            <a:cxnLst/>
            <a:rect l="l" t="t" r="r" b="b"/>
            <a:pathLst>
              <a:path w="5811" h="6252" extrusionOk="0">
                <a:moveTo>
                  <a:pt x="2906" y="0"/>
                </a:moveTo>
                <a:lnTo>
                  <a:pt x="2465" y="1310"/>
                </a:lnTo>
                <a:cubicBezTo>
                  <a:pt x="2251" y="1929"/>
                  <a:pt x="1775" y="2429"/>
                  <a:pt x="1156" y="2679"/>
                </a:cubicBezTo>
                <a:lnTo>
                  <a:pt x="1" y="3120"/>
                </a:lnTo>
                <a:lnTo>
                  <a:pt x="1156" y="3572"/>
                </a:lnTo>
                <a:cubicBezTo>
                  <a:pt x="1775" y="3810"/>
                  <a:pt x="2251" y="4322"/>
                  <a:pt x="2465" y="4942"/>
                </a:cubicBezTo>
                <a:lnTo>
                  <a:pt x="2906" y="6251"/>
                </a:lnTo>
                <a:lnTo>
                  <a:pt x="3346" y="4942"/>
                </a:lnTo>
                <a:cubicBezTo>
                  <a:pt x="3549" y="4322"/>
                  <a:pt x="4025" y="3810"/>
                  <a:pt x="4644" y="3572"/>
                </a:cubicBezTo>
                <a:lnTo>
                  <a:pt x="5811" y="3120"/>
                </a:lnTo>
                <a:lnTo>
                  <a:pt x="4644" y="2679"/>
                </a:lnTo>
                <a:cubicBezTo>
                  <a:pt x="4037" y="2429"/>
                  <a:pt x="3549" y="1929"/>
                  <a:pt x="3346" y="1310"/>
                </a:cubicBezTo>
                <a:lnTo>
                  <a:pt x="2906" y="0"/>
                </a:lnTo>
                <a:close/>
              </a:path>
            </a:pathLst>
          </a:cu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13;p43">
            <a:extLst>
              <a:ext uri="{FF2B5EF4-FFF2-40B4-BE49-F238E27FC236}">
                <a16:creationId xmlns:a16="http://schemas.microsoft.com/office/drawing/2014/main" id="{6938CE53-2F9C-6348-89CF-DD8FF1124F01}"/>
              </a:ext>
            </a:extLst>
          </p:cNvPr>
          <p:cNvSpPr txBox="1">
            <a:spLocks/>
          </p:cNvSpPr>
          <p:nvPr/>
        </p:nvSpPr>
        <p:spPr>
          <a:xfrm>
            <a:off x="3814589" y="2376058"/>
            <a:ext cx="1514818"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Difference between max and min</a:t>
            </a:r>
          </a:p>
        </p:txBody>
      </p:sp>
      <p:sp>
        <p:nvSpPr>
          <p:cNvPr id="45" name="Google Shape;1313;p43">
            <a:extLst>
              <a:ext uri="{FF2B5EF4-FFF2-40B4-BE49-F238E27FC236}">
                <a16:creationId xmlns:a16="http://schemas.microsoft.com/office/drawing/2014/main" id="{9C532884-2BBB-2440-98A0-FE987B376B36}"/>
              </a:ext>
            </a:extLst>
          </p:cNvPr>
          <p:cNvSpPr txBox="1">
            <a:spLocks/>
          </p:cNvSpPr>
          <p:nvPr/>
        </p:nvSpPr>
        <p:spPr>
          <a:xfrm>
            <a:off x="6602821" y="2772977"/>
            <a:ext cx="1615604" cy="61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Char char="●"/>
              <a:defRPr sz="1800" b="0" i="0" u="none" strike="noStrike" cap="none">
                <a:solidFill>
                  <a:schemeClr val="dk1"/>
                </a:solidFill>
                <a:latin typeface="Baloo 2"/>
                <a:ea typeface="Baloo 2"/>
                <a:cs typeface="Baloo 2"/>
                <a:sym typeface="Baloo 2"/>
              </a:defRPr>
            </a:lvl1pPr>
            <a:lvl2pPr marL="914400" marR="0" lvl="1"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1600"/>
              </a:spcBef>
              <a:spcAft>
                <a:spcPts val="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1600"/>
              </a:spcBef>
              <a:spcAft>
                <a:spcPts val="1600"/>
              </a:spcAft>
              <a:buClr>
                <a:schemeClr val="dk1"/>
              </a:buClr>
              <a:buSzPts val="1400"/>
              <a:buFont typeface="Baloo 2"/>
              <a:buChar char="■"/>
              <a:defRPr sz="1400" b="0" i="0" u="none" strike="noStrike" cap="none">
                <a:solidFill>
                  <a:schemeClr val="dk1"/>
                </a:solidFill>
                <a:latin typeface="Baloo 2"/>
                <a:ea typeface="Baloo 2"/>
                <a:cs typeface="Baloo 2"/>
                <a:sym typeface="Baloo 2"/>
              </a:defRPr>
            </a:lvl9pPr>
          </a:lstStyle>
          <a:p>
            <a:pPr marL="0" indent="0" algn="ctr">
              <a:spcAft>
                <a:spcPts val="1600"/>
              </a:spcAft>
              <a:buFont typeface="Baloo 2"/>
              <a:buNone/>
            </a:pPr>
            <a:r>
              <a:rPr lang="en-US" sz="2000" dirty="0"/>
              <a:t>Computes variance </a:t>
            </a:r>
            <a:r>
              <a:rPr lang="en-US" sz="2000"/>
              <a:t>of array</a:t>
            </a:r>
            <a:endParaRPr lang="en-US" sz="2000" dirty="0"/>
          </a:p>
        </p:txBody>
      </p:sp>
    </p:spTree>
    <p:extLst>
      <p:ext uri="{BB962C8B-B14F-4D97-AF65-F5344CB8AC3E}">
        <p14:creationId xmlns:p14="http://schemas.microsoft.com/office/powerpoint/2010/main" val="3281862424"/>
      </p:ext>
    </p:extLst>
  </p:cSld>
  <p:clrMapOvr>
    <a:masterClrMapping/>
  </p:clrMapOvr>
</p:sld>
</file>

<file path=ppt/theme/theme1.xml><?xml version="1.0" encoding="utf-8"?>
<a:theme xmlns:a="http://schemas.openxmlformats.org/drawingml/2006/main" name="Virtual Campaign by Slidesgo">
  <a:themeElements>
    <a:clrScheme name="Simple Light">
      <a:dk1>
        <a:srgbClr val="00004D"/>
      </a:dk1>
      <a:lt1>
        <a:srgbClr val="FFFFFF"/>
      </a:lt1>
      <a:dk2>
        <a:srgbClr val="FFEFE1"/>
      </a:dk2>
      <a:lt2>
        <a:srgbClr val="FFEFE1"/>
      </a:lt2>
      <a:accent1>
        <a:srgbClr val="FAEA00"/>
      </a:accent1>
      <a:accent2>
        <a:srgbClr val="00B181"/>
      </a:accent2>
      <a:accent3>
        <a:srgbClr val="00004D"/>
      </a:accent3>
      <a:accent4>
        <a:srgbClr val="00B9FF"/>
      </a:accent4>
      <a:accent5>
        <a:srgbClr val="FF7AA1"/>
      </a:accent5>
      <a:accent6>
        <a:srgbClr val="FF6A00"/>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12004</TotalTime>
  <Words>1858</Words>
  <Application>Microsoft Macintosh PowerPoint</Application>
  <PresentationFormat>On-screen Show (16:9)</PresentationFormat>
  <Paragraphs>248</Paragraphs>
  <Slides>57</Slides>
  <Notes>57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Baloo 2</vt:lpstr>
      <vt:lpstr>Teko</vt:lpstr>
      <vt:lpstr>Concert One</vt:lpstr>
      <vt:lpstr>Cambria Math</vt:lpstr>
      <vt:lpstr>Arial</vt:lpstr>
      <vt:lpstr>Virtual Campaign by Slidesgo</vt:lpstr>
      <vt:lpstr>MATLAB </vt:lpstr>
      <vt:lpstr>Statistics aims to understand your data by describing it and making predictions</vt:lpstr>
      <vt:lpstr>Descriptive stats aims to describe data’s distribution by  central tendency (location in a plane) and dispersion (spread) around the location</vt:lpstr>
      <vt:lpstr>Inferential stats aims to predict future outcomes or observations based on your data </vt:lpstr>
      <vt:lpstr>Useful descriptive stats and associated functions</vt:lpstr>
      <vt:lpstr>Data Structures </vt:lpstr>
      <vt:lpstr>Data Structures </vt:lpstr>
      <vt:lpstr>Data Structures </vt:lpstr>
      <vt:lpstr>Data spread</vt:lpstr>
      <vt:lpstr>Data spread</vt:lpstr>
      <vt:lpstr>Dealing with missing data</vt:lpstr>
      <vt:lpstr>Dealing with outliers</vt:lpstr>
      <vt:lpstr>Correlations </vt:lpstr>
      <vt:lpstr>Correlations in MATLAB</vt:lpstr>
      <vt:lpstr>Reminder: Reshape can help you</vt:lpstr>
      <vt:lpstr>T-tests</vt:lpstr>
      <vt:lpstr>T-test </vt:lpstr>
      <vt:lpstr>T-tests</vt:lpstr>
      <vt:lpstr>T-tests</vt:lpstr>
      <vt:lpstr>T-tests</vt:lpstr>
      <vt:lpstr>T-tests</vt:lpstr>
      <vt:lpstr>Ttest()</vt:lpstr>
      <vt:lpstr>Ttest2()</vt:lpstr>
      <vt:lpstr>T-tests</vt:lpstr>
      <vt:lpstr>T-tests</vt:lpstr>
      <vt:lpstr>T-tests</vt:lpstr>
      <vt:lpstr>T-tests</vt:lpstr>
      <vt:lpstr>T-tests</vt:lpstr>
      <vt:lpstr>T-tests</vt:lpstr>
      <vt:lpstr>Non-parametric tests</vt:lpstr>
      <vt:lpstr>Non-parametric t-tests</vt:lpstr>
      <vt:lpstr>permutations</vt:lpstr>
      <vt:lpstr>permutations</vt:lpstr>
      <vt:lpstr>permutations</vt:lpstr>
      <vt:lpstr>Bootstrapping</vt:lpstr>
      <vt:lpstr>Bootstrapping</vt:lpstr>
      <vt:lpstr>Bootstrapping</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Signal Detection Theory</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Receiver Operating Characteristic Curves</vt:lpstr>
      <vt:lpstr>Area Under the Curve</vt:lpstr>
      <vt:lpstr>Area Under the Curve</vt:lpstr>
      <vt:lpstr>ROC in MATLAB</vt:lpstr>
      <vt:lpstr>ROC in MATLAB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dc:title>
  <cp:lastModifiedBy>Jason Da Silva Castanheira</cp:lastModifiedBy>
  <cp:revision>78</cp:revision>
  <dcterms:modified xsi:type="dcterms:W3CDTF">2021-04-26T18:35:34Z</dcterms:modified>
</cp:coreProperties>
</file>