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32"/>
  </p:notesMasterIdLst>
  <p:handoutMasterIdLst>
    <p:handoutMasterId r:id="rId33"/>
  </p:handoutMasterIdLst>
  <p:sldIdLst>
    <p:sldId id="296" r:id="rId5"/>
    <p:sldId id="1322" r:id="rId6"/>
    <p:sldId id="1323" r:id="rId7"/>
    <p:sldId id="4483" r:id="rId8"/>
    <p:sldId id="4532" r:id="rId9"/>
    <p:sldId id="676" r:id="rId10"/>
    <p:sldId id="306" r:id="rId11"/>
    <p:sldId id="4509" r:id="rId12"/>
    <p:sldId id="4519" r:id="rId13"/>
    <p:sldId id="4521" r:id="rId14"/>
    <p:sldId id="4520" r:id="rId15"/>
    <p:sldId id="4523" r:id="rId16"/>
    <p:sldId id="4522" r:id="rId17"/>
    <p:sldId id="4524" r:id="rId18"/>
    <p:sldId id="4502" r:id="rId19"/>
    <p:sldId id="4525" r:id="rId20"/>
    <p:sldId id="4526" r:id="rId21"/>
    <p:sldId id="4527" r:id="rId22"/>
    <p:sldId id="4528" r:id="rId23"/>
    <p:sldId id="4505" r:id="rId24"/>
    <p:sldId id="4516" r:id="rId25"/>
    <p:sldId id="4529" r:id="rId26"/>
    <p:sldId id="4530" r:id="rId27"/>
    <p:sldId id="4531" r:id="rId28"/>
    <p:sldId id="4517" r:id="rId29"/>
    <p:sldId id="4518" r:id="rId30"/>
    <p:sldId id="678" r:id="rId3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">
          <p15:clr>
            <a:srgbClr val="A4A3A4"/>
          </p15:clr>
        </p15:guide>
        <p15:guide id="2" orient="horz" pos="542">
          <p15:clr>
            <a:srgbClr val="A4A3A4"/>
          </p15:clr>
        </p15:guide>
        <p15:guide id="3" orient="horz" pos="3097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2880">
          <p15:clr>
            <a:srgbClr val="A4A3A4"/>
          </p15:clr>
        </p15:guide>
        <p15:guide id="6" pos="282">
          <p15:clr>
            <a:srgbClr val="A4A3A4"/>
          </p15:clr>
        </p15:guide>
        <p15:guide id="7" pos="46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chneiter" initials="SS" lastIdx="1" clrIdx="0">
    <p:extLst>
      <p:ext uri="{19B8F6BF-5375-455C-9EA6-DF929625EA0E}">
        <p15:presenceInfo xmlns:p15="http://schemas.microsoft.com/office/powerpoint/2012/main" userId="S-1-5-21-958819690-1208897837-285429281-31745" providerId="AD"/>
      </p:ext>
    </p:extLst>
  </p:cmAuthor>
  <p:cmAuthor id="2" name="Patrick Lane" initials="PL" lastIdx="2" clrIdx="1">
    <p:extLst>
      <p:ext uri="{19B8F6BF-5375-455C-9EA6-DF929625EA0E}">
        <p15:presenceInfo xmlns:p15="http://schemas.microsoft.com/office/powerpoint/2012/main" userId="S::plane@comptia.org::659681f1-588f-4a76-9bda-d031b12e85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9727B"/>
    <a:srgbClr val="57197C"/>
    <a:srgbClr val="004872"/>
    <a:srgbClr val="61A729"/>
    <a:srgbClr val="C88D00"/>
    <a:srgbClr val="C35B15"/>
    <a:srgbClr val="576068"/>
    <a:srgbClr val="A1A8CF"/>
    <a:srgbClr val="C5CBCF"/>
    <a:srgbClr val="364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FA2E30-57A3-4849-AEEB-4B0678BC570D}" v="7" dt="2025-09-11T16:28:47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87" autoAdjust="0"/>
    <p:restoredTop sz="98113" autoAdjust="0"/>
  </p:normalViewPr>
  <p:slideViewPr>
    <p:cSldViewPr snapToGrid="0" snapToObjects="1">
      <p:cViewPr varScale="1">
        <p:scale>
          <a:sx n="84" d="100"/>
          <a:sy n="84" d="100"/>
        </p:scale>
        <p:origin x="624" y="68"/>
      </p:cViewPr>
      <p:guideLst>
        <p:guide orient="horz" pos="471"/>
        <p:guide orient="horz" pos="542"/>
        <p:guide orient="horz" pos="3097"/>
        <p:guide orient="horz" pos="1620"/>
        <p:guide pos="2880"/>
        <p:guide pos="282"/>
        <p:guide pos="4685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Schneiter" userId="80bda13d-84ed-4cb4-b6bf-3073e1c86f03" providerId="ADAL" clId="{FCD55DAE-6D59-43F9-A2E4-1C57D3910431}"/>
    <pc:docChg chg="undo custSel addSld delSld modSld">
      <pc:chgData name="Stephen Schneiter" userId="80bda13d-84ed-4cb4-b6bf-3073e1c86f03" providerId="ADAL" clId="{FCD55DAE-6D59-43F9-A2E4-1C57D3910431}" dt="2025-09-04T14:27:46.035" v="236" actId="1076"/>
      <pc:docMkLst>
        <pc:docMk/>
      </pc:docMkLst>
      <pc:sldChg chg="addSp delSp modSp mod">
        <pc:chgData name="Stephen Schneiter" userId="80bda13d-84ed-4cb4-b6bf-3073e1c86f03" providerId="ADAL" clId="{FCD55DAE-6D59-43F9-A2E4-1C57D3910431}" dt="2025-09-04T14:20:03.102" v="73" actId="1076"/>
        <pc:sldMkLst>
          <pc:docMk/>
          <pc:sldMk cId="1432141192" sldId="296"/>
        </pc:sldMkLst>
        <pc:spChg chg="mod">
          <ac:chgData name="Stephen Schneiter" userId="80bda13d-84ed-4cb4-b6bf-3073e1c86f03" providerId="ADAL" clId="{FCD55DAE-6D59-43F9-A2E4-1C57D3910431}" dt="2025-09-04T14:19:08.306" v="50" actId="6549"/>
          <ac:spMkLst>
            <pc:docMk/>
            <pc:sldMk cId="1432141192" sldId="296"/>
            <ac:spMk id="6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9:20.829" v="65" actId="20577"/>
          <ac:spMkLst>
            <pc:docMk/>
            <pc:sldMk cId="1432141192" sldId="296"/>
            <ac:spMk id="8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8:52.283" v="29" actId="20577"/>
          <ac:spMkLst>
            <pc:docMk/>
            <pc:sldMk cId="1432141192" sldId="296"/>
            <ac:spMk id="12" creationId="{A94AE133-F1ED-476D-9D5E-1FA2C684F1AF}"/>
          </ac:spMkLst>
        </pc:spChg>
        <pc:picChg chg="add mod">
          <ac:chgData name="Stephen Schneiter" userId="80bda13d-84ed-4cb4-b6bf-3073e1c86f03" providerId="ADAL" clId="{FCD55DAE-6D59-43F9-A2E4-1C57D3910431}" dt="2025-09-04T14:20:03.102" v="73" actId="1076"/>
          <ac:picMkLst>
            <pc:docMk/>
            <pc:sldMk cId="1432141192" sldId="296"/>
            <ac:picMk id="7" creationId="{6E6427B4-3BD3-2D86-6B3E-22395804F194}"/>
          </ac:picMkLst>
        </pc:picChg>
      </pc:sldChg>
      <pc:sldChg chg="addSp delSp modSp mod">
        <pc:chgData name="Stephen Schneiter" userId="80bda13d-84ed-4cb4-b6bf-3073e1c86f03" providerId="ADAL" clId="{FCD55DAE-6D59-43F9-A2E4-1C57D3910431}" dt="2025-09-04T14:26:30.319" v="229" actId="1076"/>
        <pc:sldMkLst>
          <pc:docMk/>
          <pc:sldMk cId="3910608353" sldId="306"/>
        </pc:sldMkLst>
        <pc:picChg chg="add mod">
          <ac:chgData name="Stephen Schneiter" userId="80bda13d-84ed-4cb4-b6bf-3073e1c86f03" providerId="ADAL" clId="{FCD55DAE-6D59-43F9-A2E4-1C57D3910431}" dt="2025-09-04T14:26:30.319" v="229" actId="1076"/>
          <ac:picMkLst>
            <pc:docMk/>
            <pc:sldMk cId="3910608353" sldId="306"/>
            <ac:picMk id="3" creationId="{6A423B41-6797-D479-1B95-1CC75C4E76D0}"/>
          </ac:picMkLst>
        </pc:picChg>
      </pc:sldChg>
      <pc:sldChg chg="add del">
        <pc:chgData name="Stephen Schneiter" userId="80bda13d-84ed-4cb4-b6bf-3073e1c86f03" providerId="ADAL" clId="{FCD55DAE-6D59-43F9-A2E4-1C57D3910431}" dt="2025-09-04T14:26:38.401" v="231" actId="47"/>
        <pc:sldMkLst>
          <pc:docMk/>
          <pc:sldMk cId="662790338" sldId="307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193156607" sldId="432"/>
        </pc:sldMkLst>
      </pc:sldChg>
      <pc:sldChg chg="modSp del mod">
        <pc:chgData name="Stephen Schneiter" userId="80bda13d-84ed-4cb4-b6bf-3073e1c86f03" providerId="ADAL" clId="{FCD55DAE-6D59-43F9-A2E4-1C57D3910431}" dt="2025-09-04T14:25:24.805" v="225" actId="47"/>
        <pc:sldMkLst>
          <pc:docMk/>
          <pc:sldMk cId="1132375604" sldId="438"/>
        </pc:sldMkLst>
      </pc:sldChg>
      <pc:sldChg chg="modSp mod">
        <pc:chgData name="Stephen Schneiter" userId="80bda13d-84ed-4cb4-b6bf-3073e1c86f03" providerId="ADAL" clId="{FCD55DAE-6D59-43F9-A2E4-1C57D3910431}" dt="2025-09-04T14:23:37.018" v="205" actId="20577"/>
        <pc:sldMkLst>
          <pc:docMk/>
          <pc:sldMk cId="3993475188" sldId="676"/>
        </pc:sldMkLst>
        <pc:graphicFrameChg chg="modGraphic">
          <ac:chgData name="Stephen Schneiter" userId="80bda13d-84ed-4cb4-b6bf-3073e1c86f03" providerId="ADAL" clId="{FCD55DAE-6D59-43F9-A2E4-1C57D3910431}" dt="2025-09-04T14:23:37.018" v="205" actId="20577"/>
          <ac:graphicFrameMkLst>
            <pc:docMk/>
            <pc:sldMk cId="3993475188" sldId="676"/>
            <ac:graphicFrameMk id="11" creationId="{00000000-0000-0000-0000-000000000000}"/>
          </ac:graphicFrameMkLst>
        </pc:graphicFrameChg>
      </pc:sldChg>
      <pc:sldChg chg="del">
        <pc:chgData name="Stephen Schneiter" userId="80bda13d-84ed-4cb4-b6bf-3073e1c86f03" providerId="ADAL" clId="{FCD55DAE-6D59-43F9-A2E4-1C57D3910431}" dt="2025-09-04T14:25:25.839" v="226" actId="47"/>
        <pc:sldMkLst>
          <pc:docMk/>
          <pc:sldMk cId="3423092896" sldId="759"/>
        </pc:sldMkLst>
      </pc:sldChg>
      <pc:sldChg chg="addSp delSp modSp mod">
        <pc:chgData name="Stephen Schneiter" userId="80bda13d-84ed-4cb4-b6bf-3073e1c86f03" providerId="ADAL" clId="{FCD55DAE-6D59-43F9-A2E4-1C57D3910431}" dt="2025-09-04T14:24:00.392" v="211" actId="688"/>
        <pc:sldMkLst>
          <pc:docMk/>
          <pc:sldMk cId="1832822309" sldId="798"/>
        </pc:sldMkLst>
      </pc:sldChg>
      <pc:sldChg chg="del">
        <pc:chgData name="Stephen Schneiter" userId="80bda13d-84ed-4cb4-b6bf-3073e1c86f03" providerId="ADAL" clId="{FCD55DAE-6D59-43F9-A2E4-1C57D3910431}" dt="2025-09-04T14:20:56.687" v="89" actId="47"/>
        <pc:sldMkLst>
          <pc:docMk/>
          <pc:sldMk cId="1437121628" sldId="915"/>
        </pc:sldMkLst>
      </pc:sldChg>
      <pc:sldChg chg="del">
        <pc:chgData name="Stephen Schneiter" userId="80bda13d-84ed-4cb4-b6bf-3073e1c86f03" providerId="ADAL" clId="{FCD55DAE-6D59-43F9-A2E4-1C57D3910431}" dt="2025-09-04T14:25:21.536" v="224" actId="47"/>
        <pc:sldMkLst>
          <pc:docMk/>
          <pc:sldMk cId="539330551" sldId="1299"/>
        </pc:sldMkLst>
      </pc:sldChg>
      <pc:sldChg chg="addSp delSp modSp mod">
        <pc:chgData name="Stephen Schneiter" userId="80bda13d-84ed-4cb4-b6bf-3073e1c86f03" providerId="ADAL" clId="{FCD55DAE-6D59-43F9-A2E4-1C57D3910431}" dt="2025-09-04T14:27:46.035" v="236" actId="1076"/>
        <pc:sldMkLst>
          <pc:docMk/>
          <pc:sldMk cId="0" sldId="1323"/>
        </pc:sldMkLst>
        <pc:spChg chg="mod">
          <ac:chgData name="Stephen Schneiter" userId="80bda13d-84ed-4cb4-b6bf-3073e1c86f03" providerId="ADAL" clId="{FCD55DAE-6D59-43F9-A2E4-1C57D3910431}" dt="2025-09-04T14:20:48.785" v="88" actId="20577"/>
          <ac:spMkLst>
            <pc:docMk/>
            <pc:sldMk cId="0" sldId="1323"/>
            <ac:spMk id="253" creationId="{00000000-0000-0000-0000-000000000000}"/>
          </ac:spMkLst>
        </pc:spChg>
        <pc:picChg chg="add mod">
          <ac:chgData name="Stephen Schneiter" userId="80bda13d-84ed-4cb4-b6bf-3073e1c86f03" providerId="ADAL" clId="{FCD55DAE-6D59-43F9-A2E4-1C57D3910431}" dt="2025-09-04T14:27:46.035" v="236" actId="1076"/>
          <ac:picMkLst>
            <pc:docMk/>
            <pc:sldMk cId="0" sldId="1323"/>
            <ac:picMk id="2" creationId="{18A147B5-91AD-C127-D90B-1FDB47D19574}"/>
          </ac:picMkLst>
        </pc:picChg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373126393" sldId="4484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1561758551" sldId="4485"/>
        </pc:sldMkLst>
      </pc:sldChg>
    </pc:docChg>
  </pc:docChgLst>
  <pc:docChgLst>
    <pc:chgData name="Stephen Schneiter" userId="80bda13d-84ed-4cb4-b6bf-3073e1c86f03" providerId="ADAL" clId="{D0FA2E30-57A3-4849-AEEB-4B0678BC570D}"/>
    <pc:docChg chg="addSld modSld">
      <pc:chgData name="Stephen Schneiter" userId="80bda13d-84ed-4cb4-b6bf-3073e1c86f03" providerId="ADAL" clId="{D0FA2E30-57A3-4849-AEEB-4B0678BC570D}" dt="2025-09-11T16:28:47.729" v="36"/>
      <pc:docMkLst>
        <pc:docMk/>
      </pc:docMkLst>
      <pc:sldChg chg="modSp mod">
        <pc:chgData name="Stephen Schneiter" userId="80bda13d-84ed-4cb4-b6bf-3073e1c86f03" providerId="ADAL" clId="{D0FA2E30-57A3-4849-AEEB-4B0678BC570D}" dt="2025-09-11T16:23:54.698" v="2" actId="20577"/>
        <pc:sldMkLst>
          <pc:docMk/>
          <pc:sldMk cId="1432141192" sldId="296"/>
        </pc:sldMkLst>
        <pc:spChg chg="mod">
          <ac:chgData name="Stephen Schneiter" userId="80bda13d-84ed-4cb4-b6bf-3073e1c86f03" providerId="ADAL" clId="{D0FA2E30-57A3-4849-AEEB-4B0678BC570D}" dt="2025-09-11T16:23:54.698" v="2" actId="20577"/>
          <ac:spMkLst>
            <pc:docMk/>
            <pc:sldMk cId="1432141192" sldId="296"/>
            <ac:spMk id="6" creationId="{00000000-0000-0000-0000-000000000000}"/>
          </ac:spMkLst>
        </pc:spChg>
      </pc:sldChg>
      <pc:sldChg chg="addSp modSp mod">
        <pc:chgData name="Stephen Schneiter" userId="80bda13d-84ed-4cb4-b6bf-3073e1c86f03" providerId="ADAL" clId="{D0FA2E30-57A3-4849-AEEB-4B0678BC570D}" dt="2025-09-11T16:24:52.566" v="34" actId="1036"/>
        <pc:sldMkLst>
          <pc:docMk/>
          <pc:sldMk cId="3993475188" sldId="676"/>
        </pc:sldMkLst>
        <pc:spChg chg="add mod">
          <ac:chgData name="Stephen Schneiter" userId="80bda13d-84ed-4cb4-b6bf-3073e1c86f03" providerId="ADAL" clId="{D0FA2E30-57A3-4849-AEEB-4B0678BC570D}" dt="2025-09-11T16:24:52.566" v="34" actId="1036"/>
          <ac:spMkLst>
            <pc:docMk/>
            <pc:sldMk cId="3993475188" sldId="676"/>
            <ac:spMk id="2" creationId="{528C3EBE-2FE3-3A16-3E76-5C4BF17B6BE9}"/>
          </ac:spMkLst>
        </pc:spChg>
        <pc:spChg chg="mod">
          <ac:chgData name="Stephen Schneiter" userId="80bda13d-84ed-4cb4-b6bf-3073e1c86f03" providerId="ADAL" clId="{D0FA2E30-57A3-4849-AEEB-4B0678BC570D}" dt="2025-09-11T16:24:33.468" v="6"/>
          <ac:spMkLst>
            <pc:docMk/>
            <pc:sldMk cId="3993475188" sldId="676"/>
            <ac:spMk id="17" creationId="{392274BE-9EA5-4C31-A5F4-AF666394746A}"/>
          </ac:spMkLst>
        </pc:spChg>
      </pc:sldChg>
      <pc:sldChg chg="add">
        <pc:chgData name="Stephen Schneiter" userId="80bda13d-84ed-4cb4-b6bf-3073e1c86f03" providerId="ADAL" clId="{D0FA2E30-57A3-4849-AEEB-4B0678BC570D}" dt="2025-09-11T16:28:47.729" v="36"/>
        <pc:sldMkLst>
          <pc:docMk/>
          <pc:sldMk cId="3119083638" sldId="4483"/>
        </pc:sldMkLst>
      </pc:sldChg>
      <pc:sldChg chg="add">
        <pc:chgData name="Stephen Schneiter" userId="80bda13d-84ed-4cb4-b6bf-3073e1c86f03" providerId="ADAL" clId="{D0FA2E30-57A3-4849-AEEB-4B0678BC570D}" dt="2025-09-11T16:28:38.514" v="35"/>
        <pc:sldMkLst>
          <pc:docMk/>
          <pc:sldMk cId="1933049072" sldId="453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DD40-51E3-C044-8A4E-71AE04E456FB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81D4-786B-B641-9956-05A4679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6D2A1-6B58-7448-B776-7AA86404108F}" type="datetimeFigureOut">
              <a:rPr lang="en-US" smtClean="0"/>
              <a:pPr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EF117-9047-2140-B3F1-EEF431365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5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EF117-9047-2140-B3F1-EEF431365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3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0B0698-9A42-47E6-9AC7-E089B946C1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72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EF117-9047-2140-B3F1-EEF431365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38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f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2744617"/>
          </a:xfrm>
          <a:prstGeom prst="round2DiagRect">
            <a:avLst>
              <a:gd name="adj1" fmla="val 0"/>
              <a:gd name="adj2" fmla="val 1486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/>
          <a:lstStyle>
            <a:lvl1pPr algn="l">
              <a:defRPr>
                <a:solidFill>
                  <a:srgbClr val="6972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579ECF2-846A-4409-921D-AB0DA7977B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3B7E21D-E142-4A6B-9251-9711DC81F2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015"/>
            <a:ext cx="8229600" cy="44917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9632"/>
            <a:ext cx="8229599" cy="3405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09284"/>
            <a:ext cx="8229600" cy="345282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AFA422A-48C9-43AC-89F0-EBD2061998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6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5" name="Picture 4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7F37C4C-397B-446A-948B-576D2A0805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5911" cy="3394472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957341" y="4767263"/>
            <a:ext cx="546752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187950" y="1200151"/>
            <a:ext cx="3498850" cy="3195461"/>
          </a:xfrm>
          <a:prstGeom prst="round1Rect">
            <a:avLst>
              <a:gd name="adj" fmla="val 18280"/>
            </a:avLst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B8DCD1-B760-4B58-9436-12D09F1323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08675" y="4767263"/>
            <a:ext cx="571618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FB0FB45-1801-4758-86F2-30D52447D9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664272" y="4767263"/>
            <a:ext cx="5760591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1FFD0F9-6928-4850-944F-2E4F964F5E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4A142B-1C02-4228-9F39-19EDE38C3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4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457200" y="331611"/>
            <a:ext cx="8229600" cy="4430890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74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4771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771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0" name="Picture 9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B544237-20CA-43B3-AF99-B4FA7F3930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1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CF5FD4D-FD6B-4201-9493-26988B7F9F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807098" y="1862669"/>
            <a:ext cx="1896238" cy="1425498"/>
          </a:xfrm>
          <a:prstGeom prst="round2DiagRect">
            <a:avLst>
              <a:gd name="adj1" fmla="val 0"/>
              <a:gd name="adj2" fmla="val 1465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54309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309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7BFA5B2-5375-4F4E-B312-7CD9543A92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8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F975-CA2A-4A7C-80AB-59DC8C88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299C-E15C-48E4-817E-93A47249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F830-84EC-4541-9CE5-2E15E750B275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D58D1-219E-467B-A18B-3456CE45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7EB4E-1FA8-425C-BCB3-9235895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2ED4-BA0C-4A53-8626-146FF55676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708CE61-86CB-44E9-8700-D76685CA8D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44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33400" y="438150"/>
            <a:ext cx="7620000" cy="482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JM" dirty="0"/>
          </a:p>
        </p:txBody>
      </p:sp>
      <p:sp>
        <p:nvSpPr>
          <p:cNvPr id="6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33400" y="920416"/>
            <a:ext cx="5029200" cy="323850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300" b="0" kern="0" spc="0">
                <a:solidFill>
                  <a:schemeClr val="tx1"/>
                </a:solidFill>
                <a:latin typeface="Roboto Light"/>
                <a:ea typeface="Roboto Light"/>
                <a:cs typeface="Roboto Light"/>
              </a:defRPr>
            </a:lvl1pPr>
            <a:lvl2pPr marL="457189" indent="0">
              <a:buFontTx/>
              <a:buNone/>
              <a:defRPr sz="1050">
                <a:latin typeface="Mission Gothic Regular" pitchFamily="50" charset="0"/>
              </a:defRPr>
            </a:lvl2pPr>
            <a:lvl3pPr marL="914378" indent="0">
              <a:buFontTx/>
              <a:buNone/>
              <a:defRPr sz="1050">
                <a:latin typeface="Mission Gothic Regular" pitchFamily="50" charset="0"/>
              </a:defRPr>
            </a:lvl3pPr>
            <a:lvl4pPr marL="1371566" indent="0">
              <a:buFontTx/>
              <a:buNone/>
              <a:defRPr sz="1050">
                <a:latin typeface="Mission Gothic Regular" pitchFamily="50" charset="0"/>
              </a:defRPr>
            </a:lvl4pPr>
            <a:lvl5pPr marL="1828754" indent="0">
              <a:buFontTx/>
              <a:buNone/>
              <a:defRPr sz="1050">
                <a:latin typeface="Mission Gothic Regular" pitchFamily="50" charset="0"/>
              </a:defRPr>
            </a:lvl5pPr>
          </a:lstStyle>
          <a:p>
            <a:pPr lvl="0"/>
            <a:endParaRPr lang="en-JM" dirty="0"/>
          </a:p>
        </p:txBody>
      </p:sp>
    </p:spTree>
    <p:extLst>
      <p:ext uri="{BB962C8B-B14F-4D97-AF65-F5344CB8AC3E}">
        <p14:creationId xmlns:p14="http://schemas.microsoft.com/office/powerpoint/2010/main" val="902879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7" name="Picture 6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6B58792-C903-45EC-AD9F-6D101AB07D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332185"/>
            <a:ext cx="8229600" cy="2744390"/>
          </a:xfrm>
          <a:prstGeom prst="round2DiagRect">
            <a:avLst>
              <a:gd name="adj1" fmla="val 0"/>
              <a:gd name="adj2" fmla="val 14654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>
            <a:noAutofit/>
          </a:bodyPr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3443110"/>
          </a:xfrm>
          <a:prstGeom prst="round2DiagRect">
            <a:avLst>
              <a:gd name="adj1" fmla="val 0"/>
              <a:gd name="adj2" fmla="val 1179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366" y="1051278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66" y="2159007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863" y="4767263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4767263"/>
            <a:ext cx="8229600" cy="0"/>
          </a:xfrm>
          <a:prstGeom prst="line">
            <a:avLst/>
          </a:prstGeom>
          <a:ln w="12700" cmpd="sng">
            <a:solidFill>
              <a:srgbClr val="69727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79" r:id="rId3"/>
    <p:sldLayoutId id="2147493471" r:id="rId4"/>
    <p:sldLayoutId id="2147493472" r:id="rId5"/>
    <p:sldLayoutId id="2147493458" r:id="rId6"/>
    <p:sldLayoutId id="2147493467" r:id="rId7"/>
    <p:sldLayoutId id="2147493468" r:id="rId8"/>
    <p:sldLayoutId id="2147493469" r:id="rId9"/>
    <p:sldLayoutId id="2147493459" r:id="rId10"/>
    <p:sldLayoutId id="2147493474" r:id="rId11"/>
    <p:sldLayoutId id="2147493478" r:id="rId12"/>
    <p:sldLayoutId id="2147493480" r:id="rId13"/>
    <p:sldLayoutId id="2147493473" r:id="rId14"/>
    <p:sldLayoutId id="2147493464" r:id="rId15"/>
    <p:sldLayoutId id="2147493465" r:id="rId16"/>
    <p:sldLayoutId id="2147493466" r:id="rId17"/>
    <p:sldLayoutId id="2147493470" r:id="rId18"/>
    <p:sldLayoutId id="2147493475" r:id="rId19"/>
    <p:sldLayoutId id="2147493477" r:id="rId20"/>
    <p:sldLayoutId id="2147493481" r:id="rId21"/>
    <p:sldLayoutId id="2147493482" r:id="rId2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spcBef>
          <a:spcPts val="1200"/>
        </a:spcBef>
        <a:buSzPct val="80000"/>
        <a:buFont typeface="Wingdings" charset="2"/>
        <a:buChar char="§"/>
        <a:defRPr sz="2000" kern="1200">
          <a:solidFill>
            <a:srgbClr val="5760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576068"/>
          </a:solidFill>
          <a:latin typeface="+mn-lt"/>
          <a:ea typeface="+mn-ea"/>
          <a:cs typeface="+mn-cs"/>
        </a:defRPr>
      </a:lvl2pPr>
      <a:lvl3pPr marL="1081088" indent="-166688" algn="l" defTabSz="457200" rtl="0" eaLnBrk="1" latinLnBrk="0" hangingPunct="1">
        <a:spcBef>
          <a:spcPct val="20000"/>
        </a:spcBef>
        <a:buSzPct val="80000"/>
        <a:buFont typeface="Wingdings" charset="2"/>
        <a:buChar char="§"/>
        <a:defRPr sz="1600" kern="1200">
          <a:solidFill>
            <a:srgbClr val="5760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576068"/>
          </a:solidFill>
          <a:latin typeface="+mn-lt"/>
          <a:ea typeface="+mn-ea"/>
          <a:cs typeface="+mn-cs"/>
        </a:defRPr>
      </a:lvl4pPr>
      <a:lvl5pPr marL="2003425" indent="-174625" algn="l" defTabSz="457200" rtl="0" eaLnBrk="1" latinLnBrk="0" hangingPunct="1">
        <a:spcBef>
          <a:spcPct val="20000"/>
        </a:spcBef>
        <a:buSzPct val="70000"/>
        <a:buFont typeface="Wingdings" charset="2"/>
        <a:buChar char="§"/>
        <a:defRPr sz="1400" kern="1200">
          <a:solidFill>
            <a:srgbClr val="5760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eckert/LinuxTTT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stanger@comptia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hyperlink" Target="mailto:jason.eckert@trios.com" TargetMode="Externa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hyperlink" Target="https://bit.ly/CIN-ThePulse-Oct25" TargetMode="Externa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94AE133-F1ED-476D-9D5E-1FA2C684F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158673"/>
            <a:ext cx="8229600" cy="66321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CompTIA Linux+ V8 TTT Session 2: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D959502-222A-4DAE-9990-308EB42A4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Filesystem Navigation, Working with Text Files, File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82063" y="4767263"/>
            <a:ext cx="261937" cy="274637"/>
          </a:xfrm>
        </p:spPr>
        <p:txBody>
          <a:bodyPr/>
          <a:lstStyle/>
          <a:p>
            <a:pPr defTabSz="342900">
              <a:defRPr/>
            </a:pPr>
            <a:fld id="{2066355A-084C-D24E-9AD2-7E4FC41EA627}" type="slidenum">
              <a:rPr lang="en-US" sz="675">
                <a:latin typeface="Calibri"/>
              </a:rPr>
              <a:pPr defTabSz="342900">
                <a:defRPr/>
              </a:pPr>
              <a:t>1</a:t>
            </a:fld>
            <a:endParaRPr lang="en-US" sz="675" dirty="0">
              <a:latin typeface="Calibri"/>
            </a:endParaRPr>
          </a:p>
        </p:txBody>
      </p:sp>
      <p:sp>
        <p:nvSpPr>
          <p:cNvPr id="5" name="Title 4"/>
          <p:cNvSpPr txBox="1">
            <a:spLocks noChangeArrowheads="1"/>
          </p:cNvSpPr>
          <p:nvPr/>
        </p:nvSpPr>
        <p:spPr>
          <a:xfrm>
            <a:off x="455551" y="3047062"/>
            <a:ext cx="5742134" cy="925493"/>
          </a:xfrm>
          <a:prstGeom prst="rect">
            <a:avLst/>
          </a:prstGeom>
          <a:ln/>
        </p:spPr>
        <p:txBody>
          <a:bodyPr vert="horz" lIns="0" tIns="34290" rIns="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ED1C24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>
              <a:defRPr/>
            </a:pPr>
            <a:endParaRPr lang="en-US" altLang="zh-CN" sz="21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Subtitle 5"/>
          <p:cNvSpPr txBox="1">
            <a:spLocks noChangeArrowheads="1"/>
          </p:cNvSpPr>
          <p:nvPr/>
        </p:nvSpPr>
        <p:spPr bwMode="auto">
          <a:xfrm>
            <a:off x="1150144" y="4261602"/>
            <a:ext cx="4800600" cy="223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September 11, 2025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685" y="4493314"/>
            <a:ext cx="233539" cy="197285"/>
          </a:xfrm>
          <a:prstGeom prst="rect">
            <a:avLst/>
          </a:prstGeom>
        </p:spPr>
      </p:pic>
      <p:sp>
        <p:nvSpPr>
          <p:cNvPr id="8" name="Subtitle 5"/>
          <p:cNvSpPr txBox="1">
            <a:spLocks noChangeArrowheads="1"/>
          </p:cNvSpPr>
          <p:nvPr/>
        </p:nvSpPr>
        <p:spPr bwMode="auto">
          <a:xfrm>
            <a:off x="6498435" y="4435494"/>
            <a:ext cx="2645565" cy="2407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@TeachCompTIA    #Linux+TTT</a:t>
            </a:r>
          </a:p>
        </p:txBody>
      </p:sp>
      <p:pic>
        <p:nvPicPr>
          <p:cNvPr id="18" name="Picture 17" descr="A picture containing sitting, black, white&#10;&#10;Description automatically generated">
            <a:extLst>
              <a:ext uri="{FF2B5EF4-FFF2-40B4-BE49-F238E27FC236}">
                <a16:creationId xmlns:a16="http://schemas.microsoft.com/office/drawing/2014/main" id="{6287CE19-482B-47B1-BE60-690F1C6B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7" y="331939"/>
            <a:ext cx="6644312" cy="2214771"/>
          </a:xfrm>
          <a:prstGeom prst="rect">
            <a:avLst/>
          </a:prstGeom>
        </p:spPr>
      </p:pic>
      <p:pic>
        <p:nvPicPr>
          <p:cNvPr id="7" name="Picture 6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E6427B4-3BD3-2D86-6B3E-22395804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44" y="279129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4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22F61-ED22-BBEC-3A7D-136D2DE72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B0D01-2F88-960D-913D-2C76E54E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06C1B4-59B1-282A-71ED-D6CF630E5D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500262"/>
              </p:ext>
            </p:extLst>
          </p:nvPr>
        </p:nvGraphicFramePr>
        <p:xfrm>
          <a:off x="457200" y="261258"/>
          <a:ext cx="7664369" cy="448162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0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58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tmp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Stores temporary files used by programs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/root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The home directory for the "root" user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/etc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Contains most system configuration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/etc/sysconfig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Contains device and service specific system configuration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/var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Contains log files, spools and other files that vary between similar systems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/bin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Contains binary programs that any user may execute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/usr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Contains user software packages 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/usr/local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Common location for installed software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/usr/bin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Contains binary programs that any user may execute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/dev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Contains pointers to device drivers in the kernel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/home/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Default location for all regular user home directories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/home/user1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The home directory for the user named "user1"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/home/user2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The home directory for the user named "user2"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1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/sbin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Contains binary programs that only the superuser (root) may execute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09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CA" sz="1400">
                          <a:solidFill>
                            <a:srgbClr val="FF0000"/>
                          </a:solidFill>
                          <a:effectLst/>
                        </a:rPr>
                        <a:t>/lib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Contains C program libraries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1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/mnt or /media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An empty directory used for mounting DVD and other removable media devices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1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en-US" sz="1400" dirty="0" err="1">
                          <a:solidFill>
                            <a:srgbClr val="FF0000"/>
                          </a:solidFill>
                          <a:effectLst/>
                        </a:rPr>
                        <a:t>proc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 special (pseudo) filesystem in RAM that stores kernel, hardware and process info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4158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/sys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A special (pseudo) filesystem in RAM that stores device info used by the Linux kernel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5338" marR="55338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181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2C3A-4020-8579-9D2A-378C6941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D93F-8076-9365-0DCA-94B70588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Viewing Directory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215B5-BD4A-BC3C-3DEF-1336BA4E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764B-4CE5-B283-BAA1-F8350C9C0F99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Hidden files start with a . (period) – two special hidden files per directory: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				.   current directory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				..  parent directory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pwd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cd ..	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			Relative pathname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cd home/woot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		Relative pathname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cd /home/woot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		Absolute pathname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cd /</a:t>
            </a:r>
            <a:r>
              <a:rPr lang="en-US" sz="2800" dirty="0" err="1">
                <a:solidFill>
                  <a:srgbClr val="FF0000"/>
                </a:solidFill>
              </a:rPr>
              <a:t>etc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systemd</a:t>
            </a:r>
            <a:r>
              <a:rPr lang="en-US" sz="2800" dirty="0">
                <a:solidFill>
                  <a:srgbClr val="FF0000"/>
                </a:solidFill>
              </a:rPr>
              <a:t>/network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cd /e</a:t>
            </a:r>
            <a:r>
              <a:rPr lang="en-US" sz="2800" dirty="0">
                <a:solidFill>
                  <a:schemeClr val="tx1"/>
                </a:solidFill>
              </a:rPr>
              <a:t>[tab]</a:t>
            </a:r>
            <a:r>
              <a:rPr lang="en-US" sz="2800" dirty="0">
                <a:solidFill>
                  <a:srgbClr val="FF0000"/>
                </a:solidFill>
              </a:rPr>
              <a:t>/</a:t>
            </a:r>
            <a:r>
              <a:rPr lang="en-US" sz="2800" dirty="0" err="1">
                <a:solidFill>
                  <a:srgbClr val="FF0000"/>
                </a:solidFill>
              </a:rPr>
              <a:t>systn</a:t>
            </a:r>
            <a:r>
              <a:rPr lang="en-US" sz="2800" dirty="0">
                <a:solidFill>
                  <a:schemeClr val="tx1"/>
                </a:solidFill>
              </a:rPr>
              <a:t>[tab]</a:t>
            </a:r>
            <a:r>
              <a:rPr lang="en-US" sz="2800" dirty="0">
                <a:solidFill>
                  <a:srgbClr val="FF0000"/>
                </a:solidFill>
              </a:rPr>
              <a:t>/n</a:t>
            </a:r>
            <a:r>
              <a:rPr lang="en-US" sz="2800" dirty="0">
                <a:solidFill>
                  <a:schemeClr val="tx1"/>
                </a:solidFill>
              </a:rPr>
              <a:t>[tab]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cd ~bob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cd ~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(or just </a:t>
            </a:r>
            <a:r>
              <a:rPr lang="en-US" sz="2800" dirty="0">
                <a:solidFill>
                  <a:srgbClr val="FF0000"/>
                </a:solidFill>
              </a:rPr>
              <a:t>cd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30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F4856-9ABE-D19B-E77F-9A131CEEE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E7892-23C8-50B2-5A9B-50F51E0F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DB89D9-A884-846C-368F-816AD5294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75795"/>
              </p:ext>
            </p:extLst>
          </p:nvPr>
        </p:nvGraphicFramePr>
        <p:xfrm>
          <a:off x="448321" y="1504950"/>
          <a:ext cx="8579441" cy="2133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14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1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binary data files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Contain data in binary form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text files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Files which contain ASCII text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block device files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Represent a device driver in the Linux kernel that transfers data block by block (fast)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character (raw) device files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Represent a device driver in the Linux kernel that transfers data character by character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executable files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Files which have execute permission – they may be binary programs, or shell scripts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linked files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Files that are linked to other files on the filesystem; they may be shortcuts to other files (called 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symbolic links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), or copies of other files (</a:t>
                      </a: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hard links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) – discussed later!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directories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Special files that contain a list of files and subdirectories within them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FF0000"/>
                          </a:solidFill>
                          <a:effectLst/>
                        </a:rPr>
                        <a:t>named pipes</a:t>
                      </a:r>
                      <a:endParaRPr lang="en-US" sz="140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Files that allow one process to save to them while another process reads from them</a:t>
                      </a:r>
                      <a:endParaRPr lang="en-US" sz="14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FF0000"/>
                          </a:solidFill>
                          <a:effectLst/>
                        </a:rPr>
                        <a:t>sockets</a:t>
                      </a:r>
                      <a:endParaRPr lang="en-US" sz="1400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Named pipes where one of the processes writes/reads from across a network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0E4E010F-FF4B-75AB-3FF4-20A2F208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Viewing Directory Contents</a:t>
            </a:r>
          </a:p>
        </p:txBody>
      </p:sp>
    </p:spTree>
    <p:extLst>
      <p:ext uri="{BB962C8B-B14F-4D97-AF65-F5344CB8AC3E}">
        <p14:creationId xmlns:p14="http://schemas.microsoft.com/office/powerpoint/2010/main" val="389953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D6CD-3626-3B96-A007-DB0C1B149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D07AE-80FC-B1D8-65C2-B94779755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Viewing Directory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438DA-5BA1-5BB2-EECA-45B4D8397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04F33B9-A73C-7FAA-FA98-917A51B99C26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255 characters, avoid metacharacters ( </a:t>
            </a:r>
            <a:r>
              <a:rPr lang="en-US" sz="2800" dirty="0">
                <a:solidFill>
                  <a:srgbClr val="FF0000"/>
                </a:solidFill>
              </a:rPr>
              <a:t>_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US" sz="2800" dirty="0">
                <a:solidFill>
                  <a:srgbClr val="FF0000"/>
                </a:solidFill>
              </a:rPr>
              <a:t>–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are fine, </a:t>
            </a:r>
            <a:r>
              <a:rPr lang="en-US" sz="2800" dirty="0" err="1">
                <a:solidFill>
                  <a:srgbClr val="FF0000"/>
                </a:solidFill>
              </a:rPr>
              <a:t>this$file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is not)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cd </a:t>
            </a:r>
            <a:r>
              <a:rPr lang="en-US" sz="2800" dirty="0" err="1">
                <a:solidFill>
                  <a:srgbClr val="FF0000"/>
                </a:solidFill>
              </a:rPr>
              <a:t>classfiles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 err="1">
                <a:solidFill>
                  <a:srgbClr val="FF0000"/>
                </a:solidFill>
              </a:rPr>
              <a:t>dir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ls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ls –F  letter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 (*execute, @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symlink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dir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|named pipe, =socket)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ls –l  letter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 (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dir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, block device, char device, named pipe, socket,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symlink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95E1C3-278F-0531-86A2-6DF32DC12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789" y="3590002"/>
            <a:ext cx="4715725" cy="105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9432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7D42B-536C-21EF-2115-08DAF640B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F401-42BD-B14B-7BE2-1F19BD90F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Viewing Directory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3EA80-8D5D-E6EA-7AC0-B42E8596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4A1288E-5B34-A0EB-790C-0DD3EB8F1F5B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ll</a:t>
            </a:r>
            <a:r>
              <a:rPr lang="en-US" sz="2800" dirty="0">
                <a:solidFill>
                  <a:srgbClr val="FF0000"/>
                </a:solidFill>
              </a:rPr>
              <a:t> letter 	</a:t>
            </a:r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dirty="0">
                <a:solidFill>
                  <a:srgbClr val="FF0000"/>
                </a:solidFill>
              </a:rPr>
              <a:t>alias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stat letter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file letter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file pro* 	</a:t>
            </a:r>
            <a:r>
              <a:rPr lang="en-US" sz="2800" dirty="0">
                <a:solidFill>
                  <a:schemeClr val="tx1"/>
                </a:solidFill>
              </a:rPr>
              <a:t>(wildcard)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ls –a</a:t>
            </a:r>
            <a:r>
              <a:rPr lang="en-US" sz="2800" dirty="0">
                <a:solidFill>
                  <a:schemeClr val="tx1"/>
                </a:solidFill>
              </a:rPr>
              <a:t>		(hidden)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ls –R Poems</a:t>
            </a:r>
            <a:r>
              <a:rPr lang="en-US" sz="2800" dirty="0">
                <a:solidFill>
                  <a:schemeClr val="tx1"/>
                </a:solidFill>
              </a:rPr>
              <a:t>	(recursive)</a:t>
            </a:r>
          </a:p>
          <a:p>
            <a:pPr marL="0" indent="0">
              <a:buNone/>
            </a:pPr>
            <a:r>
              <a:rPr lang="en-US" sz="2800">
                <a:solidFill>
                  <a:srgbClr val="FF0000"/>
                </a:solidFill>
              </a:rPr>
              <a:t>tree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5365F3-5E0B-B253-0758-A71E42DD1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402561"/>
              </p:ext>
            </p:extLst>
          </p:nvPr>
        </p:nvGraphicFramePr>
        <p:xfrm>
          <a:off x="3744678" y="2269533"/>
          <a:ext cx="5399322" cy="2087106"/>
        </p:xfrm>
        <a:graphic>
          <a:graphicData uri="http://schemas.openxmlformats.org/drawingml/2006/table">
            <a:tbl>
              <a:tblPr firstRow="1" firstCol="1" lastRow="1" lastCol="1" bandRow="1" bandCol="1">
                <a:effectLst/>
                <a:tableStyleId>{5C22544A-7EE6-4342-B048-85BDC9FD1C3A}</a:tableStyleId>
              </a:tblPr>
              <a:tblGrid>
                <a:gridCol w="733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1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30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Specifies zero or more characters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let* matches let, let5, letter…..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12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Specifies one character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(any character)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let? matches let1, let2, let3, letA….. 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[1238]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Specifies one character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(1,2,3 or 8 only)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let[12] matches let1 and let2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[!1238]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Specifies one character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(anything except 1,2,3 or 8 only)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let[!12] matches let3, let4, letA…..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[a-</a:t>
                      </a:r>
                      <a:r>
                        <a:rPr lang="en-US" sz="1200" b="1" dirty="0" err="1">
                          <a:solidFill>
                            <a:srgbClr val="FF0000"/>
                          </a:solidFill>
                          <a:effectLst/>
                        </a:rPr>
                        <a:t>zA</a:t>
                      </a: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-Z]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Specifies one character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(an alphabetical character only)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>
                          <a:solidFill>
                            <a:schemeClr val="tx1"/>
                          </a:solidFill>
                          <a:effectLst/>
                        </a:rPr>
                        <a:t>let[A-C] matches letA, letB and letC</a:t>
                      </a:r>
                      <a:endParaRPr lang="en-US" sz="12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effectLst/>
                        </a:rPr>
                        <a:t>[0-9]</a:t>
                      </a:r>
                      <a:endParaRPr lang="en-US" sz="12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Specifies one character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(a numeric character only)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</a:rPr>
                        <a:t>let[1-3] matches let1, let2 and let3</a:t>
                      </a:r>
                      <a:endParaRPr lang="en-US" sz="12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01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B097-6434-3F9B-40AA-FE7E8E17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B787EF-C790-D1D7-A9D6-4189EC15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br>
              <a:rPr lang="en-US" dirty="0"/>
            </a:br>
            <a:r>
              <a:rPr lang="en-US" dirty="0"/>
              <a:t>text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DFED-1B51-0F2D-96BF-10B76B47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8B8136F-702A-4005-2CEA-F9318F36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2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AD514-09B3-C977-E609-A57959B8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7308-E7CD-BEBB-AC7E-8DF095FF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Viewing Text File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4091A-F1FE-191B-CBAB-B2CCF4D5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522C15-000C-5CFE-949A-AAB57209C566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3772869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cat proposal1</a:t>
            </a:r>
            <a:br>
              <a:rPr lang="en-US" sz="5500" dirty="0">
                <a:solidFill>
                  <a:srgbClr val="FF0000"/>
                </a:solidFill>
              </a:rPr>
            </a:br>
            <a:r>
              <a:rPr lang="en-US" sz="5500" dirty="0">
                <a:solidFill>
                  <a:srgbClr val="FF0000"/>
                </a:solidFill>
              </a:rPr>
              <a:t>tac proposal1</a:t>
            </a:r>
          </a:p>
          <a:p>
            <a:pPr marL="0" indent="0">
              <a:buNone/>
            </a:pPr>
            <a:r>
              <a:rPr lang="en-US" sz="5500" dirty="0">
                <a:solidFill>
                  <a:srgbClr val="FF0000"/>
                </a:solidFill>
              </a:rPr>
              <a:t>cat proposal2</a:t>
            </a:r>
            <a:br>
              <a:rPr lang="en-US" sz="5500" dirty="0">
                <a:solidFill>
                  <a:srgbClr val="FF0000"/>
                </a:solidFill>
              </a:rPr>
            </a:br>
            <a:r>
              <a:rPr lang="en-US" sz="5500" dirty="0">
                <a:solidFill>
                  <a:srgbClr val="FF0000"/>
                </a:solidFill>
              </a:rPr>
              <a:t>more proposal2</a:t>
            </a:r>
            <a:br>
              <a:rPr lang="en-US" sz="5500" dirty="0">
                <a:solidFill>
                  <a:srgbClr val="FF0000"/>
                </a:solidFill>
              </a:rPr>
            </a:br>
            <a:r>
              <a:rPr lang="en-US" sz="5500" dirty="0">
                <a:solidFill>
                  <a:srgbClr val="FF0000"/>
                </a:solidFill>
              </a:rPr>
              <a:t>less proposal2</a:t>
            </a:r>
            <a:br>
              <a:rPr lang="en-US" sz="5500" dirty="0">
                <a:solidFill>
                  <a:srgbClr val="FF0000"/>
                </a:solidFill>
              </a:rPr>
            </a:br>
            <a:br>
              <a:rPr lang="en-US" sz="5500" dirty="0">
                <a:solidFill>
                  <a:srgbClr val="FF0000"/>
                </a:solidFill>
              </a:rPr>
            </a:br>
            <a:r>
              <a:rPr lang="en-US" sz="5500" dirty="0">
                <a:solidFill>
                  <a:srgbClr val="FF0000"/>
                </a:solidFill>
              </a:rPr>
              <a:t>head letter</a:t>
            </a:r>
            <a:br>
              <a:rPr lang="en-US" sz="5500" dirty="0">
                <a:solidFill>
                  <a:srgbClr val="FF0000"/>
                </a:solidFill>
              </a:rPr>
            </a:br>
            <a:r>
              <a:rPr lang="en-US" sz="5500" dirty="0">
                <a:solidFill>
                  <a:srgbClr val="FF0000"/>
                </a:solidFill>
              </a:rPr>
              <a:t>head –2 letter</a:t>
            </a:r>
            <a:br>
              <a:rPr lang="en-US" sz="5500" dirty="0">
                <a:solidFill>
                  <a:srgbClr val="FF0000"/>
                </a:solidFill>
              </a:rPr>
            </a:br>
            <a:r>
              <a:rPr lang="en-US" sz="5500" dirty="0">
                <a:solidFill>
                  <a:srgbClr val="FF0000"/>
                </a:solidFill>
              </a:rPr>
              <a:t>tail –2 letter</a:t>
            </a:r>
            <a:br>
              <a:rPr lang="en-US" sz="5500" dirty="0">
                <a:solidFill>
                  <a:srgbClr val="FF0000"/>
                </a:solidFill>
              </a:rPr>
            </a:br>
            <a:r>
              <a:rPr lang="en-US" sz="5500" dirty="0">
                <a:solidFill>
                  <a:srgbClr val="FF0000"/>
                </a:solidFill>
              </a:rPr>
              <a:t>tail –f /var/log/</a:t>
            </a:r>
            <a:r>
              <a:rPr lang="en-US" sz="5500" dirty="0" err="1">
                <a:solidFill>
                  <a:srgbClr val="FF0000"/>
                </a:solidFill>
              </a:rPr>
              <a:t>logfilename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BC149-EC7A-3BB6-3C44-BAC700876C89}"/>
              </a:ext>
            </a:extLst>
          </p:cNvPr>
          <p:cNvSpPr txBox="1">
            <a:spLocks/>
          </p:cNvSpPr>
          <p:nvPr/>
        </p:nvSpPr>
        <p:spPr>
          <a:xfrm>
            <a:off x="4866468" y="1325105"/>
            <a:ext cx="3648882" cy="343977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800" dirty="0">
                <a:solidFill>
                  <a:srgbClr val="FF0000"/>
                </a:solidFill>
              </a:rPr>
              <a:t>strings /bin/bash</a:t>
            </a:r>
            <a:br>
              <a:rPr lang="en-US" sz="8800" dirty="0">
                <a:solidFill>
                  <a:srgbClr val="FF0000"/>
                </a:solidFill>
              </a:rPr>
            </a:br>
            <a:r>
              <a:rPr lang="en-US" sz="8800" dirty="0">
                <a:solidFill>
                  <a:srgbClr val="FF0000"/>
                </a:solidFill>
              </a:rPr>
              <a:t>od –x /bin/bash</a:t>
            </a:r>
          </a:p>
          <a:p>
            <a:pPr marL="0" indent="0">
              <a:buNone/>
            </a:pPr>
            <a:endParaRPr lang="en-US" sz="8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FF0000"/>
                </a:solidFill>
              </a:rPr>
              <a:t>wc</a:t>
            </a:r>
            <a:r>
              <a:rPr lang="en-US" sz="8800" dirty="0">
                <a:solidFill>
                  <a:srgbClr val="FF0000"/>
                </a:solidFill>
              </a:rPr>
              <a:t> letter</a:t>
            </a:r>
            <a:br>
              <a:rPr lang="en-US" sz="8800" dirty="0">
                <a:solidFill>
                  <a:srgbClr val="FF0000"/>
                </a:solidFill>
              </a:rPr>
            </a:br>
            <a:r>
              <a:rPr lang="en-US" sz="8800" dirty="0" err="1">
                <a:solidFill>
                  <a:srgbClr val="FF0000"/>
                </a:solidFill>
              </a:rPr>
              <a:t>wc</a:t>
            </a:r>
            <a:r>
              <a:rPr lang="en-US" sz="8800" dirty="0">
                <a:solidFill>
                  <a:srgbClr val="FF0000"/>
                </a:solidFill>
              </a:rPr>
              <a:t> –l letter</a:t>
            </a:r>
            <a:br>
              <a:rPr lang="en-US" sz="8800" dirty="0">
                <a:solidFill>
                  <a:srgbClr val="FF0000"/>
                </a:solidFill>
              </a:rPr>
            </a:br>
            <a:br>
              <a:rPr lang="en-US" sz="8800" dirty="0">
                <a:solidFill>
                  <a:srgbClr val="FF0000"/>
                </a:solidFill>
              </a:rPr>
            </a:br>
            <a:r>
              <a:rPr lang="en-US" sz="8800" dirty="0">
                <a:solidFill>
                  <a:srgbClr val="FF0000"/>
                </a:solidFill>
              </a:rPr>
              <a:t>sort letter</a:t>
            </a:r>
            <a:br>
              <a:rPr lang="en-US" sz="8800" dirty="0">
                <a:solidFill>
                  <a:srgbClr val="FF0000"/>
                </a:solidFill>
              </a:rPr>
            </a:br>
            <a:r>
              <a:rPr lang="en-US" sz="8800" dirty="0">
                <a:solidFill>
                  <a:srgbClr val="FF0000"/>
                </a:solidFill>
              </a:rPr>
              <a:t>sort –r letter</a:t>
            </a:r>
          </a:p>
          <a:p>
            <a:pPr marL="0" indent="0">
              <a:buNone/>
            </a:pP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05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4459B-93A3-5163-A400-99A4A3CC5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D0EF-3D45-C15D-6382-03080DB8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Regular Expressions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71FD3-C718-02DC-6624-312493DB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31D7960-2F47-01D9-B5C9-9EE8DEA1E9DF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36458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8000" dirty="0">
                <a:solidFill>
                  <a:srgbClr val="FF0000"/>
                </a:solidFill>
              </a:rPr>
              <a:t>grep Mother letter</a:t>
            </a: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>
                <a:solidFill>
                  <a:srgbClr val="FF0000"/>
                </a:solidFill>
              </a:rPr>
              <a:t>grep –c Mother letter</a:t>
            </a: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>
                <a:solidFill>
                  <a:srgbClr val="FF0000"/>
                </a:solidFill>
              </a:rPr>
              <a:t>grep –v Mother letter</a:t>
            </a: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>
                <a:solidFill>
                  <a:srgbClr val="FF0000"/>
                </a:solidFill>
              </a:rPr>
              <a:t>grep –</a:t>
            </a:r>
            <a:r>
              <a:rPr lang="en-US" sz="8000" dirty="0" err="1">
                <a:solidFill>
                  <a:srgbClr val="FF0000"/>
                </a:solidFill>
              </a:rPr>
              <a:t>i</a:t>
            </a:r>
            <a:r>
              <a:rPr lang="en-US" sz="8000" dirty="0">
                <a:solidFill>
                  <a:srgbClr val="FF0000"/>
                </a:solidFill>
              </a:rPr>
              <a:t> mother letter</a:t>
            </a: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>
                <a:solidFill>
                  <a:srgbClr val="FF0000"/>
                </a:solidFill>
              </a:rPr>
              <a:t>grep </a:t>
            </a:r>
            <a:r>
              <a:rPr lang="en-US" sz="8000" dirty="0" err="1">
                <a:solidFill>
                  <a:srgbClr val="FF0000"/>
                </a:solidFill>
              </a:rPr>
              <a:t>t.e</a:t>
            </a:r>
            <a:r>
              <a:rPr lang="en-US" sz="8000" dirty="0">
                <a:solidFill>
                  <a:srgbClr val="FF0000"/>
                </a:solidFill>
              </a:rPr>
              <a:t> letter</a:t>
            </a: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>
                <a:solidFill>
                  <a:srgbClr val="FF0000"/>
                </a:solidFill>
              </a:rPr>
              <a:t>grep 'Sherman$' letter</a:t>
            </a:r>
            <a:br>
              <a:rPr lang="en-US" sz="8000" dirty="0">
                <a:solidFill>
                  <a:srgbClr val="FF0000"/>
                </a:solidFill>
              </a:rPr>
            </a:b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 err="1">
                <a:solidFill>
                  <a:srgbClr val="FF0000"/>
                </a:solidFill>
              </a:rPr>
              <a:t>egrep</a:t>
            </a:r>
            <a:r>
              <a:rPr lang="en-US" sz="8000" dirty="0">
                <a:solidFill>
                  <a:srgbClr val="FF0000"/>
                </a:solidFill>
              </a:rPr>
              <a:t> '(</a:t>
            </a:r>
            <a:r>
              <a:rPr lang="en-US" sz="8000" dirty="0" err="1">
                <a:solidFill>
                  <a:srgbClr val="FF0000"/>
                </a:solidFill>
              </a:rPr>
              <a:t>Mother|Father</a:t>
            </a:r>
            <a:r>
              <a:rPr lang="en-US" sz="8000" dirty="0">
                <a:solidFill>
                  <a:srgbClr val="FF0000"/>
                </a:solidFill>
              </a:rPr>
              <a:t>)' letter</a:t>
            </a:r>
            <a:br>
              <a:rPr lang="en-US" sz="8000" dirty="0">
                <a:solidFill>
                  <a:srgbClr val="FF0000"/>
                </a:solidFill>
              </a:rPr>
            </a:br>
            <a:r>
              <a:rPr lang="en-US" sz="8000" dirty="0" err="1">
                <a:solidFill>
                  <a:srgbClr val="FF0000"/>
                </a:solidFill>
              </a:rPr>
              <a:t>fgrep</a:t>
            </a:r>
            <a:r>
              <a:rPr lang="en-US" sz="8000" dirty="0">
                <a:solidFill>
                  <a:srgbClr val="FF0000"/>
                </a:solidFill>
              </a:rPr>
              <a:t> Mother letter</a:t>
            </a:r>
            <a:br>
              <a:rPr lang="en-US" sz="9600" dirty="0">
                <a:solidFill>
                  <a:srgbClr val="FF0000"/>
                </a:solidFill>
              </a:rPr>
            </a:b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8FA616E-1F0D-C4B5-5A37-8665F5163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906321"/>
              </p:ext>
            </p:extLst>
          </p:nvPr>
        </p:nvGraphicFramePr>
        <p:xfrm>
          <a:off x="4274506" y="1172699"/>
          <a:ext cx="4463808" cy="34290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75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0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8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*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Specifies zero or more of the previous character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let* matches le, let, lett, lettt…..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?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Specifies zero or one of the previous character 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let? matches le and let 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+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Specifies one or more of the previous character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let+ matches let, lett, lettt……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Specifies one character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(any character)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let. matches let1, let2, let3, letA…..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[1238]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Specifies one character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(1,2,3 or 8 only)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let[12] matches let1 and let2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[^1238]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Specifies one character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(anything except 1,2,3 or 8 only)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let[^12] matches let3, let4, letA…..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[a-zA-Z]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Specifies one character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(an alphabetical character only)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let[A-C] matches letA, letB and letC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[0-9]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Specifies one character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(a numeric character only)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let[1-3] matches let1, let2 and let3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{3}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Specifies three occurrences of the previous character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let{3} matches lettt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{1,3}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Specifies one to three occurrences of the previous character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let{1-3} matches let,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lett</a:t>
                      </a: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 and </a:t>
                      </a:r>
                      <a:r>
                        <a:rPr lang="en-US" sz="900" b="0" dirty="0" err="1">
                          <a:solidFill>
                            <a:schemeClr val="tx1"/>
                          </a:solidFill>
                          <a:effectLst/>
                        </a:rPr>
                        <a:t>lettt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^hello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Matches the word hello if it is at the beginning of the line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15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>
                          <a:solidFill>
                            <a:srgbClr val="FF0000"/>
                          </a:solidFill>
                          <a:effectLst/>
                        </a:rPr>
                        <a:t>hello$</a:t>
                      </a:r>
                      <a:endParaRPr lang="en-US" sz="900" b="1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Matches the word hello if it is at the end of the line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57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dirty="0">
                          <a:solidFill>
                            <a:srgbClr val="FF0000"/>
                          </a:solidFill>
                          <a:effectLst/>
                        </a:rPr>
                        <a:t>(</a:t>
                      </a:r>
                      <a:r>
                        <a:rPr lang="en-US" sz="900" b="1" dirty="0" err="1">
                          <a:solidFill>
                            <a:srgbClr val="FF0000"/>
                          </a:solidFill>
                          <a:effectLst/>
                        </a:rPr>
                        <a:t>the|end</a:t>
                      </a:r>
                      <a:r>
                        <a:rPr lang="en-US" sz="900" b="1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en-US" sz="900" b="1" dirty="0">
                        <a:solidFill>
                          <a:srgbClr val="FF000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Matches the word "the" or "end"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900" b="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50911" marR="50911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5622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E371-084F-DB28-013F-0022410D7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4B78-EB77-6BC0-720A-0BD41F05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Editing Text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411D4-7171-4343-D142-26142A78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7F81C6-EF93-859B-D2A3-93A3B43B1B54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158888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nano letter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vi letter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vim letter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000" dirty="0" err="1">
                <a:solidFill>
                  <a:srgbClr val="FF0000"/>
                </a:solidFill>
              </a:rPr>
              <a:t>dnf</a:t>
            </a:r>
            <a:r>
              <a:rPr lang="en-US" sz="4000" dirty="0">
                <a:solidFill>
                  <a:srgbClr val="FF0000"/>
                </a:solidFill>
              </a:rPr>
              <a:t> install vim </a:t>
            </a:r>
            <a:r>
              <a:rPr lang="en-US" sz="4000" dirty="0">
                <a:solidFill>
                  <a:schemeClr val="tx1"/>
                </a:solidFill>
              </a:rPr>
              <a:t>(to get the full vim editor, including </a:t>
            </a:r>
            <a:r>
              <a:rPr lang="en-US" sz="4000" dirty="0" err="1">
                <a:solidFill>
                  <a:srgbClr val="FF0000"/>
                </a:solidFill>
              </a:rPr>
              <a:t>vimtutor</a:t>
            </a:r>
            <a:r>
              <a:rPr lang="en-US" sz="400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vi ~/.</a:t>
            </a:r>
            <a:r>
              <a:rPr lang="en-US" sz="4000" dirty="0" err="1">
                <a:solidFill>
                  <a:schemeClr val="tx1"/>
                </a:solidFill>
              </a:rPr>
              <a:t>vimrc</a:t>
            </a:r>
            <a:r>
              <a:rPr lang="en-US" sz="4000" dirty="0">
                <a:solidFill>
                  <a:schemeClr val="tx1"/>
                </a:solidFill>
              </a:rPr>
              <a:t> (add a </a:t>
            </a:r>
            <a:r>
              <a:rPr lang="en-US" sz="4000" dirty="0">
                <a:solidFill>
                  <a:srgbClr val="FF0000"/>
                </a:solidFill>
              </a:rPr>
              <a:t>set number </a:t>
            </a:r>
            <a:r>
              <a:rPr lang="en-US" sz="4000" dirty="0">
                <a:solidFill>
                  <a:schemeClr val="tx1"/>
                </a:solidFill>
              </a:rPr>
              <a:t>line)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tx1"/>
                </a:solidFill>
              </a:rPr>
              <a:t>Want to learn more?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https://</a:t>
            </a:r>
            <a:r>
              <a:rPr lang="en-US" sz="4000" dirty="0" err="1">
                <a:solidFill>
                  <a:schemeClr val="tx1"/>
                </a:solidFill>
              </a:rPr>
              <a:t>jasoneckert.github.io</a:t>
            </a:r>
            <a:r>
              <a:rPr lang="en-US" sz="4000" dirty="0">
                <a:solidFill>
                  <a:schemeClr val="tx1"/>
                </a:solidFill>
              </a:rPr>
              <a:t>/</a:t>
            </a:r>
            <a:r>
              <a:rPr lang="en-US" sz="4000" dirty="0" err="1">
                <a:solidFill>
                  <a:schemeClr val="tx1"/>
                </a:solidFill>
              </a:rPr>
              <a:t>myblog</a:t>
            </a:r>
            <a:r>
              <a:rPr lang="en-US" sz="4000" dirty="0">
                <a:solidFill>
                  <a:schemeClr val="tx1"/>
                </a:solidFill>
              </a:rPr>
              <a:t>/how-to-learn-vi-vim/ </a:t>
            </a: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vim tweet">
            <a:extLst>
              <a:ext uri="{FF2B5EF4-FFF2-40B4-BE49-F238E27FC236}">
                <a16:creationId xmlns:a16="http://schemas.microsoft.com/office/drawing/2014/main" id="{76C18F63-69A7-94C8-0870-6754DD27C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240" y="378619"/>
            <a:ext cx="3637797" cy="153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74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6F35F-7FDF-9FF6-85EC-C2E4B96DE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B3EDB-45D5-7FBF-DED0-FFBBA0C3D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vi/vim Reference: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2ADC8-546C-6AC7-6B22-8E5B5285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61185E-8B7A-C5B0-6AA0-1831D8E77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6" y="1704744"/>
            <a:ext cx="4036964" cy="271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40CAADD-4633-6E96-06AA-C59184F8E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255" y="216501"/>
            <a:ext cx="3854989" cy="262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126AF9A-54AA-8D01-F49C-A43BBF403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230" y="2816116"/>
            <a:ext cx="3438659" cy="183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777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E63E3-581D-4C4E-868F-0B376C33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F2B4D-6B12-4EDF-87BB-2B55CECB66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98B80B-5232-4693-9027-05535A52EE57}"/>
              </a:ext>
            </a:extLst>
          </p:cNvPr>
          <p:cNvCxnSpPr/>
          <p:nvPr/>
        </p:nvCxnSpPr>
        <p:spPr>
          <a:xfrm>
            <a:off x="2173543" y="1681465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A03921-0205-448B-B2E7-15341873017A}"/>
              </a:ext>
            </a:extLst>
          </p:cNvPr>
          <p:cNvSpPr txBox="1"/>
          <p:nvPr/>
        </p:nvSpPr>
        <p:spPr>
          <a:xfrm>
            <a:off x="1873505" y="1420188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A0EEA-A6B2-4EFE-8BD9-7F04EB8E5C1F}"/>
              </a:ext>
            </a:extLst>
          </p:cNvPr>
          <p:cNvCxnSpPr>
            <a:cxnSpLocks/>
          </p:cNvCxnSpPr>
          <p:nvPr/>
        </p:nvCxnSpPr>
        <p:spPr>
          <a:xfrm flipV="1">
            <a:off x="1400987" y="2904641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AB388D-4E12-4DD0-A5EA-E31DCB461C34}"/>
              </a:ext>
            </a:extLst>
          </p:cNvPr>
          <p:cNvCxnSpPr/>
          <p:nvPr/>
        </p:nvCxnSpPr>
        <p:spPr>
          <a:xfrm>
            <a:off x="3620693" y="1709942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2BD1E4-0655-49BF-ABC9-53FF94E7336B}"/>
              </a:ext>
            </a:extLst>
          </p:cNvPr>
          <p:cNvSpPr txBox="1"/>
          <p:nvPr/>
        </p:nvSpPr>
        <p:spPr>
          <a:xfrm>
            <a:off x="1003318" y="3221396"/>
            <a:ext cx="959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Multimedia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51A5B-1F26-4A66-8041-56AAFB784890}"/>
              </a:ext>
            </a:extLst>
          </p:cNvPr>
          <p:cNvSpPr txBox="1"/>
          <p:nvPr/>
        </p:nvSpPr>
        <p:spPr>
          <a:xfrm>
            <a:off x="3370663" y="1432943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A34C84-A54E-4214-BB6F-32D6133D2047}"/>
              </a:ext>
            </a:extLst>
          </p:cNvPr>
          <p:cNvCxnSpPr>
            <a:cxnSpLocks/>
          </p:cNvCxnSpPr>
          <p:nvPr/>
        </p:nvCxnSpPr>
        <p:spPr>
          <a:xfrm flipV="1">
            <a:off x="2950041" y="2898324"/>
            <a:ext cx="0" cy="310243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8DDC3-6737-4BC0-A7C5-A32A34AA60C6}"/>
              </a:ext>
            </a:extLst>
          </p:cNvPr>
          <p:cNvSpPr txBox="1"/>
          <p:nvPr/>
        </p:nvSpPr>
        <p:spPr>
          <a:xfrm>
            <a:off x="2308459" y="3209150"/>
            <a:ext cx="132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Today’s Resources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0DDD7-95CE-4DEA-B8CD-845A97FD82F0}"/>
              </a:ext>
            </a:extLst>
          </p:cNvPr>
          <p:cNvCxnSpPr>
            <a:cxnSpLocks/>
          </p:cNvCxnSpPr>
          <p:nvPr/>
        </p:nvCxnSpPr>
        <p:spPr>
          <a:xfrm flipV="1">
            <a:off x="4370989" y="28923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369D8E-1635-4832-B31F-8D9235DF8C43}"/>
              </a:ext>
            </a:extLst>
          </p:cNvPr>
          <p:cNvSpPr txBox="1"/>
          <p:nvPr/>
        </p:nvSpPr>
        <p:spPr>
          <a:xfrm>
            <a:off x="3954493" y="3209150"/>
            <a:ext cx="87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ON24 Help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B4F52F-18F3-4E44-A4EF-79A85870B437}"/>
              </a:ext>
            </a:extLst>
          </p:cNvPr>
          <p:cNvCxnSpPr>
            <a:cxnSpLocks/>
          </p:cNvCxnSpPr>
          <p:nvPr/>
        </p:nvCxnSpPr>
        <p:spPr>
          <a:xfrm flipV="1">
            <a:off x="5849721" y="28855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FEF5D7-A125-44B3-BCE9-8F12EC311F29}"/>
              </a:ext>
            </a:extLst>
          </p:cNvPr>
          <p:cNvSpPr txBox="1"/>
          <p:nvPr/>
        </p:nvSpPr>
        <p:spPr>
          <a:xfrm>
            <a:off x="5380835" y="32091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Chat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68DE1B-61BA-4D2C-8492-31004841CB57}"/>
              </a:ext>
            </a:extLst>
          </p:cNvPr>
          <p:cNvCxnSpPr/>
          <p:nvPr/>
        </p:nvCxnSpPr>
        <p:spPr>
          <a:xfrm>
            <a:off x="5069036" y="1701999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A921AE-6EB8-430C-98F7-59200F7CC5D7}"/>
              </a:ext>
            </a:extLst>
          </p:cNvPr>
          <p:cNvSpPr txBox="1"/>
          <p:nvPr/>
        </p:nvSpPr>
        <p:spPr>
          <a:xfrm>
            <a:off x="4836011" y="1437801"/>
            <a:ext cx="53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Q&amp;A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997EB2-ED48-4538-ADCE-9D53E798B716}"/>
              </a:ext>
            </a:extLst>
          </p:cNvPr>
          <p:cNvCxnSpPr>
            <a:cxnSpLocks/>
          </p:cNvCxnSpPr>
          <p:nvPr/>
        </p:nvCxnSpPr>
        <p:spPr>
          <a:xfrm flipV="1">
            <a:off x="7340438" y="2885594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7C2376-9E81-4859-84A9-162F57E2614B}"/>
              </a:ext>
            </a:extLst>
          </p:cNvPr>
          <p:cNvSpPr txBox="1"/>
          <p:nvPr/>
        </p:nvSpPr>
        <p:spPr>
          <a:xfrm>
            <a:off x="5978291" y="1258340"/>
            <a:ext cx="122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Certificate of Attendance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9FA9A-CE49-4692-ABDA-57BA153E0F8B}"/>
              </a:ext>
            </a:extLst>
          </p:cNvPr>
          <p:cNvCxnSpPr/>
          <p:nvPr/>
        </p:nvCxnSpPr>
        <p:spPr>
          <a:xfrm>
            <a:off x="6507678" y="1697187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C1FAD1-E6CD-4A87-B078-6514ED755C89}"/>
              </a:ext>
            </a:extLst>
          </p:cNvPr>
          <p:cNvSpPr txBox="1"/>
          <p:nvPr/>
        </p:nvSpPr>
        <p:spPr>
          <a:xfrm>
            <a:off x="7033950" y="32230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3EC43-4373-ACA9-A8AB-91F20703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3" y="2059426"/>
            <a:ext cx="7438430" cy="740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3A523-4966-F7B7-FB79-BAC4256455AB}"/>
              </a:ext>
            </a:extLst>
          </p:cNvPr>
          <p:cNvSpPr txBox="1"/>
          <p:nvPr/>
        </p:nvSpPr>
        <p:spPr>
          <a:xfrm>
            <a:off x="7477796" y="1443389"/>
            <a:ext cx="122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to Action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5E20B-0958-721B-B0A7-531F1C5544B7}"/>
              </a:ext>
            </a:extLst>
          </p:cNvPr>
          <p:cNvCxnSpPr/>
          <p:nvPr/>
        </p:nvCxnSpPr>
        <p:spPr>
          <a:xfrm>
            <a:off x="8007183" y="1702628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8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54503-16EB-E71B-D307-3912FC1A0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D39CBB-FC05-2038-6ED2-8A205704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4515B-DFB1-0EDD-9B92-D80A58AB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8F36E50-F91F-4AF9-4FA8-74DD3C929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13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FB29-4E5E-94C4-F02E-A5CDCD637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0F299-84F4-4BE8-1550-49C9CF520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Managing Files &amp; Directories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0FFAB-0057-9428-C16A-07527CC2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DFF73F0-1289-7EE7-410E-800E40F4F457}"/>
              </a:ext>
            </a:extLst>
          </p:cNvPr>
          <p:cNvSpPr txBox="1">
            <a:spLocks/>
          </p:cNvSpPr>
          <p:nvPr/>
        </p:nvSpPr>
        <p:spPr>
          <a:xfrm>
            <a:off x="628650" y="1388947"/>
            <a:ext cx="8058150" cy="3524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cp letter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sysconfig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cp letter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sysconfig</a:t>
            </a:r>
            <a:r>
              <a:rPr lang="en-US" dirty="0">
                <a:solidFill>
                  <a:srgbClr val="FF0000"/>
                </a:solidFill>
              </a:rPr>
              <a:t>/letter2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mv letter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sysconfig</a:t>
            </a:r>
            <a:r>
              <a:rPr lang="en-US" dirty="0">
                <a:solidFill>
                  <a:srgbClr val="FF0000"/>
                </a:solidFill>
              </a:rPr>
              <a:t> 		   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>
                <a:solidFill>
                  <a:srgbClr val="FF0000"/>
                </a:solidFill>
              </a:rPr>
              <a:t>alias</a:t>
            </a:r>
            <a:r>
              <a:rPr lang="en-US" dirty="0">
                <a:solidFill>
                  <a:schemeClr val="tx1"/>
                </a:solidFill>
              </a:rPr>
              <a:t> to view </a:t>
            </a:r>
            <a:r>
              <a:rPr lang="en-US" dirty="0">
                <a:solidFill>
                  <a:srgbClr val="FF0000"/>
                </a:solidFill>
              </a:rPr>
              <a:t>–</a:t>
            </a:r>
            <a:r>
              <a:rPr lang="en-US" dirty="0" err="1">
                <a:solidFill>
                  <a:srgbClr val="FF0000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rm –f /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sysconfig</a:t>
            </a:r>
            <a:r>
              <a:rPr lang="en-US" dirty="0">
                <a:solidFill>
                  <a:srgbClr val="FF0000"/>
                </a:solidFill>
              </a:rPr>
              <a:t>/letter*	   </a:t>
            </a:r>
            <a:r>
              <a:rPr lang="en-US" dirty="0">
                <a:solidFill>
                  <a:schemeClr val="tx1"/>
                </a:solidFill>
              </a:rPr>
              <a:t>(or </a:t>
            </a:r>
            <a:r>
              <a:rPr lang="en-US" dirty="0">
                <a:solidFill>
                  <a:srgbClr val="FF0000"/>
                </a:solidFill>
              </a:rPr>
              <a:t>unlink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touch </a:t>
            </a:r>
            <a:r>
              <a:rPr lang="en-US" dirty="0" err="1">
                <a:solidFill>
                  <a:srgbClr val="FF0000"/>
                </a:solidFill>
              </a:rPr>
              <a:t>newletter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lala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lala</a:t>
            </a:r>
            <a:r>
              <a:rPr lang="en-US" dirty="0">
                <a:solidFill>
                  <a:srgbClr val="FF0000"/>
                </a:solidFill>
              </a:rPr>
              <a:t>/po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mkdir</a:t>
            </a:r>
            <a:r>
              <a:rPr lang="en-US" dirty="0">
                <a:solidFill>
                  <a:srgbClr val="FF0000"/>
                </a:solidFill>
              </a:rPr>
              <a:t> –p </a:t>
            </a:r>
            <a:r>
              <a:rPr lang="en-US" dirty="0" err="1">
                <a:solidFill>
                  <a:srgbClr val="FF0000"/>
                </a:solidFill>
              </a:rPr>
              <a:t>lala</a:t>
            </a:r>
            <a:r>
              <a:rPr lang="en-US" dirty="0">
                <a:solidFill>
                  <a:srgbClr val="FF0000"/>
                </a:solidFill>
              </a:rPr>
              <a:t>/po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rmdir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lala</a:t>
            </a:r>
            <a:r>
              <a:rPr lang="en-US" dirty="0">
                <a:solidFill>
                  <a:srgbClr val="FF0000"/>
                </a:solidFill>
              </a:rPr>
              <a:t> 	</a:t>
            </a:r>
            <a:r>
              <a:rPr lang="en-US" dirty="0">
                <a:solidFill>
                  <a:schemeClr val="tx1"/>
                </a:solidFill>
              </a:rPr>
              <a:t>(empty only)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rm –R </a:t>
            </a:r>
            <a:r>
              <a:rPr lang="en-US" dirty="0" err="1">
                <a:solidFill>
                  <a:srgbClr val="FF0000"/>
                </a:solidFill>
              </a:rPr>
              <a:t>lala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29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D0CE-CC76-21A1-FBFD-201955E2B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2A8C-62D4-4E84-26FB-6DBBEC646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Finding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00DEE-1DD6-3B54-C363-A648181F6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FC2563-16DA-5471-5AAA-BC2E22A0250A}"/>
              </a:ext>
            </a:extLst>
          </p:cNvPr>
          <p:cNvSpPr txBox="1">
            <a:spLocks/>
          </p:cNvSpPr>
          <p:nvPr/>
        </p:nvSpPr>
        <p:spPr>
          <a:xfrm>
            <a:off x="628650" y="1388947"/>
            <a:ext cx="8058150" cy="35240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locate hosts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locate </a:t>
            </a:r>
            <a:r>
              <a:rPr lang="en-US" dirty="0" err="1">
                <a:solidFill>
                  <a:srgbClr val="FF0000"/>
                </a:solidFill>
              </a:rPr>
              <a:t>newletter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updatedb</a:t>
            </a:r>
            <a:r>
              <a:rPr lang="en-US" dirty="0">
                <a:solidFill>
                  <a:srgbClr val="FF0000"/>
                </a:solidFill>
              </a:rPr>
              <a:t>		 </a:t>
            </a:r>
            <a:r>
              <a:rPr lang="en-US" dirty="0">
                <a:solidFill>
                  <a:schemeClr val="tx1"/>
                </a:solidFill>
              </a:rPr>
              <a:t>(/var/lib/</a:t>
            </a:r>
            <a:r>
              <a:rPr lang="en-US" dirty="0" err="1">
                <a:solidFill>
                  <a:schemeClr val="tx1"/>
                </a:solidFill>
              </a:rPr>
              <a:t>plocate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plocate.db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echo $PATH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which grep		</a:t>
            </a:r>
            <a:r>
              <a:rPr lang="en-US" dirty="0">
                <a:solidFill>
                  <a:schemeClr val="tx1"/>
                </a:solidFill>
              </a:rPr>
              <a:t>(or </a:t>
            </a:r>
            <a:r>
              <a:rPr lang="en-US" dirty="0" err="1">
                <a:solidFill>
                  <a:srgbClr val="FF0000"/>
                </a:solidFill>
              </a:rPr>
              <a:t>whereis</a:t>
            </a:r>
            <a:r>
              <a:rPr lang="en-US" dirty="0">
                <a:solidFill>
                  <a:srgbClr val="FF0000"/>
                </a:solidFill>
              </a:rPr>
              <a:t> grep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find  /directory –criteria  value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find /root –name “let*”			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find /home –user woot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find /var –size +8192k		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find / –name “core” –exec rm {} \; -print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792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2930F-53C0-B33F-A629-3A719EA3B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84F7C-92F7-1632-C3FD-974266BB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3E2DA3-09DE-A548-F4C2-03D22E02C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365603"/>
              </p:ext>
            </p:extLst>
          </p:nvPr>
        </p:nvGraphicFramePr>
        <p:xfrm>
          <a:off x="681926" y="661584"/>
          <a:ext cx="7268705" cy="38203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022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5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r>
                        <a:rPr lang="en-US" sz="1000" dirty="0" err="1">
                          <a:solidFill>
                            <a:schemeClr val="accent1"/>
                          </a:solidFill>
                          <a:effectLst/>
                        </a:rPr>
                        <a:t>atime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 -n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r>
                        <a:rPr lang="en-US" sz="1000" dirty="0" err="1">
                          <a:solidFill>
                            <a:schemeClr val="accent1"/>
                          </a:solidFill>
                          <a:effectLst/>
                        </a:rPr>
                        <a:t>atime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 +n</a:t>
                      </a:r>
                      <a:endParaRPr lang="en-US" sz="10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Searches for files that were accessed less than n days ago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Searches for files that were accessed more than n days ago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1"/>
                          </a:solidFill>
                          <a:effectLst/>
                        </a:rPr>
                        <a:t>-group n</a:t>
                      </a:r>
                      <a:endParaRPr lang="en-US" sz="100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Searches for files who are owned by a certain group or GID (n)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1"/>
                          </a:solidFill>
                          <a:effectLst/>
                        </a:rPr>
                        <a:t>-inum n</a:t>
                      </a:r>
                      <a:endParaRPr lang="en-US" sz="100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Searches for files who have an inode number of n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31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1"/>
                          </a:solidFill>
                          <a:effectLst/>
                        </a:rPr>
                        <a:t>-ls</a:t>
                      </a:r>
                      <a:endParaRPr lang="en-US" sz="100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May be used with other search options to perform a long file listing for files and directories found during the search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9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1"/>
                          </a:solidFill>
                          <a:effectLst/>
                        </a:rPr>
                        <a:t>-mtime -n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1"/>
                          </a:solidFill>
                          <a:effectLst/>
                        </a:rPr>
                        <a:t>-mtime +n</a:t>
                      </a:r>
                      <a:endParaRPr lang="en-US" sz="100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Searches for files that were modified less than n days ago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Searches for files that were modified more than n days ago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accent1"/>
                          </a:solidFill>
                          <a:effectLst/>
                        </a:rPr>
                        <a:t>-name n</a:t>
                      </a:r>
                      <a:endParaRPr lang="en-US" sz="100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Searches for a certain filename n (n may contain wildcards)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29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-perm 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-perm -n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-perm +n</a:t>
                      </a:r>
                      <a:endParaRPr lang="en-US" sz="10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Searches for files and directories that have a certain permission set of n (e.g. 600 or u=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</a:rPr>
                        <a:t>rw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 as described later)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Searches for files and directories that contain at least the permissions described by n.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Searches for files and directories that contain any of the permissions described by n.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011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</a:t>
                      </a:r>
                      <a:r>
                        <a:rPr lang="en-US" sz="1000" dirty="0" err="1">
                          <a:solidFill>
                            <a:schemeClr val="accent1"/>
                          </a:solidFill>
                          <a:effectLst/>
                        </a:rPr>
                        <a:t>regexp</a:t>
                      </a: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 n</a:t>
                      </a:r>
                      <a:endParaRPr lang="en-US" sz="10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Searches for certain filenames using regular expressions instead of wildcard metacharacters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20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-size -n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-size 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-size +n</a:t>
                      </a:r>
                      <a:endParaRPr lang="en-US" sz="10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Searches for files with a size less than 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Searches for files with a size of n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Searches for files with a size greater than n </a:t>
                      </a:r>
                      <a:endParaRPr lang="en-US" sz="100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987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-type n</a:t>
                      </a:r>
                      <a:endParaRPr lang="en-US" sz="10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Searches for files of type n where n is: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b   for block files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c   for character files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d   for directory files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p   for named pipes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f    for regular files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l    for symbolic links (shortcuts)</a:t>
                      </a:r>
                    </a:p>
                    <a:p>
                      <a:pPr marL="342900" marR="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  <a:tabLst>
                          <a:tab pos="457200" algn="l"/>
                        </a:tabLs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   for sockets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734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accent1"/>
                          </a:solidFill>
                          <a:effectLst/>
                        </a:rPr>
                        <a:t>-user n</a:t>
                      </a:r>
                      <a:endParaRPr lang="en-US" sz="1000" dirty="0">
                        <a:solidFill>
                          <a:schemeClr val="accent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</a:rPr>
                        <a:t>Searches for files owned by a certain user or UID (n)</a:t>
                      </a:r>
                      <a:endParaRPr lang="en-US" sz="10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43889" marR="43889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5170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E71B7-F08A-1C8B-EDC8-46399E1CF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08319-12B2-14EE-A5BB-54DBE906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Linking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A691F-7D09-CC81-4BFD-DEB86E3F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A2812E-E629-4AD9-88DB-AAA83574062A}"/>
              </a:ext>
            </a:extLst>
          </p:cNvPr>
          <p:cNvSpPr txBox="1">
            <a:spLocks/>
          </p:cNvSpPr>
          <p:nvPr/>
        </p:nvSpPr>
        <p:spPr>
          <a:xfrm>
            <a:off x="628650" y="2022529"/>
            <a:ext cx="8058150" cy="2890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rgbClr val="FF0000"/>
                </a:solidFill>
              </a:rPr>
              <a:t>Hard links </a:t>
            </a:r>
            <a:r>
              <a:rPr lang="en-US" sz="2200" dirty="0">
                <a:solidFill>
                  <a:schemeClr val="tx1"/>
                </a:solidFill>
              </a:rPr>
              <a:t>(same filesystem): same </a:t>
            </a:r>
            <a:r>
              <a:rPr lang="en-US" sz="2200" dirty="0" err="1">
                <a:solidFill>
                  <a:schemeClr val="tx1"/>
                </a:solidFill>
              </a:rPr>
              <a:t>inode</a:t>
            </a:r>
            <a:r>
              <a:rPr lang="en-US" sz="2200" dirty="0">
                <a:solidFill>
                  <a:schemeClr val="tx1"/>
                </a:solidFill>
              </a:rPr>
              <a:t>, increment the link count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b="1" dirty="0" err="1">
                <a:solidFill>
                  <a:srgbClr val="FF0000"/>
                </a:solidFill>
              </a:rPr>
              <a:t>Symlinks</a:t>
            </a:r>
            <a:r>
              <a:rPr lang="en-US" sz="2200" dirty="0">
                <a:solidFill>
                  <a:schemeClr val="tx1"/>
                </a:solidFill>
              </a:rPr>
              <a:t> (shortcuts): data section points to the target file/directory</a:t>
            </a:r>
            <a:br>
              <a:rPr lang="en-US" sz="2200" dirty="0">
                <a:solidFill>
                  <a:schemeClr val="tx1"/>
                </a:solidFill>
              </a:rPr>
            </a:b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ln letter </a:t>
            </a:r>
            <a:r>
              <a:rPr lang="en-US" sz="2200" dirty="0" err="1">
                <a:solidFill>
                  <a:srgbClr val="FF0000"/>
                </a:solidFill>
              </a:rPr>
              <a:t>letterh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ln –s letter letters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 err="1">
                <a:solidFill>
                  <a:srgbClr val="FF0000"/>
                </a:solidFill>
              </a:rPr>
              <a:t>ll</a:t>
            </a:r>
            <a:r>
              <a:rPr lang="en-US" sz="2200" dirty="0">
                <a:solidFill>
                  <a:srgbClr val="FF0000"/>
                </a:solidFill>
              </a:rPr>
              <a:t> –</a:t>
            </a:r>
            <a:r>
              <a:rPr lang="en-US" sz="2200" dirty="0" err="1">
                <a:solidFill>
                  <a:srgbClr val="FF0000"/>
                </a:solidFill>
              </a:rPr>
              <a:t>i</a:t>
            </a:r>
            <a:r>
              <a:rPr lang="en-US" sz="2200" dirty="0">
                <a:solidFill>
                  <a:srgbClr val="FF0000"/>
                </a:solidFill>
              </a:rPr>
              <a:t> letter*</a:t>
            </a:r>
            <a:br>
              <a:rPr lang="en-US" sz="2200" dirty="0">
                <a:solidFill>
                  <a:srgbClr val="FF0000"/>
                </a:solidFill>
              </a:rPr>
            </a:br>
            <a:r>
              <a:rPr lang="en-US" sz="2200" dirty="0">
                <a:solidFill>
                  <a:srgbClr val="FF0000"/>
                </a:solidFill>
              </a:rPr>
              <a:t>find . –</a:t>
            </a:r>
            <a:r>
              <a:rPr lang="en-US" sz="2200" dirty="0" err="1">
                <a:solidFill>
                  <a:srgbClr val="FF0000"/>
                </a:solidFill>
              </a:rPr>
              <a:t>inum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_____</a:t>
            </a:r>
            <a:endParaRPr lang="en-US" sz="2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112446-29CA-7000-6B4C-DE3883F68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0689" y="230537"/>
            <a:ext cx="4355229" cy="1663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2211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CA1DC-0F01-846B-CAD8-00FFB578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C52AEB-1EA2-53D6-06B7-5109BF14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6CFE-BD8E-CFDA-F06C-111ECE7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2C6357B-244E-2CBD-94C4-5E3A1BF2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3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34F9B-4C7A-E6AC-1A87-6731263C9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505F-D40B-F93D-4CD5-C817B97E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785D5-2117-962F-0602-5D567454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94F2E0-AD82-F0C8-4162-35E850D6C78F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Refer to the optional exercises for this introductory session, available at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https://github.com/jasoneckert/LinuxTTT</a:t>
            </a:r>
            <a:r>
              <a:rPr lang="en-US" dirty="0">
                <a:solidFill>
                  <a:schemeClr val="tx2"/>
                </a:solidFill>
              </a:rPr>
              <a:t>: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3 - Session 2 Exercises - Working with Files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95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871A-7EC4-422F-B574-F7F4DD06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time: Please type your questions in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2317-8DEF-4BD5-9BC7-CDD8A320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over content.</a:t>
            </a:r>
          </a:p>
          <a:p>
            <a:r>
              <a:rPr lang="en-US" dirty="0"/>
              <a:t>Share you experience.</a:t>
            </a:r>
          </a:p>
          <a:p>
            <a:r>
              <a:rPr lang="en-US" dirty="0"/>
              <a:t>What would you like to see </a:t>
            </a:r>
            <a:br>
              <a:rPr lang="en-US" dirty="0"/>
            </a:br>
            <a:r>
              <a:rPr lang="en-US" dirty="0"/>
              <a:t>different moving forward?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34BE8-FA3C-435A-807A-87738D7D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440A530-B47F-4A69-A514-B87BCACE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832" y="1536076"/>
            <a:ext cx="4762500" cy="222885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C104D42-D1E7-4F57-8F57-E53F5E5A36D0}"/>
              </a:ext>
            </a:extLst>
          </p:cNvPr>
          <p:cNvSpPr/>
          <p:nvPr/>
        </p:nvSpPr>
        <p:spPr>
          <a:xfrm>
            <a:off x="2121199" y="3764926"/>
            <a:ext cx="4657725" cy="585618"/>
          </a:xfrm>
          <a:prstGeom prst="round2Diag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FC931-BD16-4F6F-911B-437FAFD2F9F3}"/>
              </a:ext>
            </a:extLst>
          </p:cNvPr>
          <p:cNvSpPr txBox="1"/>
          <p:nvPr/>
        </p:nvSpPr>
        <p:spPr>
          <a:xfrm>
            <a:off x="2243137" y="3803269"/>
            <a:ext cx="465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Let’s keep the conversation going in the CompTIA Instructor Forum: https://cin.comptia.org</a:t>
            </a:r>
          </a:p>
        </p:txBody>
      </p:sp>
    </p:spTree>
    <p:extLst>
      <p:ext uri="{BB962C8B-B14F-4D97-AF65-F5344CB8AC3E}">
        <p14:creationId xmlns:p14="http://schemas.microsoft.com/office/powerpoint/2010/main" val="1948166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5623016" y="3238217"/>
            <a:ext cx="2743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Host: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Stephen Schneiter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Instructor Network Program Director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CompTIA</a:t>
            </a:r>
            <a:endParaRPr sz="1400" dirty="0"/>
          </a:p>
          <a:p>
            <a:r>
              <a:rPr lang="en-US" sz="14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sschneiter@comptia.org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</p:txBody>
      </p:sp>
      <p:pic>
        <p:nvPicPr>
          <p:cNvPr id="248" name="Google Shape;248;p37" descr="A person in a suit and ti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892" y="1149513"/>
            <a:ext cx="1967057" cy="196705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700"/>
            </a:pPr>
            <a:r>
              <a:rPr lang="en-US" dirty="0"/>
              <a:t>Linux+ Team</a:t>
            </a:r>
            <a:endParaRPr dirty="0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124FDA21-F5C5-F6DC-182A-5F5F42A9B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99" y="3239628"/>
            <a:ext cx="34189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Guest: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Jason Eckert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Dean of Technology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err="1">
                <a:solidFill>
                  <a:srgbClr val="000000"/>
                </a:solidFill>
              </a:rPr>
              <a:t>triOS</a:t>
            </a:r>
            <a:r>
              <a:rPr lang="en-US" altLang="en-US" sz="1400" dirty="0">
                <a:solidFill>
                  <a:srgbClr val="000000"/>
                </a:solidFill>
              </a:rPr>
              <a:t> College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srgbClr val="000000"/>
                </a:solidFill>
                <a:effectLst/>
                <a:ea typeface="Aptos" panose="020B0004020202020204" pitchFamily="34" charset="0"/>
                <a:hlinkClick r:id="rId5"/>
              </a:rPr>
              <a:t>jason.eckert@trios.com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147B5-91AD-C127-D90B-1FDB47D19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r="2055"/>
          <a:stretch/>
        </p:blipFill>
        <p:spPr>
          <a:xfrm>
            <a:off x="1207395" y="1149512"/>
            <a:ext cx="1967057" cy="1967057"/>
          </a:xfrm>
          <a:prstGeom prst="ellipse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and yellow hexagon pattern&#10;&#10;Description automatically generated">
            <a:extLst>
              <a:ext uri="{FF2B5EF4-FFF2-40B4-BE49-F238E27FC236}">
                <a16:creationId xmlns:a16="http://schemas.microsoft.com/office/drawing/2014/main" id="{29707DDD-6CB0-49CA-B096-18774CB6F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8"/>
          <a:stretch/>
        </p:blipFill>
        <p:spPr>
          <a:xfrm>
            <a:off x="-635431" y="-1809952"/>
            <a:ext cx="9804244" cy="695345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7107746-528D-EA82-0B77-EE267F19AA4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8651" y="2458198"/>
            <a:ext cx="4914046" cy="2060972"/>
          </a:xfrm>
        </p:spPr>
        <p:txBody>
          <a:bodyPr vert="horz" lIns="68580" tIns="34290" rIns="68580" bIns="34290" rtlCol="0">
            <a:normAutofit/>
          </a:bodyPr>
          <a:lstStyle/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Communicate and collaborate with CompTIA staff and other instructors.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Access resources for students to understand the value of getting certified. 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Receive complimentary training and tools from CompTIA to enrich your classroom. 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Become proficient at teaching CompTIA standards. </a:t>
            </a:r>
          </a:p>
          <a:p>
            <a:pPr marL="450056" lvl="1" indent="-192881">
              <a:lnSpc>
                <a:spcPct val="107000"/>
              </a:lnSpc>
              <a:buClr>
                <a:srgbClr val="000000"/>
              </a:buClr>
              <a:buSzPts val="2400"/>
              <a:buFont typeface="Noto Sans Symbols"/>
              <a:buChar char="∙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Share best practices and resources with each other. </a:t>
            </a: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Google Shape;271;p39" descr="A close up of a logo&#10;&#10;Description automatically generated">
            <a:extLst>
              <a:ext uri="{FF2B5EF4-FFF2-40B4-BE49-F238E27FC236}">
                <a16:creationId xmlns:a16="http://schemas.microsoft.com/office/drawing/2014/main" id="{9B184F4C-05A6-04B4-9141-415A0563D3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9710" b="33345"/>
          <a:stretch/>
        </p:blipFill>
        <p:spPr>
          <a:xfrm>
            <a:off x="-3" y="135883"/>
            <a:ext cx="4957254" cy="18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C727D65-BA55-BC8D-D69A-B536EDA0C2E8}"/>
              </a:ext>
            </a:extLst>
          </p:cNvPr>
          <p:cNvSpPr/>
          <p:nvPr/>
        </p:nvSpPr>
        <p:spPr>
          <a:xfrm>
            <a:off x="4813163" y="699820"/>
            <a:ext cx="4862945" cy="8484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A49B8-2872-4BFE-39D8-F44CE4E01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438" y="781700"/>
            <a:ext cx="3916586" cy="9540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3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The CompTIA Instructor Network (CIN) is a worldwide community for instructors who provide CompTIA certification training. </a:t>
            </a:r>
            <a:br>
              <a:rPr lang="en-US" sz="1800" dirty="0">
                <a:solidFill>
                  <a:srgbClr val="4B4343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</a:br>
            <a:endParaRPr lang="en-US" sz="1800" dirty="0">
              <a:solidFill>
                <a:srgbClr val="4B4343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37A697FD-A15A-0FDC-BCB0-E548709158A3}"/>
              </a:ext>
            </a:extLst>
          </p:cNvPr>
          <p:cNvSpPr txBox="1">
            <a:spLocks/>
          </p:cNvSpPr>
          <p:nvPr/>
        </p:nvSpPr>
        <p:spPr>
          <a:xfrm>
            <a:off x="628651" y="2058012"/>
            <a:ext cx="5564331" cy="26678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7000"/>
              </a:lnSpc>
              <a:buClr>
                <a:srgbClr val="000000"/>
              </a:buClr>
              <a:buSzPts val="2400"/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Benefits of being a community member include:</a:t>
            </a:r>
            <a:endParaRPr lang="en-US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98E0C4-BA05-F24E-FD05-A3FB04A1B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767" y="4501091"/>
            <a:ext cx="1352550" cy="209550"/>
          </a:xfrm>
          <a:prstGeom prst="rect">
            <a:avLst/>
          </a:prstGeom>
        </p:spPr>
      </p:pic>
      <p:pic>
        <p:nvPicPr>
          <p:cNvPr id="24" name="Picture 23" descr="A qr code with a yellow hexagon and white text&#10;&#10;Description automatically generated">
            <a:extLst>
              <a:ext uri="{FF2B5EF4-FFF2-40B4-BE49-F238E27FC236}">
                <a16:creationId xmlns:a16="http://schemas.microsoft.com/office/drawing/2014/main" id="{8C505FFD-E2F2-AEC7-3F84-DB21EC1FAA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367" y="3282632"/>
            <a:ext cx="1462947" cy="1860869"/>
          </a:xfrm>
          <a:prstGeom prst="rect">
            <a:avLst/>
          </a:prstGeom>
        </p:spPr>
      </p:pic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8BCB781-B292-44E6-8B17-01BC35CCA235}"/>
              </a:ext>
            </a:extLst>
          </p:cNvPr>
          <p:cNvSpPr txBox="1">
            <a:spLocks/>
          </p:cNvSpPr>
          <p:nvPr/>
        </p:nvSpPr>
        <p:spPr>
          <a:xfrm>
            <a:off x="2358737" y="4495896"/>
            <a:ext cx="4593082" cy="26678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1733" b="0" kern="0" spc="0">
                <a:solidFill>
                  <a:schemeClr val="tx1"/>
                </a:solidFill>
                <a:latin typeface="Roboto Light"/>
                <a:ea typeface="Roboto Light"/>
                <a:cs typeface="Roboto Light"/>
              </a:defRPr>
            </a:lvl1pPr>
            <a:lvl2pPr marL="60958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2pPr>
            <a:lvl3pPr marL="121917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3pPr>
            <a:lvl4pPr marL="1828754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4pPr>
            <a:lvl5pPr marL="243833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Mission Gothic Regular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https://</a:t>
            </a:r>
            <a:r>
              <a:rPr lang="en-US" sz="105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cin.comptia.org</a:t>
            </a:r>
            <a:endParaRPr lang="en-US" sz="105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171450">
              <a:buFont typeface="Arial" panose="020B0604020202020204" pitchFamily="34" charset="0"/>
              <a:buChar char="•"/>
            </a:pPr>
            <a:endParaRPr lang="en-US" sz="1200" kern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08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475" y="4493314"/>
            <a:ext cx="233539" cy="197285"/>
          </a:xfrm>
          <a:prstGeom prst="rect">
            <a:avLst/>
          </a:prstGeom>
        </p:spPr>
      </p:pic>
      <p:sp>
        <p:nvSpPr>
          <p:cNvPr id="8" name="Subtitle 5"/>
          <p:cNvSpPr txBox="1">
            <a:spLocks noChangeArrowheads="1"/>
          </p:cNvSpPr>
          <p:nvPr/>
        </p:nvSpPr>
        <p:spPr bwMode="auto">
          <a:xfrm>
            <a:off x="7110225" y="4435494"/>
            <a:ext cx="2645565" cy="2407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@</a:t>
            </a:r>
            <a:r>
              <a:rPr lang="en-US" altLang="zh-CN" sz="1200" dirty="0" err="1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TeachCompTIA</a:t>
            </a: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  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4685A1-84C5-4E99-8E8B-07892D4BEA4A}"/>
              </a:ext>
            </a:extLst>
          </p:cNvPr>
          <p:cNvSpPr/>
          <p:nvPr/>
        </p:nvSpPr>
        <p:spPr>
          <a:xfrm>
            <a:off x="8026400" y="0"/>
            <a:ext cx="1117600" cy="7789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 descr="A picture containing computer&#10;&#10;Description automatically generated">
            <a:extLst>
              <a:ext uri="{FF2B5EF4-FFF2-40B4-BE49-F238E27FC236}">
                <a16:creationId xmlns:a16="http://schemas.microsoft.com/office/drawing/2014/main" id="{E49728D2-4624-4374-970D-EF5783D3F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"/>
            <a:ext cx="6158753" cy="205291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347AAF-BC1C-420D-B0C4-C9E50B315A96}"/>
              </a:ext>
            </a:extLst>
          </p:cNvPr>
          <p:cNvSpPr txBox="1"/>
          <p:nvPr/>
        </p:nvSpPr>
        <p:spPr>
          <a:xfrm>
            <a:off x="251459" y="2923654"/>
            <a:ext cx="709422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What: </a:t>
            </a:r>
            <a:r>
              <a:rPr lang="en-US" sz="1600" dirty="0"/>
              <a:t>One-hour webinar investigating concepts such as the different mindsets that OT and IT workers have, as well as implementing secure by design principles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When: </a:t>
            </a:r>
            <a:r>
              <a:rPr lang="en-US" sz="1600" dirty="0"/>
              <a:t>Wednesday, October 1, 2025,  11:00 a.m. CDT (</a:t>
            </a:r>
            <a:r>
              <a:rPr lang="en-US" sz="1600"/>
              <a:t>1 hour)</a:t>
            </a:r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</a:rPr>
              <a:t>Where: </a:t>
            </a:r>
            <a:r>
              <a:rPr lang="en-US" sz="1600" dirty="0"/>
              <a:t>ON24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Who: </a:t>
            </a:r>
            <a:r>
              <a:rPr lang="en-US" sz="1600" dirty="0">
                <a:solidFill>
                  <a:srgbClr val="1D1C1D"/>
                </a:solidFill>
                <a:latin typeface="Slack-Lato"/>
              </a:rPr>
              <a:t>James Stanger, Chief Technology Evangelist, Renee Wynn, former CIO of NASA </a:t>
            </a:r>
            <a:endParaRPr lang="en-US" sz="1600" dirty="0"/>
          </a:p>
          <a:p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Register: 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  <a:hlinkClick r:id="rId5"/>
              </a:rPr>
              <a:t>https://bit.ly/CIN-ThePulse-Oct25</a:t>
            </a:r>
            <a:r>
              <a:rPr lang="en-US" sz="16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B020E-DE0B-4233-942F-923807E51F2E}"/>
              </a:ext>
            </a:extLst>
          </p:cNvPr>
          <p:cNvSpPr txBox="1"/>
          <p:nvPr/>
        </p:nvSpPr>
        <p:spPr>
          <a:xfrm>
            <a:off x="170778" y="2221840"/>
            <a:ext cx="71749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16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CIN The Pulse: Managing critical space cybersecurity: Guarding against the failure of imagination</a:t>
            </a:r>
            <a:endParaRPr lang="en-US" sz="1600" b="1" i="0" dirty="0">
              <a:solidFill>
                <a:srgbClr val="FF0000"/>
              </a:solidFill>
              <a:effectLst/>
            </a:endParaRPr>
          </a:p>
        </p:txBody>
      </p:sp>
      <p:pic>
        <p:nvPicPr>
          <p:cNvPr id="4" name="Content Placeholder 6" descr="A person smiling at the camera&#10;&#10;AI-generated content may be incorrect.">
            <a:extLst>
              <a:ext uri="{FF2B5EF4-FFF2-40B4-BE49-F238E27FC236}">
                <a16:creationId xmlns:a16="http://schemas.microsoft.com/office/drawing/2014/main" id="{7E1FCF7F-DCEA-A438-F390-4F64FBB53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" t="8716" r="130" b="22822"/>
          <a:stretch>
            <a:fillRect/>
          </a:stretch>
        </p:blipFill>
        <p:spPr>
          <a:xfrm>
            <a:off x="7533456" y="1257639"/>
            <a:ext cx="1453715" cy="1519676"/>
          </a:xfrm>
          <a:prstGeom prst="ellipse">
            <a:avLst/>
          </a:prstGeom>
        </p:spPr>
      </p:pic>
      <p:pic>
        <p:nvPicPr>
          <p:cNvPr id="9" name="Picture 8" descr="A person in a suit&#10;&#10;AI-generated content may be incorrect.">
            <a:extLst>
              <a:ext uri="{FF2B5EF4-FFF2-40B4-BE49-F238E27FC236}">
                <a16:creationId xmlns:a16="http://schemas.microsoft.com/office/drawing/2014/main" id="{6D2CAE18-B85B-96C5-DA9D-4AE3278DD3E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8" r="5038"/>
          <a:stretch>
            <a:fillRect/>
          </a:stretch>
        </p:blipFill>
        <p:spPr>
          <a:xfrm>
            <a:off x="6387767" y="233507"/>
            <a:ext cx="1409619" cy="1409626"/>
          </a:xfrm>
          <a:prstGeom prst="ellipse">
            <a:avLst/>
          </a:prstGeom>
        </p:spPr>
      </p:pic>
      <p:pic>
        <p:nvPicPr>
          <p:cNvPr id="11" name="Picture 10" descr="A qr code on a white square&#10;&#10;AI-generated content may be incorrect.">
            <a:extLst>
              <a:ext uri="{FF2B5EF4-FFF2-40B4-BE49-F238E27FC236}">
                <a16:creationId xmlns:a16="http://schemas.microsoft.com/office/drawing/2014/main" id="{DC36C48B-C0CC-7CF2-5541-E2521AF26F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66476" y="3094255"/>
            <a:ext cx="1287780" cy="1287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4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91954" y="139621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64402"/>
              </p:ext>
            </p:extLst>
          </p:nvPr>
        </p:nvGraphicFramePr>
        <p:xfrm>
          <a:off x="572521" y="831385"/>
          <a:ext cx="7622170" cy="380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Linux+ V8 TTT Session Outline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Date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Topic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09/09/2025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Linux overview, setup, shell navigation, getting help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09/11/2025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 navigation, working with text files, file management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09/16/2025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permissions, filesystem administration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09/18/2025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 features (BASH), shell scripting, Python scripting, Git 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09/23/2025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initialization, localization, compression, backup and software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09/25/2025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processes, kernel modules, users and logs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6432170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09/30/2025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configuration and remote management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723811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10/02/2025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Configuring network services, cloud and automation (part 1)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11661107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10/07/2025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and automation (part 2), security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03121071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10/09/2025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Troubleshooting, performance , preparing for Linux+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203463295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274BE-9EA5-4C31-A5F4-AF666394746A}"/>
              </a:ext>
            </a:extLst>
          </p:cNvPr>
          <p:cNvSpPr/>
          <p:nvPr/>
        </p:nvSpPr>
        <p:spPr>
          <a:xfrm>
            <a:off x="572521" y="1673216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8C3EBE-2FE3-3A16-3E76-5C4BF17B6BE9}"/>
              </a:ext>
            </a:extLst>
          </p:cNvPr>
          <p:cNvSpPr/>
          <p:nvPr/>
        </p:nvSpPr>
        <p:spPr>
          <a:xfrm>
            <a:off x="572521" y="1363155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75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FA6EF8-9439-40FB-B525-0B4524B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</a:t>
            </a:r>
            <a:br>
              <a:rPr lang="en-US" dirty="0"/>
            </a:br>
            <a:r>
              <a:rPr lang="en-US" dirty="0"/>
              <a:t>navigation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343E0-BB2D-43B1-8CB7-B2C3F997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A423B41-6797-D479-1B95-1CC75C4E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34" y="1055506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6C612-2758-DFF3-6658-F639C899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73B48-ED8E-7FCA-986B-7F047A21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Filesystems &amp; Mounting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A59E6-8D84-B2AB-C266-4B9E4EB9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9400E0-4D80-0DAA-F953-26AD355D9DEE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C:\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winnt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\system32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C:\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inetpub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D:\public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E:\data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E:\programs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  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winnt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/system32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/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inetpub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/public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/data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/programs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" name="Picture 3">
            <a:extLst>
              <a:ext uri="{FF2B5EF4-FFF2-40B4-BE49-F238E27FC236}">
                <a16:creationId xmlns:a16="http://schemas.microsoft.com/office/drawing/2014/main" id="{A3E1FB4D-5066-BD41-653D-9D529C0D8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50" y="1384183"/>
            <a:ext cx="4037997" cy="1318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5A63E1C-E3E2-4B65-7B2E-E0EE439BE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3150" y="3057961"/>
            <a:ext cx="4078577" cy="1351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142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CC4AA-F953-FAA2-0D23-E59AF3E7C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2DCB-00EC-8486-7B58-2C12AE4A6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Filesystems &amp; Mounting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BD42-F387-5AD6-860D-783A78908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E3A9B28-C15B-C0BC-DA4A-2768B3DE82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961" y="1786401"/>
            <a:ext cx="6536078" cy="1911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767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pTIA Colors">
      <a:dk1>
        <a:sysClr val="windowText" lastClr="000000"/>
      </a:dk1>
      <a:lt1>
        <a:sysClr val="window" lastClr="FFFFFF"/>
      </a:lt1>
      <a:dk2>
        <a:srgbClr val="36434D"/>
      </a:dk2>
      <a:lt2>
        <a:srgbClr val="EEECE1"/>
      </a:lt2>
      <a:accent1>
        <a:srgbClr val="E01921"/>
      </a:accent1>
      <a:accent2>
        <a:srgbClr val="EC742A"/>
      </a:accent2>
      <a:accent3>
        <a:srgbClr val="F8A721"/>
      </a:accent3>
      <a:accent4>
        <a:srgbClr val="B7D110"/>
      </a:accent4>
      <a:accent5>
        <a:srgbClr val="008ABD"/>
      </a:accent5>
      <a:accent6>
        <a:srgbClr val="7F4B9A"/>
      </a:accent6>
      <a:hlink>
        <a:srgbClr val="E2161A"/>
      </a:hlink>
      <a:folHlink>
        <a:srgbClr val="5760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161A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9727B"/>
          </a:solidFill>
          <a:headEnd type="none"/>
          <a:tailEnd type="non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CB5B8767C7745948A3559EF744C69" ma:contentTypeVersion="20" ma:contentTypeDescription="Create a new document." ma:contentTypeScope="" ma:versionID="beabf1da4472aaf6b69e22e6aefea9ab">
  <xsd:schema xmlns:xsd="http://www.w3.org/2001/XMLSchema" xmlns:xs="http://www.w3.org/2001/XMLSchema" xmlns:p="http://schemas.microsoft.com/office/2006/metadata/properties" xmlns:ns1="http://schemas.microsoft.com/sharepoint/v3" xmlns:ns2="c5a045cd-caed-4152-a4f5-04c1bd725e2d" xmlns:ns3="9ff2668b-3160-4a26-9ccd-5997767d9dca" targetNamespace="http://schemas.microsoft.com/office/2006/metadata/properties" ma:root="true" ma:fieldsID="49792f332b3258ccec7056023d04acf0" ns1:_="" ns2:_="" ns3:_="">
    <xsd:import namespace="http://schemas.microsoft.com/sharepoint/v3"/>
    <xsd:import namespace="c5a045cd-caed-4152-a4f5-04c1bd725e2d"/>
    <xsd:import namespace="9ff2668b-3160-4a26-9ccd-5997767d9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045cd-caed-4152-a4f5-04c1bd725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7b08e0c-9838-438a-a46d-e871ec00c0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f2668b-3160-4a26-9ccd-5997767d9d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2060ac0-81dd-4fc1-be9b-d5868cbde091}" ma:internalName="TaxCatchAll" ma:showField="CatchAllData" ma:web="9ff2668b-3160-4a26-9ccd-5997767d9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c5a045cd-caed-4152-a4f5-04c1bd725e2d">
      <Terms xmlns="http://schemas.microsoft.com/office/infopath/2007/PartnerControls"/>
    </lcf76f155ced4ddcb4097134ff3c332f>
    <_ip_UnifiedCompliancePolicyProperties xmlns="http://schemas.microsoft.com/sharepoint/v3" xsi:nil="true"/>
    <TaxCatchAll xmlns="9ff2668b-3160-4a26-9ccd-5997767d9dca" xsi:nil="true"/>
  </documentManagement>
</p:properties>
</file>

<file path=customXml/itemProps1.xml><?xml version="1.0" encoding="utf-8"?>
<ds:datastoreItem xmlns:ds="http://schemas.openxmlformats.org/officeDocument/2006/customXml" ds:itemID="{8509C2FD-DC2F-4B8B-9C06-1F7994B95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5a045cd-caed-4152-a4f5-04c1bd725e2d"/>
    <ds:schemaRef ds:uri="9ff2668b-3160-4a26-9ccd-5997767d9d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c5a045cd-caed-4152-a4f5-04c1bd725e2d"/>
    <ds:schemaRef ds:uri="9ff2668b-3160-4a26-9ccd-5997767d9dc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25945</TotalTime>
  <Words>2220</Words>
  <Application>Microsoft Office PowerPoint</Application>
  <PresentationFormat>On-screen Show (16:9)</PresentationFormat>
  <Paragraphs>322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Aptos</vt:lpstr>
      <vt:lpstr>Arial</vt:lpstr>
      <vt:lpstr>Calibri</vt:lpstr>
      <vt:lpstr>Mission Gothic Regular</vt:lpstr>
      <vt:lpstr>Noto Sans Symbols</vt:lpstr>
      <vt:lpstr>Roboto</vt:lpstr>
      <vt:lpstr>Roboto Light</vt:lpstr>
      <vt:lpstr>Slack-Lato</vt:lpstr>
      <vt:lpstr>Symbol</vt:lpstr>
      <vt:lpstr>Times New Roman</vt:lpstr>
      <vt:lpstr>Wingdings</vt:lpstr>
      <vt:lpstr>Office Theme</vt:lpstr>
      <vt:lpstr>CompTIA Linux+ V8 TTT Session 2:</vt:lpstr>
      <vt:lpstr>PowerPoint Presentation</vt:lpstr>
      <vt:lpstr>Linux+ Team</vt:lpstr>
      <vt:lpstr>The CompTIA Instructor Network (CIN) is a worldwide community for instructors who provide CompTIA certification training.  </vt:lpstr>
      <vt:lpstr>PowerPoint Presentation</vt:lpstr>
      <vt:lpstr>PowerPoint Presentation</vt:lpstr>
      <vt:lpstr>Filesystem  navigation</vt:lpstr>
      <vt:lpstr>Filesystems &amp; Mounting</vt:lpstr>
      <vt:lpstr>Filesystems &amp; Mounting</vt:lpstr>
      <vt:lpstr>PowerPoint Presentation</vt:lpstr>
      <vt:lpstr>Viewing Directory Contents</vt:lpstr>
      <vt:lpstr>Viewing Directory Contents</vt:lpstr>
      <vt:lpstr>Viewing Directory Contents</vt:lpstr>
      <vt:lpstr>Viewing Directory Contents</vt:lpstr>
      <vt:lpstr>working with  text files</vt:lpstr>
      <vt:lpstr>Viewing Text File Contents</vt:lpstr>
      <vt:lpstr>Regular Expressions</vt:lpstr>
      <vt:lpstr>Editing Text Files</vt:lpstr>
      <vt:lpstr>vi/vim Reference:</vt:lpstr>
      <vt:lpstr>file management</vt:lpstr>
      <vt:lpstr>Managing Files &amp; Directories</vt:lpstr>
      <vt:lpstr>Finding Files</vt:lpstr>
      <vt:lpstr>PowerPoint Presentation</vt:lpstr>
      <vt:lpstr>Linking Files</vt:lpstr>
      <vt:lpstr>Homework Labs</vt:lpstr>
      <vt:lpstr>Homework Labs</vt:lpstr>
      <vt:lpstr>Discussion time: Please type your questions in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Stephen Schneiter</cp:lastModifiedBy>
  <cp:revision>218</cp:revision>
  <cp:lastPrinted>2013-07-30T16:42:49Z</cp:lastPrinted>
  <dcterms:created xsi:type="dcterms:W3CDTF">2010-04-12T23:12:02Z</dcterms:created>
  <dcterms:modified xsi:type="dcterms:W3CDTF">2025-09-11T16:28:48Z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0x010100AA2CB5B8767C7745948A3559EF744C69</vt:lpwstr>
  </property>
  <property fmtid="{D5CDD505-2E9C-101B-9397-08002B2CF9AE}" pid="3" name="MediaServiceImageTags">
    <vt:lpwstr/>
  </property>
</Properties>
</file>