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93455" r:id="rId4"/>
  </p:sldMasterIdLst>
  <p:notesMasterIdLst>
    <p:notesMasterId r:id="rId40"/>
  </p:notesMasterIdLst>
  <p:handoutMasterIdLst>
    <p:handoutMasterId r:id="rId41"/>
  </p:handoutMasterIdLst>
  <p:sldIdLst>
    <p:sldId id="296" r:id="rId5"/>
    <p:sldId id="1322" r:id="rId6"/>
    <p:sldId id="1323" r:id="rId7"/>
    <p:sldId id="676" r:id="rId8"/>
    <p:sldId id="306" r:id="rId9"/>
    <p:sldId id="4520" r:id="rId10"/>
    <p:sldId id="4554" r:id="rId11"/>
    <p:sldId id="4555" r:id="rId12"/>
    <p:sldId id="4556" r:id="rId13"/>
    <p:sldId id="4557" r:id="rId14"/>
    <p:sldId id="4502" r:id="rId15"/>
    <p:sldId id="4525" r:id="rId16"/>
    <p:sldId id="4559" r:id="rId17"/>
    <p:sldId id="4569" r:id="rId18"/>
    <p:sldId id="4570" r:id="rId19"/>
    <p:sldId id="4567" r:id="rId20"/>
    <p:sldId id="4564" r:id="rId21"/>
    <p:sldId id="4560" r:id="rId22"/>
    <p:sldId id="4566" r:id="rId23"/>
    <p:sldId id="4563" r:id="rId24"/>
    <p:sldId id="4571" r:id="rId25"/>
    <p:sldId id="4568" r:id="rId26"/>
    <p:sldId id="4581" r:id="rId27"/>
    <p:sldId id="4517" r:id="rId28"/>
    <p:sldId id="4573" r:id="rId29"/>
    <p:sldId id="4574" r:id="rId30"/>
    <p:sldId id="4575" r:id="rId31"/>
    <p:sldId id="4576" r:id="rId32"/>
    <p:sldId id="4577" r:id="rId33"/>
    <p:sldId id="4578" r:id="rId34"/>
    <p:sldId id="4580" r:id="rId35"/>
    <p:sldId id="4579" r:id="rId36"/>
    <p:sldId id="4572" r:id="rId37"/>
    <p:sldId id="4518" r:id="rId38"/>
    <p:sldId id="678" r:id="rId39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71">
          <p15:clr>
            <a:srgbClr val="A4A3A4"/>
          </p15:clr>
        </p15:guide>
        <p15:guide id="2" orient="horz" pos="542">
          <p15:clr>
            <a:srgbClr val="A4A3A4"/>
          </p15:clr>
        </p15:guide>
        <p15:guide id="3" orient="horz" pos="3097">
          <p15:clr>
            <a:srgbClr val="A4A3A4"/>
          </p15:clr>
        </p15:guide>
        <p15:guide id="4" orient="horz" pos="1620">
          <p15:clr>
            <a:srgbClr val="A4A3A4"/>
          </p15:clr>
        </p15:guide>
        <p15:guide id="5" pos="2880">
          <p15:clr>
            <a:srgbClr val="A4A3A4"/>
          </p15:clr>
        </p15:guide>
        <p15:guide id="6" pos="282">
          <p15:clr>
            <a:srgbClr val="A4A3A4"/>
          </p15:clr>
        </p15:guide>
        <p15:guide id="7" pos="4685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tephen Schneiter" initials="SS" lastIdx="1" clrIdx="0">
    <p:extLst>
      <p:ext uri="{19B8F6BF-5375-455C-9EA6-DF929625EA0E}">
        <p15:presenceInfo xmlns:p15="http://schemas.microsoft.com/office/powerpoint/2012/main" userId="S-1-5-21-958819690-1208897837-285429281-31745" providerId="AD"/>
      </p:ext>
    </p:extLst>
  </p:cmAuthor>
  <p:cmAuthor id="2" name="Patrick Lane" initials="PL" lastIdx="2" clrIdx="1">
    <p:extLst>
      <p:ext uri="{19B8F6BF-5375-455C-9EA6-DF929625EA0E}">
        <p15:presenceInfo xmlns:p15="http://schemas.microsoft.com/office/powerpoint/2012/main" userId="S::plane@comptia.org::659681f1-588f-4a76-9bda-d031b12e85d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69727B"/>
    <a:srgbClr val="57197C"/>
    <a:srgbClr val="004872"/>
    <a:srgbClr val="61A729"/>
    <a:srgbClr val="C88D00"/>
    <a:srgbClr val="C35B15"/>
    <a:srgbClr val="576068"/>
    <a:srgbClr val="A1A8CF"/>
    <a:srgbClr val="C5CBCF"/>
    <a:srgbClr val="3643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D55DAE-6D59-43F9-A2E4-1C57D3910431}" v="5" dt="2025-09-04T14:27:27.20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251" autoAdjust="0"/>
    <p:restoredTop sz="98113" autoAdjust="0"/>
  </p:normalViewPr>
  <p:slideViewPr>
    <p:cSldViewPr snapToGrid="0" snapToObjects="1">
      <p:cViewPr varScale="1">
        <p:scale>
          <a:sx n="165" d="100"/>
          <a:sy n="165" d="100"/>
        </p:scale>
        <p:origin x="272" y="192"/>
      </p:cViewPr>
      <p:guideLst>
        <p:guide orient="horz" pos="471"/>
        <p:guide orient="horz" pos="542"/>
        <p:guide orient="horz" pos="3097"/>
        <p:guide orient="horz" pos="1620"/>
        <p:guide pos="2880"/>
        <p:guide pos="282"/>
        <p:guide pos="4685"/>
      </p:guideLst>
    </p:cSldViewPr>
  </p:slideViewPr>
  <p:outlineViewPr>
    <p:cViewPr>
      <p:scale>
        <a:sx n="33" d="100"/>
        <a:sy n="33" d="100"/>
      </p:scale>
      <p:origin x="6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commentAuthors" Target="commentAuthors.xml"/><Relationship Id="rId47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phen Schneiter" userId="80bda13d-84ed-4cb4-b6bf-3073e1c86f03" providerId="ADAL" clId="{FCD55DAE-6D59-43F9-A2E4-1C57D3910431}"/>
    <pc:docChg chg="undo custSel addSld delSld modSld">
      <pc:chgData name="Stephen Schneiter" userId="80bda13d-84ed-4cb4-b6bf-3073e1c86f03" providerId="ADAL" clId="{FCD55DAE-6D59-43F9-A2E4-1C57D3910431}" dt="2025-09-04T14:27:46.035" v="236" actId="1076"/>
      <pc:docMkLst>
        <pc:docMk/>
      </pc:docMkLst>
      <pc:sldChg chg="addSp delSp modSp mod">
        <pc:chgData name="Stephen Schneiter" userId="80bda13d-84ed-4cb4-b6bf-3073e1c86f03" providerId="ADAL" clId="{FCD55DAE-6D59-43F9-A2E4-1C57D3910431}" dt="2025-09-04T14:20:03.102" v="73" actId="1076"/>
        <pc:sldMkLst>
          <pc:docMk/>
          <pc:sldMk cId="1432141192" sldId="296"/>
        </pc:sldMkLst>
        <pc:spChg chg="mod">
          <ac:chgData name="Stephen Schneiter" userId="80bda13d-84ed-4cb4-b6bf-3073e1c86f03" providerId="ADAL" clId="{FCD55DAE-6D59-43F9-A2E4-1C57D3910431}" dt="2025-09-04T14:19:08.306" v="50" actId="6549"/>
          <ac:spMkLst>
            <pc:docMk/>
            <pc:sldMk cId="1432141192" sldId="296"/>
            <ac:spMk id="6" creationId="{00000000-0000-0000-0000-000000000000}"/>
          </ac:spMkLst>
        </pc:spChg>
        <pc:spChg chg="mod">
          <ac:chgData name="Stephen Schneiter" userId="80bda13d-84ed-4cb4-b6bf-3073e1c86f03" providerId="ADAL" clId="{FCD55DAE-6D59-43F9-A2E4-1C57D3910431}" dt="2025-09-04T14:19:20.829" v="65" actId="20577"/>
          <ac:spMkLst>
            <pc:docMk/>
            <pc:sldMk cId="1432141192" sldId="296"/>
            <ac:spMk id="8" creationId="{00000000-0000-0000-0000-000000000000}"/>
          </ac:spMkLst>
        </pc:spChg>
        <pc:spChg chg="mod">
          <ac:chgData name="Stephen Schneiter" userId="80bda13d-84ed-4cb4-b6bf-3073e1c86f03" providerId="ADAL" clId="{FCD55DAE-6D59-43F9-A2E4-1C57D3910431}" dt="2025-09-04T14:18:52.283" v="29" actId="20577"/>
          <ac:spMkLst>
            <pc:docMk/>
            <pc:sldMk cId="1432141192" sldId="296"/>
            <ac:spMk id="12" creationId="{A94AE133-F1ED-476D-9D5E-1FA2C684F1AF}"/>
          </ac:spMkLst>
        </pc:spChg>
        <pc:picChg chg="add mod">
          <ac:chgData name="Stephen Schneiter" userId="80bda13d-84ed-4cb4-b6bf-3073e1c86f03" providerId="ADAL" clId="{FCD55DAE-6D59-43F9-A2E4-1C57D3910431}" dt="2025-09-04T14:20:03.102" v="73" actId="1076"/>
          <ac:picMkLst>
            <pc:docMk/>
            <pc:sldMk cId="1432141192" sldId="296"/>
            <ac:picMk id="7" creationId="{6E6427B4-3BD3-2D86-6B3E-22395804F194}"/>
          </ac:picMkLst>
        </pc:picChg>
        <pc:picChg chg="del">
          <ac:chgData name="Stephen Schneiter" userId="80bda13d-84ed-4cb4-b6bf-3073e1c86f03" providerId="ADAL" clId="{FCD55DAE-6D59-43F9-A2E4-1C57D3910431}" dt="2025-09-04T14:19:27.787" v="66" actId="478"/>
          <ac:picMkLst>
            <pc:docMk/>
            <pc:sldMk cId="1432141192" sldId="296"/>
            <ac:picMk id="9" creationId="{FA41D87F-4156-4493-1FC3-B6F98E54642F}"/>
          </ac:picMkLst>
        </pc:picChg>
      </pc:sldChg>
      <pc:sldChg chg="addSp delSp modSp mod">
        <pc:chgData name="Stephen Schneiter" userId="80bda13d-84ed-4cb4-b6bf-3073e1c86f03" providerId="ADAL" clId="{FCD55DAE-6D59-43F9-A2E4-1C57D3910431}" dt="2025-09-04T14:26:30.319" v="229" actId="1076"/>
        <pc:sldMkLst>
          <pc:docMk/>
          <pc:sldMk cId="3910608353" sldId="306"/>
        </pc:sldMkLst>
        <pc:picChg chg="del">
          <ac:chgData name="Stephen Schneiter" userId="80bda13d-84ed-4cb4-b6bf-3073e1c86f03" providerId="ADAL" clId="{FCD55DAE-6D59-43F9-A2E4-1C57D3910431}" dt="2025-09-04T14:26:11.219" v="227" actId="478"/>
          <ac:picMkLst>
            <pc:docMk/>
            <pc:sldMk cId="3910608353" sldId="306"/>
            <ac:picMk id="2" creationId="{4D9E9B34-C559-0CA4-063E-4D3A1675D92B}"/>
          </ac:picMkLst>
        </pc:picChg>
        <pc:picChg chg="add mod">
          <ac:chgData name="Stephen Schneiter" userId="80bda13d-84ed-4cb4-b6bf-3073e1c86f03" providerId="ADAL" clId="{FCD55DAE-6D59-43F9-A2E4-1C57D3910431}" dt="2025-09-04T14:26:30.319" v="229" actId="1076"/>
          <ac:picMkLst>
            <pc:docMk/>
            <pc:sldMk cId="3910608353" sldId="306"/>
            <ac:picMk id="3" creationId="{6A423B41-6797-D479-1B95-1CC75C4E76D0}"/>
          </ac:picMkLst>
        </pc:picChg>
      </pc:sldChg>
      <pc:sldChg chg="add del">
        <pc:chgData name="Stephen Schneiter" userId="80bda13d-84ed-4cb4-b6bf-3073e1c86f03" providerId="ADAL" clId="{FCD55DAE-6D59-43F9-A2E4-1C57D3910431}" dt="2025-09-04T14:26:38.401" v="231" actId="47"/>
        <pc:sldMkLst>
          <pc:docMk/>
          <pc:sldMk cId="662790338" sldId="307"/>
        </pc:sldMkLst>
      </pc:sldChg>
      <pc:sldChg chg="add">
        <pc:chgData name="Stephen Schneiter" userId="80bda13d-84ed-4cb4-b6bf-3073e1c86f03" providerId="ADAL" clId="{FCD55DAE-6D59-43F9-A2E4-1C57D3910431}" dt="2025-09-04T14:25:17.336" v="223"/>
        <pc:sldMkLst>
          <pc:docMk/>
          <pc:sldMk cId="2193156607" sldId="432"/>
        </pc:sldMkLst>
      </pc:sldChg>
      <pc:sldChg chg="modSp del mod">
        <pc:chgData name="Stephen Schneiter" userId="80bda13d-84ed-4cb4-b6bf-3073e1c86f03" providerId="ADAL" clId="{FCD55DAE-6D59-43F9-A2E4-1C57D3910431}" dt="2025-09-04T14:25:24.805" v="225" actId="47"/>
        <pc:sldMkLst>
          <pc:docMk/>
          <pc:sldMk cId="1132375604" sldId="438"/>
        </pc:sldMkLst>
        <pc:spChg chg="mod">
          <ac:chgData name="Stephen Schneiter" userId="80bda13d-84ed-4cb4-b6bf-3073e1c86f03" providerId="ADAL" clId="{FCD55DAE-6D59-43F9-A2E4-1C57D3910431}" dt="2025-09-04T14:24:16.987" v="222" actId="20577"/>
          <ac:spMkLst>
            <pc:docMk/>
            <pc:sldMk cId="1132375604" sldId="438"/>
            <ac:spMk id="6" creationId="{D4702F7D-DC48-433C-A681-9433D2EE38F2}"/>
          </ac:spMkLst>
        </pc:spChg>
      </pc:sldChg>
      <pc:sldChg chg="modSp mod">
        <pc:chgData name="Stephen Schneiter" userId="80bda13d-84ed-4cb4-b6bf-3073e1c86f03" providerId="ADAL" clId="{FCD55DAE-6D59-43F9-A2E4-1C57D3910431}" dt="2025-09-04T14:23:37.018" v="205" actId="20577"/>
        <pc:sldMkLst>
          <pc:docMk/>
          <pc:sldMk cId="3993475188" sldId="676"/>
        </pc:sldMkLst>
        <pc:graphicFrameChg chg="modGraphic">
          <ac:chgData name="Stephen Schneiter" userId="80bda13d-84ed-4cb4-b6bf-3073e1c86f03" providerId="ADAL" clId="{FCD55DAE-6D59-43F9-A2E4-1C57D3910431}" dt="2025-09-04T14:23:37.018" v="205" actId="20577"/>
          <ac:graphicFrameMkLst>
            <pc:docMk/>
            <pc:sldMk cId="3993475188" sldId="676"/>
            <ac:graphicFrameMk id="11" creationId="{00000000-0000-0000-0000-000000000000}"/>
          </ac:graphicFrameMkLst>
        </pc:graphicFrameChg>
      </pc:sldChg>
      <pc:sldChg chg="del">
        <pc:chgData name="Stephen Schneiter" userId="80bda13d-84ed-4cb4-b6bf-3073e1c86f03" providerId="ADAL" clId="{FCD55DAE-6D59-43F9-A2E4-1C57D3910431}" dt="2025-09-04T14:25:25.839" v="226" actId="47"/>
        <pc:sldMkLst>
          <pc:docMk/>
          <pc:sldMk cId="3423092896" sldId="759"/>
        </pc:sldMkLst>
      </pc:sldChg>
      <pc:sldChg chg="addSp delSp modSp mod">
        <pc:chgData name="Stephen Schneiter" userId="80bda13d-84ed-4cb4-b6bf-3073e1c86f03" providerId="ADAL" clId="{FCD55DAE-6D59-43F9-A2E4-1C57D3910431}" dt="2025-09-04T14:24:00.392" v="211" actId="688"/>
        <pc:sldMkLst>
          <pc:docMk/>
          <pc:sldMk cId="1832822309" sldId="798"/>
        </pc:sldMkLst>
        <pc:picChg chg="del">
          <ac:chgData name="Stephen Schneiter" userId="80bda13d-84ed-4cb4-b6bf-3073e1c86f03" providerId="ADAL" clId="{FCD55DAE-6D59-43F9-A2E4-1C57D3910431}" dt="2025-09-04T14:23:48.143" v="207" actId="478"/>
          <ac:picMkLst>
            <pc:docMk/>
            <pc:sldMk cId="1832822309" sldId="798"/>
            <ac:picMk id="2" creationId="{65A87425-05D8-19AD-EFC1-E28593F614DB}"/>
          </ac:picMkLst>
        </pc:picChg>
        <pc:picChg chg="add mod">
          <ac:chgData name="Stephen Schneiter" userId="80bda13d-84ed-4cb4-b6bf-3073e1c86f03" providerId="ADAL" clId="{FCD55DAE-6D59-43F9-A2E4-1C57D3910431}" dt="2025-09-04T14:24:00.392" v="211" actId="688"/>
          <ac:picMkLst>
            <pc:docMk/>
            <pc:sldMk cId="1832822309" sldId="798"/>
            <ac:picMk id="4" creationId="{206E8E1A-B71E-F5EB-CCB8-E9053423FD55}"/>
          </ac:picMkLst>
        </pc:picChg>
      </pc:sldChg>
      <pc:sldChg chg="del">
        <pc:chgData name="Stephen Schneiter" userId="80bda13d-84ed-4cb4-b6bf-3073e1c86f03" providerId="ADAL" clId="{FCD55DAE-6D59-43F9-A2E4-1C57D3910431}" dt="2025-09-04T14:20:56.687" v="89" actId="47"/>
        <pc:sldMkLst>
          <pc:docMk/>
          <pc:sldMk cId="1437121628" sldId="915"/>
        </pc:sldMkLst>
      </pc:sldChg>
      <pc:sldChg chg="del">
        <pc:chgData name="Stephen Schneiter" userId="80bda13d-84ed-4cb4-b6bf-3073e1c86f03" providerId="ADAL" clId="{FCD55DAE-6D59-43F9-A2E4-1C57D3910431}" dt="2025-09-04T14:25:21.536" v="224" actId="47"/>
        <pc:sldMkLst>
          <pc:docMk/>
          <pc:sldMk cId="539330551" sldId="1299"/>
        </pc:sldMkLst>
      </pc:sldChg>
      <pc:sldChg chg="addSp delSp modSp mod">
        <pc:chgData name="Stephen Schneiter" userId="80bda13d-84ed-4cb4-b6bf-3073e1c86f03" providerId="ADAL" clId="{FCD55DAE-6D59-43F9-A2E4-1C57D3910431}" dt="2025-09-04T14:27:46.035" v="236" actId="1076"/>
        <pc:sldMkLst>
          <pc:docMk/>
          <pc:sldMk cId="0" sldId="1323"/>
        </pc:sldMkLst>
        <pc:spChg chg="mod">
          <ac:chgData name="Stephen Schneiter" userId="80bda13d-84ed-4cb4-b6bf-3073e1c86f03" providerId="ADAL" clId="{FCD55DAE-6D59-43F9-A2E4-1C57D3910431}" dt="2025-09-04T14:20:48.785" v="88" actId="20577"/>
          <ac:spMkLst>
            <pc:docMk/>
            <pc:sldMk cId="0" sldId="1323"/>
            <ac:spMk id="253" creationId="{00000000-0000-0000-0000-000000000000}"/>
          </ac:spMkLst>
        </pc:spChg>
        <pc:picChg chg="add mod">
          <ac:chgData name="Stephen Schneiter" userId="80bda13d-84ed-4cb4-b6bf-3073e1c86f03" providerId="ADAL" clId="{FCD55DAE-6D59-43F9-A2E4-1C57D3910431}" dt="2025-09-04T14:27:46.035" v="236" actId="1076"/>
          <ac:picMkLst>
            <pc:docMk/>
            <pc:sldMk cId="0" sldId="1323"/>
            <ac:picMk id="2" creationId="{18A147B5-91AD-C127-D90B-1FDB47D19574}"/>
          </ac:picMkLst>
        </pc:picChg>
        <pc:picChg chg="del">
          <ac:chgData name="Stephen Schneiter" userId="80bda13d-84ed-4cb4-b6bf-3073e1c86f03" providerId="ADAL" clId="{FCD55DAE-6D59-43F9-A2E4-1C57D3910431}" dt="2025-09-04T14:27:26.645" v="232" actId="478"/>
          <ac:picMkLst>
            <pc:docMk/>
            <pc:sldMk cId="0" sldId="1323"/>
            <ac:picMk id="5" creationId="{37461A4C-F7AE-6177-6F82-FE8CBC3A0ED4}"/>
          </ac:picMkLst>
        </pc:picChg>
      </pc:sldChg>
      <pc:sldChg chg="add">
        <pc:chgData name="Stephen Schneiter" userId="80bda13d-84ed-4cb4-b6bf-3073e1c86f03" providerId="ADAL" clId="{FCD55DAE-6D59-43F9-A2E4-1C57D3910431}" dt="2025-09-04T14:25:17.336" v="223"/>
        <pc:sldMkLst>
          <pc:docMk/>
          <pc:sldMk cId="2373126393" sldId="4484"/>
        </pc:sldMkLst>
      </pc:sldChg>
      <pc:sldChg chg="add">
        <pc:chgData name="Stephen Schneiter" userId="80bda13d-84ed-4cb4-b6bf-3073e1c86f03" providerId="ADAL" clId="{FCD55DAE-6D59-43F9-A2E4-1C57D3910431}" dt="2025-09-04T14:25:17.336" v="223"/>
        <pc:sldMkLst>
          <pc:docMk/>
          <pc:sldMk cId="1561758551" sldId="4485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7BDD40-51E3-C044-8A4E-71AE04E456FB}" type="datetimeFigureOut">
              <a:rPr lang="en-US" smtClean="0"/>
              <a:pPr/>
              <a:t>9/17/25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3181D4-786B-B641-9956-05A46791198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29342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16D2A1-6B58-7448-B776-7AA86404108F}" type="datetimeFigureOut">
              <a:rPr lang="en-US" smtClean="0"/>
              <a:pPr/>
              <a:t>9/17/25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FEF117-9047-2140-B3F1-EEF431365C7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38544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9FEF117-9047-2140-B3F1-EEF431365C7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70386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5" name="Google Shape;24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for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 userDrawn="1"/>
        </p:nvSpPr>
        <p:spPr>
          <a:xfrm>
            <a:off x="457200" y="331611"/>
            <a:ext cx="8229600" cy="2744617"/>
          </a:xfrm>
          <a:prstGeom prst="round2DiagRect">
            <a:avLst>
              <a:gd name="adj1" fmla="val 0"/>
              <a:gd name="adj2" fmla="val 14866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111504"/>
            <a:ext cx="8229600" cy="663217"/>
          </a:xfrm>
        </p:spPr>
        <p:txBody>
          <a:bodyPr lIns="0" rIns="0" anchor="b"/>
          <a:lstStyle>
            <a:lvl1pPr algn="l">
              <a:defRPr>
                <a:solidFill>
                  <a:srgbClr val="69727B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781776"/>
            <a:ext cx="6400800" cy="489656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>
                <a:solidFill>
                  <a:srgbClr val="69727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Picture 7" descr="CompTIA_logo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4369323"/>
            <a:ext cx="1684782" cy="36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24863" y="4767263"/>
            <a:ext cx="261937" cy="273844"/>
          </a:xfrm>
        </p:spPr>
        <p:txBody>
          <a:bodyPr>
            <a:noAutofit/>
          </a:bodyPr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3268172" y="4767263"/>
            <a:ext cx="5156692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2025 CompTIA, Inc.  All Rights Reserved.  |  </a:t>
            </a:r>
            <a:r>
              <a:rPr lang="en-US" sz="900" dirty="0" err="1"/>
              <a:t>CompTIA.org</a:t>
            </a:r>
            <a:endParaRPr lang="en-US" sz="900" dirty="0"/>
          </a:p>
        </p:txBody>
      </p:sp>
      <p:pic>
        <p:nvPicPr>
          <p:cNvPr id="9" name="Picture 8" descr="CompTIA_logo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854045"/>
            <a:ext cx="612648" cy="131064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8579ECF2-846A-4409-921D-AB0DA7977B7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72418" y="102393"/>
            <a:ext cx="628764" cy="62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594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24863" y="4767263"/>
            <a:ext cx="261937" cy="273844"/>
          </a:xfrm>
        </p:spPr>
        <p:txBody>
          <a:bodyPr>
            <a:noAutofit/>
          </a:bodyPr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2690915" y="4767263"/>
            <a:ext cx="5733949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2025 CompTIA, Inc.  All Rights Reserved.  |  </a:t>
            </a:r>
            <a:r>
              <a:rPr lang="en-US" sz="900" dirty="0" err="1"/>
              <a:t>CompTIA.org</a:t>
            </a:r>
            <a:endParaRPr lang="en-US" sz="900" dirty="0"/>
          </a:p>
        </p:txBody>
      </p:sp>
      <p:pic>
        <p:nvPicPr>
          <p:cNvPr id="9" name="Picture 8" descr="CompTIA_logo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854045"/>
            <a:ext cx="612648" cy="131064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83B7E21D-E142-4A6B-9251-9711DC81F2B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72418" y="102393"/>
            <a:ext cx="628764" cy="62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08297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10015"/>
            <a:ext cx="8229600" cy="449178"/>
          </a:xfrm>
        </p:spPr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859632"/>
            <a:ext cx="8229599" cy="340518"/>
          </a:xfrm>
        </p:spPr>
        <p:txBody>
          <a:bodyPr>
            <a:noAutofit/>
          </a:bodyPr>
          <a:lstStyle>
            <a:lvl1pPr marL="0" indent="0">
              <a:spcBef>
                <a:spcPts val="600"/>
              </a:spcBef>
              <a:buNone/>
              <a:defRPr sz="1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4309284"/>
            <a:ext cx="8229600" cy="345282"/>
          </a:xfrm>
        </p:spPr>
        <p:txBody>
          <a:bodyPr anchor="b" anchorCtr="0">
            <a:noAutofit/>
          </a:bodyPr>
          <a:lstStyle>
            <a:lvl1pPr marL="0" indent="0">
              <a:spcBef>
                <a:spcPts val="0"/>
              </a:spcBef>
              <a:buNone/>
              <a:defRPr sz="900"/>
            </a:lvl1pPr>
            <a:lvl2pPr marL="457200" indent="0">
              <a:buNone/>
              <a:defRPr sz="1000"/>
            </a:lvl2pPr>
            <a:lvl3pPr marL="914400" indent="0">
              <a:buNone/>
              <a:defRPr sz="10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24863" y="4767263"/>
            <a:ext cx="261937" cy="273844"/>
          </a:xfrm>
        </p:spPr>
        <p:txBody>
          <a:bodyPr>
            <a:noAutofit/>
          </a:bodyPr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3268172" y="4767263"/>
            <a:ext cx="5156692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2025 CompTIA, Inc.  All Rights Reserved.  |  </a:t>
            </a:r>
            <a:r>
              <a:rPr lang="en-US" sz="900" dirty="0" err="1"/>
              <a:t>CompTIA.org</a:t>
            </a:r>
            <a:endParaRPr lang="en-US" sz="900" dirty="0"/>
          </a:p>
        </p:txBody>
      </p:sp>
      <p:pic>
        <p:nvPicPr>
          <p:cNvPr id="9" name="Picture 8" descr="CompTIA_logo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854045"/>
            <a:ext cx="612648" cy="131064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1AFA422A-48C9-43AC-89F0-EBD20619980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72418" y="102393"/>
            <a:ext cx="628764" cy="62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016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24863" y="4767263"/>
            <a:ext cx="261937" cy="273844"/>
          </a:xfrm>
        </p:spPr>
        <p:txBody>
          <a:bodyPr>
            <a:noAutofit/>
          </a:bodyPr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Slide Number Placeholder 5"/>
          <p:cNvSpPr txBox="1">
            <a:spLocks/>
          </p:cNvSpPr>
          <p:nvPr userDrawn="1"/>
        </p:nvSpPr>
        <p:spPr>
          <a:xfrm>
            <a:off x="2690915" y="4767263"/>
            <a:ext cx="5733949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2025 CompTIA, Inc.  All Rights Reserved.  |  </a:t>
            </a:r>
            <a:r>
              <a:rPr lang="en-US" sz="900" dirty="0" err="1"/>
              <a:t>CompTIA.org</a:t>
            </a:r>
            <a:endParaRPr lang="en-US" sz="900" dirty="0"/>
          </a:p>
        </p:txBody>
      </p:sp>
      <p:pic>
        <p:nvPicPr>
          <p:cNvPr id="5" name="Picture 4" descr="CompTIA_logo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854045"/>
            <a:ext cx="612648" cy="131064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07F37C4C-397B-446A-948B-576D2A0805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72418" y="102393"/>
            <a:ext cx="628764" cy="62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1185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255911" cy="3394472"/>
          </a:xfrm>
        </p:spPr>
        <p:txBody>
          <a:bodyPr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24863" y="4767263"/>
            <a:ext cx="261937" cy="273844"/>
          </a:xfrm>
        </p:spPr>
        <p:txBody>
          <a:bodyPr>
            <a:noAutofit/>
          </a:bodyPr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2957341" y="4767263"/>
            <a:ext cx="5467522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2025 CompTIA, Inc.  All Rights Reserved.  |  </a:t>
            </a:r>
            <a:r>
              <a:rPr lang="en-US" sz="900" dirty="0" err="1"/>
              <a:t>CompTIA.org</a:t>
            </a:r>
            <a:endParaRPr lang="en-US" sz="90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5187950" y="1200151"/>
            <a:ext cx="3498850" cy="3195461"/>
          </a:xfrm>
          <a:prstGeom prst="round1Rect">
            <a:avLst>
              <a:gd name="adj" fmla="val 18280"/>
            </a:avLst>
          </a:prstGeom>
        </p:spPr>
        <p:txBody>
          <a:bodyPr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pic>
        <p:nvPicPr>
          <p:cNvPr id="9" name="Picture 8" descr="CompTIA_logo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854045"/>
            <a:ext cx="612648" cy="131064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A0B8DCD1-B760-4B58-9436-12D09F13230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72418" y="102393"/>
            <a:ext cx="628764" cy="62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9890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7201" y="1237110"/>
            <a:ext cx="5945657" cy="3157199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ound Single Corner Rectangle 7"/>
          <p:cNvSpPr/>
          <p:nvPr userDrawn="1"/>
        </p:nvSpPr>
        <p:spPr>
          <a:xfrm>
            <a:off x="6402858" y="1238369"/>
            <a:ext cx="2283943" cy="3154680"/>
          </a:xfrm>
          <a:prstGeom prst="round1Rect">
            <a:avLst>
              <a:gd name="adj" fmla="val 36478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600" cy="857250"/>
          </a:xfrm>
        </p:spPr>
        <p:txBody>
          <a:bodyPr vert="horz" lIns="0" tIns="45720" rIns="91440" bIns="45720" rtlCol="0" anchor="ctr">
            <a:noAutofit/>
          </a:bodyPr>
          <a:lstStyle>
            <a:lvl1pPr>
              <a:defRPr lang="en-US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3964" y="2398403"/>
            <a:ext cx="1990696" cy="1891374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2708675" y="4767263"/>
            <a:ext cx="571618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2025 CompTIA, Inc.  All Rights Reserved.  |  </a:t>
            </a:r>
            <a:r>
              <a:rPr lang="en-US" sz="900" dirty="0" err="1"/>
              <a:t>CompTIA.org</a:t>
            </a:r>
            <a:endParaRPr lang="en-US" sz="900" dirty="0"/>
          </a:p>
        </p:txBody>
      </p:sp>
      <p:pic>
        <p:nvPicPr>
          <p:cNvPr id="11" name="Picture 10" descr="CompTIA_logo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854045"/>
            <a:ext cx="612648" cy="131064"/>
          </a:xfrm>
          <a:prstGeom prst="rect">
            <a:avLst/>
          </a:prstGeom>
        </p:spPr>
      </p:pic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1FB0FB45-1801-4758-86F2-30D52447D99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72418" y="102393"/>
            <a:ext cx="628764" cy="62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9831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7201" y="1237110"/>
            <a:ext cx="5945657" cy="3157199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24863" y="4767263"/>
            <a:ext cx="261937" cy="273844"/>
          </a:xfrm>
        </p:spPr>
        <p:txBody>
          <a:bodyPr>
            <a:noAutofit/>
          </a:bodyPr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ound Single Corner Rectangle 7"/>
          <p:cNvSpPr/>
          <p:nvPr userDrawn="1"/>
        </p:nvSpPr>
        <p:spPr>
          <a:xfrm>
            <a:off x="6402858" y="1238369"/>
            <a:ext cx="2283943" cy="3154680"/>
          </a:xfrm>
          <a:prstGeom prst="round1Rect">
            <a:avLst>
              <a:gd name="adj" fmla="val 36478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600" cy="857250"/>
          </a:xfrm>
        </p:spPr>
        <p:txBody>
          <a:bodyPr vert="horz" lIns="0" tIns="45720" rIns="91440" bIns="45720" rtlCol="0" anchor="ctr">
            <a:noAutofit/>
          </a:bodyPr>
          <a:lstStyle>
            <a:lvl1pPr>
              <a:defRPr lang="en-US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3964" y="2398403"/>
            <a:ext cx="1990696" cy="1891374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2664272" y="4767263"/>
            <a:ext cx="5760591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2025 CompTIA, Inc.  All Rights Reserved.  |  </a:t>
            </a:r>
            <a:r>
              <a:rPr lang="en-US" sz="900" dirty="0" err="1"/>
              <a:t>CompTIA.org</a:t>
            </a:r>
            <a:endParaRPr lang="en-US" sz="900" dirty="0"/>
          </a:p>
        </p:txBody>
      </p:sp>
      <p:pic>
        <p:nvPicPr>
          <p:cNvPr id="11" name="Picture 10" descr="CompTIA_logo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854045"/>
            <a:ext cx="612648" cy="131064"/>
          </a:xfrm>
          <a:prstGeom prst="rect">
            <a:avLst/>
          </a:prstGeom>
        </p:spPr>
      </p:pic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11FFD0F9-6928-4850-944F-2E4F964F5E7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72418" y="102393"/>
            <a:ext cx="628764" cy="62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2043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7201" y="1237110"/>
            <a:ext cx="5945657" cy="3157199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24863" y="4767263"/>
            <a:ext cx="261937" cy="273844"/>
          </a:xfrm>
        </p:spPr>
        <p:txBody>
          <a:bodyPr>
            <a:noAutofit/>
          </a:bodyPr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ound Single Corner Rectangle 7"/>
          <p:cNvSpPr/>
          <p:nvPr userDrawn="1"/>
        </p:nvSpPr>
        <p:spPr>
          <a:xfrm>
            <a:off x="6402858" y="1238369"/>
            <a:ext cx="2283943" cy="3154680"/>
          </a:xfrm>
          <a:prstGeom prst="round1Rect">
            <a:avLst>
              <a:gd name="adj" fmla="val 36478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740"/>
            <a:ext cx="8229600" cy="857250"/>
          </a:xfrm>
        </p:spPr>
        <p:txBody>
          <a:bodyPr vert="horz" lIns="0" tIns="45720" rIns="91440" bIns="45720" rtlCol="0" anchor="ctr">
            <a:noAutofit/>
          </a:bodyPr>
          <a:lstStyle>
            <a:lvl1pPr>
              <a:defRPr lang="en-US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553964" y="2398403"/>
            <a:ext cx="1990696" cy="1891374"/>
          </a:xfrm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5"/>
          <p:cNvSpPr txBox="1">
            <a:spLocks/>
          </p:cNvSpPr>
          <p:nvPr userDrawn="1"/>
        </p:nvSpPr>
        <p:spPr>
          <a:xfrm>
            <a:off x="2326798" y="4767263"/>
            <a:ext cx="6098065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2025 CompTIA, Inc.  All Rights Reserved.  |  </a:t>
            </a:r>
            <a:r>
              <a:rPr lang="en-US" sz="900" dirty="0" err="1"/>
              <a:t>CompTIA.org</a:t>
            </a:r>
            <a:endParaRPr lang="en-US" sz="900" dirty="0"/>
          </a:p>
        </p:txBody>
      </p:sp>
      <p:pic>
        <p:nvPicPr>
          <p:cNvPr id="11" name="Picture 10" descr="CompTIA_logo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854045"/>
            <a:ext cx="612648" cy="131064"/>
          </a:xfrm>
          <a:prstGeom prst="rect">
            <a:avLst/>
          </a:prstGeom>
        </p:spPr>
      </p:pic>
      <p:pic>
        <p:nvPicPr>
          <p:cNvPr id="10" name="Picture 9" descr="A close up of a sign&#10;&#10;Description automatically generated">
            <a:extLst>
              <a:ext uri="{FF2B5EF4-FFF2-40B4-BE49-F238E27FC236}">
                <a16:creationId xmlns:a16="http://schemas.microsoft.com/office/drawing/2014/main" id="{5A4A142B-1C02-4228-9F39-19EDE38C3F7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72418" y="102393"/>
            <a:ext cx="628764" cy="62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0240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 Diagonal Corner Rectangle 2"/>
          <p:cNvSpPr/>
          <p:nvPr userDrawn="1"/>
        </p:nvSpPr>
        <p:spPr>
          <a:xfrm>
            <a:off x="457200" y="331611"/>
            <a:ext cx="8229600" cy="4430890"/>
          </a:xfrm>
          <a:prstGeom prst="round2DiagRect">
            <a:avLst>
              <a:gd name="adj1" fmla="val 0"/>
              <a:gd name="adj2" fmla="val 9418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22313" y="1955144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all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674588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724771" y="1882821"/>
            <a:ext cx="3694458" cy="300156"/>
          </a:xfrm>
        </p:spPr>
        <p:txBody>
          <a:bodyPr lIns="0" rIns="0" anchor="b">
            <a:noAutofit/>
          </a:bodyPr>
          <a:lstStyle>
            <a:lvl1pPr algn="l">
              <a:defRPr sz="1800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24771" y="2190032"/>
            <a:ext cx="3694459" cy="1098135"/>
          </a:xfrm>
        </p:spPr>
        <p:txBody>
          <a:bodyPr lIns="0" r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57606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Title 1"/>
          <p:cNvSpPr txBox="1">
            <a:spLocks/>
          </p:cNvSpPr>
          <p:nvPr userDrawn="1"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69727B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For more information contact: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24863" y="4767263"/>
            <a:ext cx="261937" cy="273844"/>
          </a:xfrm>
        </p:spPr>
        <p:txBody>
          <a:bodyPr>
            <a:noAutofit/>
          </a:bodyPr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Slide Number Placeholder 5"/>
          <p:cNvSpPr txBox="1">
            <a:spLocks/>
          </p:cNvSpPr>
          <p:nvPr userDrawn="1"/>
        </p:nvSpPr>
        <p:spPr>
          <a:xfrm>
            <a:off x="2326798" y="4767263"/>
            <a:ext cx="6098065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2025CompTIA, Inc.  All Rights Reserved.  |  </a:t>
            </a:r>
            <a:r>
              <a:rPr lang="en-US" sz="900" dirty="0" err="1"/>
              <a:t>CompTIA.org</a:t>
            </a:r>
            <a:endParaRPr lang="en-US" sz="900" dirty="0"/>
          </a:p>
        </p:txBody>
      </p:sp>
      <p:pic>
        <p:nvPicPr>
          <p:cNvPr id="10" name="Picture 9" descr="CompTIA_logo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854045"/>
            <a:ext cx="612648" cy="131064"/>
          </a:xfrm>
          <a:prstGeom prst="rect">
            <a:avLst/>
          </a:prstGeom>
        </p:spPr>
      </p:pic>
      <p:pic>
        <p:nvPicPr>
          <p:cNvPr id="9" name="Picture 8" descr="A close up of a sign&#10;&#10;Description automatically generated">
            <a:extLst>
              <a:ext uri="{FF2B5EF4-FFF2-40B4-BE49-F238E27FC236}">
                <a16:creationId xmlns:a16="http://schemas.microsoft.com/office/drawing/2014/main" id="{6B544237-20CA-43B3-AF99-B4FA7F39309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72418" y="102393"/>
            <a:ext cx="628764" cy="62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618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6858" y="4767263"/>
            <a:ext cx="249942" cy="273844"/>
          </a:xfrm>
        </p:spPr>
        <p:txBody>
          <a:bodyPr>
            <a:noAutofit/>
          </a:bodyPr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3436910" y="4767263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2025 CompTIA, Inc.  All Rights Reserved.  |  </a:t>
            </a:r>
            <a:r>
              <a:rPr lang="en-US" sz="900" dirty="0" err="1"/>
              <a:t>CompTIA.org</a:t>
            </a:r>
            <a:endParaRPr lang="en-US" sz="900" dirty="0"/>
          </a:p>
        </p:txBody>
      </p:sp>
      <p:pic>
        <p:nvPicPr>
          <p:cNvPr id="8" name="Picture 7" descr="CompTIA_logo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854045"/>
            <a:ext cx="612648" cy="131064"/>
          </a:xfrm>
          <a:prstGeom prst="rect">
            <a:avLst/>
          </a:prstGeom>
        </p:spPr>
      </p:pic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8CF5FD4D-FD6B-4201-9493-26988B7F9F6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72418" y="102393"/>
            <a:ext cx="628764" cy="62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03822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1807098" y="1862669"/>
            <a:ext cx="1896238" cy="1425498"/>
          </a:xfrm>
          <a:prstGeom prst="round2DiagRect">
            <a:avLst>
              <a:gd name="adj1" fmla="val 0"/>
              <a:gd name="adj2" fmla="val 14654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3854309" y="1882821"/>
            <a:ext cx="3694458" cy="300156"/>
          </a:xfrm>
        </p:spPr>
        <p:txBody>
          <a:bodyPr lIns="0" rIns="0" anchor="b">
            <a:noAutofit/>
          </a:bodyPr>
          <a:lstStyle>
            <a:lvl1pPr algn="l">
              <a:defRPr sz="1800"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54309" y="2190032"/>
            <a:ext cx="3694459" cy="1098135"/>
          </a:xfrm>
        </p:spPr>
        <p:txBody>
          <a:bodyPr lIns="0" rIns="0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200">
                <a:solidFill>
                  <a:srgbClr val="576068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24863" y="4767263"/>
            <a:ext cx="261937" cy="273844"/>
          </a:xfrm>
        </p:spPr>
        <p:txBody>
          <a:bodyPr>
            <a:noAutofit/>
          </a:bodyPr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2326798" y="4767263"/>
            <a:ext cx="6098065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2018 CompTIA, Inc.  All Rights Reserved.  |  </a:t>
            </a:r>
            <a:r>
              <a:rPr lang="en-US" sz="900" dirty="0" err="1"/>
              <a:t>CompTIA.org</a:t>
            </a:r>
            <a:endParaRPr lang="en-US" sz="900" dirty="0"/>
          </a:p>
        </p:txBody>
      </p:sp>
      <p:sp>
        <p:nvSpPr>
          <p:cNvPr id="10" name="Title 1"/>
          <p:cNvSpPr txBox="1">
            <a:spLocks/>
          </p:cNvSpPr>
          <p:nvPr userDrawn="1"/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>
                <a:solidFill>
                  <a:srgbClr val="69727B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For more information contact:</a:t>
            </a:r>
          </a:p>
        </p:txBody>
      </p:sp>
      <p:pic>
        <p:nvPicPr>
          <p:cNvPr id="11" name="Picture 10" descr="CompTIA_logo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854045"/>
            <a:ext cx="612648" cy="131064"/>
          </a:xfrm>
          <a:prstGeom prst="rect">
            <a:avLst/>
          </a:prstGeom>
        </p:spPr>
      </p:pic>
      <p:pic>
        <p:nvPicPr>
          <p:cNvPr id="12" name="Picture 11" descr="A close up of a sign&#10;&#10;Description automatically generated">
            <a:extLst>
              <a:ext uri="{FF2B5EF4-FFF2-40B4-BE49-F238E27FC236}">
                <a16:creationId xmlns:a16="http://schemas.microsoft.com/office/drawing/2014/main" id="{E7BFA5B2-5375-4F4E-B312-7CD9543A923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72418" y="102393"/>
            <a:ext cx="628764" cy="62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6811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DF975-CA2A-4A7C-80AB-59DC8C887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A0299C-E15C-48E4-817E-93A47249E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DF830-84EC-4541-9CE5-2E15E750B275}" type="datetimeFigureOut">
              <a:rPr lang="en-US" smtClean="0"/>
              <a:t>9/17/25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1D58D1-219E-467B-A18B-3456CE457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17EB4E-1FA8-425C-BCB3-923589505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542ED4-BA0C-4A53-8626-146FF5567600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C708CE61-86CB-44E9-8700-D76685CA8D1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72418" y="102393"/>
            <a:ext cx="628764" cy="62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3449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Conten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6858" y="4767263"/>
            <a:ext cx="249942" cy="273844"/>
          </a:xfrm>
        </p:spPr>
        <p:txBody>
          <a:bodyPr>
            <a:noAutofit/>
          </a:bodyPr>
          <a:lstStyle/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Slide Number Placeholder 5"/>
          <p:cNvSpPr txBox="1">
            <a:spLocks/>
          </p:cNvSpPr>
          <p:nvPr userDrawn="1"/>
        </p:nvSpPr>
        <p:spPr>
          <a:xfrm>
            <a:off x="3436910" y="4767263"/>
            <a:ext cx="4999948" cy="273844"/>
          </a:xfrm>
          <a:prstGeom prst="rect">
            <a:avLst/>
          </a:prstGeom>
        </p:spPr>
        <p:txBody>
          <a:bodyPr vert="horz" lIns="0" tIns="45720" rIns="0" bIns="45720" rtlCol="0" anchor="ctr">
            <a:noAutofit/>
          </a:bodyPr>
          <a:lstStyle>
            <a:defPPr>
              <a:defRPr lang="en-US"/>
            </a:defPPr>
            <a:lvl1pPr marL="0" algn="r" defTabSz="457200" rtl="0" eaLnBrk="1" latinLnBrk="0" hangingPunct="1">
              <a:defRPr sz="1050" kern="1200">
                <a:solidFill>
                  <a:srgbClr val="69727B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>
              <a:tabLst/>
            </a:pPr>
            <a:r>
              <a:rPr lang="en-US" sz="900" dirty="0"/>
              <a:t>Copyright (c) 2025 CompTIA, Inc.  All Rights Reserved.  |  </a:t>
            </a:r>
            <a:r>
              <a:rPr lang="en-US" sz="900" dirty="0" err="1"/>
              <a:t>CompTIA.org</a:t>
            </a:r>
            <a:endParaRPr lang="en-US" sz="900" dirty="0"/>
          </a:p>
        </p:txBody>
      </p:sp>
      <p:pic>
        <p:nvPicPr>
          <p:cNvPr id="7" name="Picture 6" descr="CompTIA_logo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854045"/>
            <a:ext cx="612648" cy="131064"/>
          </a:xfrm>
          <a:prstGeom prst="rect">
            <a:avLst/>
          </a:prstGeom>
        </p:spPr>
      </p:pic>
      <p:pic>
        <p:nvPicPr>
          <p:cNvPr id="8" name="Picture 7" descr="A close up of a sign&#10;&#10;Description automatically generated">
            <a:extLst>
              <a:ext uri="{FF2B5EF4-FFF2-40B4-BE49-F238E27FC236}">
                <a16:creationId xmlns:a16="http://schemas.microsoft.com/office/drawing/2014/main" id="{16B58792-C903-45EC-AD9F-6D101AB07D6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372418" y="102393"/>
            <a:ext cx="628764" cy="628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4281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 hasCustomPrompt="1"/>
          </p:nvPr>
        </p:nvSpPr>
        <p:spPr>
          <a:xfrm>
            <a:off x="457200" y="332185"/>
            <a:ext cx="8229600" cy="2744390"/>
          </a:xfrm>
          <a:prstGeom prst="round2DiagRect">
            <a:avLst>
              <a:gd name="adj1" fmla="val 0"/>
              <a:gd name="adj2" fmla="val 14654"/>
            </a:avLst>
          </a:prstGeo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to insert picture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3111504"/>
            <a:ext cx="8229600" cy="663217"/>
          </a:xfrm>
        </p:spPr>
        <p:txBody>
          <a:bodyPr lIns="0" rIns="0" anchor="b">
            <a:noAutofit/>
          </a:bodyPr>
          <a:lstStyle>
            <a:lvl1pPr algn="l">
              <a:defRPr>
                <a:solidFill>
                  <a:srgbClr val="FF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781776"/>
            <a:ext cx="6400800" cy="489656"/>
          </a:xfrm>
        </p:spPr>
        <p:txBody>
          <a:bodyPr lIns="0" rIns="0">
            <a:noAutofit/>
          </a:bodyPr>
          <a:lstStyle>
            <a:lvl1pPr marL="0" indent="0" algn="l">
              <a:buNone/>
              <a:defRPr sz="1600">
                <a:solidFill>
                  <a:srgbClr val="69727B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Picture 5" descr="CompTIA_logo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4369323"/>
            <a:ext cx="1684782" cy="36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0049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No Image or Ic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Diagonal Corner Rectangle 6"/>
          <p:cNvSpPr/>
          <p:nvPr userDrawn="1"/>
        </p:nvSpPr>
        <p:spPr>
          <a:xfrm>
            <a:off x="457200" y="331611"/>
            <a:ext cx="8229600" cy="3443110"/>
          </a:xfrm>
          <a:prstGeom prst="round2DiagRect">
            <a:avLst>
              <a:gd name="adj1" fmla="val 0"/>
              <a:gd name="adj2" fmla="val 11792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50366" y="1051278"/>
            <a:ext cx="7981244" cy="1100674"/>
          </a:xfrm>
        </p:spPr>
        <p:txBody>
          <a:bodyPr lIns="0" rIns="0" anchor="b">
            <a:noAutofit/>
          </a:bodyPr>
          <a:lstStyle>
            <a:lvl1pPr algn="l">
              <a:defRPr sz="36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0366" y="2159007"/>
            <a:ext cx="6207634" cy="489656"/>
          </a:xfrm>
        </p:spPr>
        <p:txBody>
          <a:bodyPr lIns="0" rIns="0">
            <a:noAutofit/>
          </a:bodyPr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6" name="Picture 5" descr="CompTIA_logo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97111" y="4369323"/>
            <a:ext cx="1684782" cy="360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893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Diagonal Corner Rectangle 4"/>
          <p:cNvSpPr/>
          <p:nvPr userDrawn="1"/>
        </p:nvSpPr>
        <p:spPr>
          <a:xfrm>
            <a:off x="457200" y="331611"/>
            <a:ext cx="8229600" cy="4325056"/>
          </a:xfrm>
          <a:prstGeom prst="round2DiagRect">
            <a:avLst>
              <a:gd name="adj1" fmla="val 0"/>
              <a:gd name="adj2" fmla="val 9418"/>
            </a:avLst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55144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all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77443"/>
            <a:ext cx="7772400" cy="384175"/>
          </a:xfrm>
        </p:spPr>
        <p:txBody>
          <a:bodyPr anchor="b">
            <a:no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8" name="Picture 7" descr="CompTIA_logo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854045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394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G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Diagonal Corner Rectangle 4"/>
          <p:cNvSpPr/>
          <p:nvPr userDrawn="1"/>
        </p:nvSpPr>
        <p:spPr>
          <a:xfrm>
            <a:off x="457200" y="331611"/>
            <a:ext cx="8229600" cy="4325056"/>
          </a:xfrm>
          <a:prstGeom prst="round2DiagRect">
            <a:avLst>
              <a:gd name="adj1" fmla="val 0"/>
              <a:gd name="adj2" fmla="val 9418"/>
            </a:avLst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55144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all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77443"/>
            <a:ext cx="7772400" cy="384175"/>
          </a:xfrm>
        </p:spPr>
        <p:txBody>
          <a:bodyPr anchor="b">
            <a:no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CompTIA_logo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854045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871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Blu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Diagonal Corner Rectangle 4"/>
          <p:cNvSpPr/>
          <p:nvPr userDrawn="1"/>
        </p:nvSpPr>
        <p:spPr>
          <a:xfrm>
            <a:off x="457200" y="331611"/>
            <a:ext cx="8229600" cy="4325056"/>
          </a:xfrm>
          <a:prstGeom prst="round2DiagRect">
            <a:avLst>
              <a:gd name="adj1" fmla="val 0"/>
              <a:gd name="adj2" fmla="val 9418"/>
            </a:avLst>
          </a:prstGeom>
          <a:solidFill>
            <a:schemeClr val="accent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55144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all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77443"/>
            <a:ext cx="7772400" cy="384175"/>
          </a:xfrm>
        </p:spPr>
        <p:txBody>
          <a:bodyPr anchor="b">
            <a:no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CompTIA_logo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854045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35919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 Pur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 Diagonal Corner Rectangle 4"/>
          <p:cNvSpPr/>
          <p:nvPr userDrawn="1"/>
        </p:nvSpPr>
        <p:spPr>
          <a:xfrm>
            <a:off x="457200" y="331611"/>
            <a:ext cx="8229600" cy="4325056"/>
          </a:xfrm>
          <a:prstGeom prst="round2DiagRect">
            <a:avLst>
              <a:gd name="adj1" fmla="val 0"/>
              <a:gd name="adj2" fmla="val 9418"/>
            </a:avLst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55144"/>
            <a:ext cx="7772400" cy="1021556"/>
          </a:xfrm>
        </p:spPr>
        <p:txBody>
          <a:bodyPr anchor="ctr">
            <a:noAutofit/>
          </a:bodyPr>
          <a:lstStyle>
            <a:lvl1pPr algn="l">
              <a:defRPr sz="4000" b="1" cap="all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77443"/>
            <a:ext cx="7772400" cy="384175"/>
          </a:xfrm>
        </p:spPr>
        <p:txBody>
          <a:bodyPr anchor="b">
            <a:noAutofit/>
          </a:bodyPr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Autofit/>
          </a:bodyPr>
          <a:lstStyle/>
          <a:p>
            <a:fld id="{91AF2B4D-6B12-4EDF-87BB-2B55CECB661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 descr="CompTIA_logo.wmf"/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57200" y="4854045"/>
            <a:ext cx="612648" cy="13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2121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24863" y="4767263"/>
            <a:ext cx="261937" cy="273844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900">
                <a:solidFill>
                  <a:srgbClr val="69727B"/>
                </a:solidFill>
              </a:defRPr>
            </a:lvl1pPr>
          </a:lstStyle>
          <a:p>
            <a:fld id="{2066355A-084C-D24E-9AD2-7E4FC41EA627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4767263"/>
            <a:ext cx="8229600" cy="0"/>
          </a:xfrm>
          <a:prstGeom prst="line">
            <a:avLst/>
          </a:prstGeom>
          <a:ln w="12700" cmpd="sng">
            <a:solidFill>
              <a:srgbClr val="69727B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79" r:id="rId3"/>
    <p:sldLayoutId id="2147493471" r:id="rId4"/>
    <p:sldLayoutId id="2147493472" r:id="rId5"/>
    <p:sldLayoutId id="2147493458" r:id="rId6"/>
    <p:sldLayoutId id="2147493467" r:id="rId7"/>
    <p:sldLayoutId id="2147493468" r:id="rId8"/>
    <p:sldLayoutId id="2147493469" r:id="rId9"/>
    <p:sldLayoutId id="2147493459" r:id="rId10"/>
    <p:sldLayoutId id="2147493474" r:id="rId11"/>
    <p:sldLayoutId id="2147493478" r:id="rId12"/>
    <p:sldLayoutId id="2147493480" r:id="rId13"/>
    <p:sldLayoutId id="2147493473" r:id="rId14"/>
    <p:sldLayoutId id="2147493464" r:id="rId15"/>
    <p:sldLayoutId id="2147493465" r:id="rId16"/>
    <p:sldLayoutId id="2147493466" r:id="rId17"/>
    <p:sldLayoutId id="2147493470" r:id="rId18"/>
    <p:sldLayoutId id="2147493475" r:id="rId19"/>
    <p:sldLayoutId id="2147493477" r:id="rId20"/>
    <p:sldLayoutId id="2147493481" r:id="rId2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1" kern="1200">
          <a:solidFill>
            <a:srgbClr val="FF0000"/>
          </a:solidFill>
          <a:latin typeface="+mj-lt"/>
          <a:ea typeface="+mj-ea"/>
          <a:cs typeface="+mj-cs"/>
        </a:defRPr>
      </a:lvl1pPr>
    </p:titleStyle>
    <p:bodyStyle>
      <a:lvl1pPr marL="225425" indent="-225425" algn="l" defTabSz="457200" rtl="0" eaLnBrk="1" latinLnBrk="0" hangingPunct="1">
        <a:spcBef>
          <a:spcPts val="1200"/>
        </a:spcBef>
        <a:buSzPct val="80000"/>
        <a:buFont typeface="Wingdings" charset="2"/>
        <a:buChar char="§"/>
        <a:defRPr sz="2000" kern="1200">
          <a:solidFill>
            <a:srgbClr val="576068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1800" kern="1200">
          <a:solidFill>
            <a:srgbClr val="576068"/>
          </a:solidFill>
          <a:latin typeface="+mn-lt"/>
          <a:ea typeface="+mn-ea"/>
          <a:cs typeface="+mn-cs"/>
        </a:defRPr>
      </a:lvl2pPr>
      <a:lvl3pPr marL="1081088" indent="-166688" algn="l" defTabSz="457200" rtl="0" eaLnBrk="1" latinLnBrk="0" hangingPunct="1">
        <a:spcBef>
          <a:spcPct val="20000"/>
        </a:spcBef>
        <a:buSzPct val="80000"/>
        <a:buFont typeface="Wingdings" charset="2"/>
        <a:buChar char="§"/>
        <a:defRPr sz="1600" kern="1200">
          <a:solidFill>
            <a:srgbClr val="576068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1400" kern="1200">
          <a:solidFill>
            <a:srgbClr val="576068"/>
          </a:solidFill>
          <a:latin typeface="+mn-lt"/>
          <a:ea typeface="+mn-ea"/>
          <a:cs typeface="+mn-cs"/>
        </a:defRPr>
      </a:lvl4pPr>
      <a:lvl5pPr marL="2003425" indent="-174625" algn="l" defTabSz="457200" rtl="0" eaLnBrk="1" latinLnBrk="0" hangingPunct="1">
        <a:spcBef>
          <a:spcPct val="20000"/>
        </a:spcBef>
        <a:buSzPct val="70000"/>
        <a:buFont typeface="Wingdings" charset="2"/>
        <a:buChar char="§"/>
        <a:defRPr sz="1400" kern="1200">
          <a:solidFill>
            <a:srgbClr val="576068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jstanger@comptia.org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jpg"/><Relationship Id="rId5" Type="http://schemas.openxmlformats.org/officeDocument/2006/relationships/hyperlink" Target="mailto:jason.eckert@trios.com" TargetMode="External"/><Relationship Id="rId4" Type="http://schemas.openxmlformats.org/officeDocument/2006/relationships/image" Target="../media/image7.jp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asoneckert/LinuxTTT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A94AE133-F1ED-476D-9D5E-1FA2C684F1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3158673"/>
            <a:ext cx="8229600" cy="663217"/>
          </a:xfrm>
        </p:spPr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CompTIA Linux+ V8 TTT Session 4:</a:t>
            </a:r>
            <a:endParaRPr lang="en-US" dirty="0"/>
          </a:p>
        </p:txBody>
      </p:sp>
      <p:sp>
        <p:nvSpPr>
          <p:cNvPr id="13" name="Subtitle 12">
            <a:extLst>
              <a:ext uri="{FF2B5EF4-FFF2-40B4-BE49-F238E27FC236}">
                <a16:creationId xmlns:a16="http://schemas.microsoft.com/office/drawing/2014/main" id="{BD959502-222A-4DAE-9990-308EB42A44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Shell Features (BASH), Shell Scripting, Python Scripting, Git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8882063" y="4767263"/>
            <a:ext cx="261937" cy="274637"/>
          </a:xfrm>
        </p:spPr>
        <p:txBody>
          <a:bodyPr/>
          <a:lstStyle/>
          <a:p>
            <a:pPr defTabSz="342900">
              <a:defRPr/>
            </a:pPr>
            <a:fld id="{2066355A-084C-D24E-9AD2-7E4FC41EA627}" type="slidenum">
              <a:rPr lang="en-US" sz="675">
                <a:latin typeface="Calibri"/>
              </a:rPr>
              <a:pPr defTabSz="342900">
                <a:defRPr/>
              </a:pPr>
              <a:t>1</a:t>
            </a:fld>
            <a:endParaRPr lang="en-US" sz="675" dirty="0">
              <a:latin typeface="Calibri"/>
            </a:endParaRPr>
          </a:p>
        </p:txBody>
      </p:sp>
      <p:sp>
        <p:nvSpPr>
          <p:cNvPr id="5" name="Title 4"/>
          <p:cNvSpPr txBox="1">
            <a:spLocks noChangeArrowheads="1"/>
          </p:cNvSpPr>
          <p:nvPr/>
        </p:nvSpPr>
        <p:spPr>
          <a:xfrm>
            <a:off x="455551" y="3047062"/>
            <a:ext cx="5742134" cy="925493"/>
          </a:xfrm>
          <a:prstGeom prst="rect">
            <a:avLst/>
          </a:prstGeom>
          <a:ln/>
        </p:spPr>
        <p:txBody>
          <a:bodyPr vert="horz" lIns="0" tIns="34290" rIns="0" bIns="3429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2800" b="1" kern="1200" baseline="0">
                <a:solidFill>
                  <a:srgbClr val="ED1C24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342900">
              <a:defRPr/>
            </a:pPr>
            <a:endParaRPr lang="en-US" altLang="zh-CN" sz="2100" dirty="0">
              <a:solidFill>
                <a:srgbClr val="FF0000"/>
              </a:solidFill>
              <a:latin typeface="Calibri"/>
              <a:ea typeface="宋体" panose="02010600030101010101" pitchFamily="2" charset="-122"/>
            </a:endParaRPr>
          </a:p>
        </p:txBody>
      </p:sp>
      <p:sp>
        <p:nvSpPr>
          <p:cNvPr id="6" name="Subtitle 5"/>
          <p:cNvSpPr txBox="1">
            <a:spLocks noChangeArrowheads="1"/>
          </p:cNvSpPr>
          <p:nvPr/>
        </p:nvSpPr>
        <p:spPr bwMode="auto">
          <a:xfrm>
            <a:off x="1150144" y="4261602"/>
            <a:ext cx="4800600" cy="2234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34290" rIns="0" bIns="34290" rtlCol="0">
            <a:noAutofit/>
          </a:bodyPr>
          <a:lstStyle>
            <a:lvl1pPr marL="225425" indent="-225425" algn="l" defTabSz="457200" rtl="0" eaLnBrk="1" latinLnBrk="0" hangingPunct="1">
              <a:spcBef>
                <a:spcPts val="1200"/>
              </a:spcBef>
              <a:buSzPct val="80000"/>
              <a:buFont typeface="Wingdings" charset="2"/>
              <a:buChar char="§"/>
              <a:defRPr sz="2000" kern="1200">
                <a:solidFill>
                  <a:srgbClr val="576068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576068"/>
                </a:solidFill>
                <a:latin typeface="+mn-lt"/>
                <a:ea typeface="+mn-ea"/>
                <a:cs typeface="+mn-cs"/>
              </a:defRPr>
            </a:lvl2pPr>
            <a:lvl3pPr marL="1081088" indent="-166688" algn="l" defTabSz="457200" rtl="0" eaLnBrk="1" latinLnBrk="0" hangingPunct="1">
              <a:spcBef>
                <a:spcPct val="20000"/>
              </a:spcBef>
              <a:buSzPct val="80000"/>
              <a:buFont typeface="Wingdings" charset="2"/>
              <a:buChar char="§"/>
              <a:defRPr sz="1600" kern="1200">
                <a:solidFill>
                  <a:srgbClr val="57606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576068"/>
                </a:solidFill>
                <a:latin typeface="+mn-lt"/>
                <a:ea typeface="+mn-ea"/>
                <a:cs typeface="+mn-cs"/>
              </a:defRPr>
            </a:lvl4pPr>
            <a:lvl5pPr marL="2003425" indent="-174625" algn="l" defTabSz="457200" rtl="0" eaLnBrk="1" latinLnBrk="0" hangingPunct="1">
              <a:spcBef>
                <a:spcPct val="20000"/>
              </a:spcBef>
              <a:buSzPct val="70000"/>
              <a:buFont typeface="Wingdings" charset="2"/>
              <a:buChar char="§"/>
              <a:defRPr sz="1400" kern="1200">
                <a:solidFill>
                  <a:srgbClr val="57606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42900">
              <a:spcBef>
                <a:spcPts val="900"/>
              </a:spcBef>
              <a:buNone/>
              <a:defRPr/>
            </a:pPr>
            <a:r>
              <a:rPr lang="en-US" altLang="zh-CN" sz="1200" dirty="0">
                <a:solidFill>
                  <a:srgbClr val="69727B"/>
                </a:solidFill>
                <a:latin typeface="Calibri"/>
                <a:ea typeface="宋体" panose="02010600030101010101" pitchFamily="2" charset="-122"/>
              </a:rPr>
              <a:t>September 18, 2025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197685" y="4493314"/>
            <a:ext cx="233539" cy="197285"/>
          </a:xfrm>
          <a:prstGeom prst="rect">
            <a:avLst/>
          </a:prstGeom>
        </p:spPr>
      </p:pic>
      <p:sp>
        <p:nvSpPr>
          <p:cNvPr id="8" name="Subtitle 5"/>
          <p:cNvSpPr txBox="1">
            <a:spLocks noChangeArrowheads="1"/>
          </p:cNvSpPr>
          <p:nvPr/>
        </p:nvSpPr>
        <p:spPr bwMode="auto">
          <a:xfrm>
            <a:off x="6498435" y="4435494"/>
            <a:ext cx="2645565" cy="240743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0" tIns="34290" rIns="0" bIns="34290" rtlCol="0">
            <a:noAutofit/>
          </a:bodyPr>
          <a:lstStyle>
            <a:lvl1pPr marL="225425" indent="-225425" algn="l" defTabSz="457200" rtl="0" eaLnBrk="1" latinLnBrk="0" hangingPunct="1">
              <a:spcBef>
                <a:spcPts val="1200"/>
              </a:spcBef>
              <a:buSzPct val="80000"/>
              <a:buFont typeface="Wingdings" charset="2"/>
              <a:buChar char="§"/>
              <a:defRPr sz="2000" kern="1200">
                <a:solidFill>
                  <a:srgbClr val="576068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800" kern="1200">
                <a:solidFill>
                  <a:srgbClr val="576068"/>
                </a:solidFill>
                <a:latin typeface="+mn-lt"/>
                <a:ea typeface="+mn-ea"/>
                <a:cs typeface="+mn-cs"/>
              </a:defRPr>
            </a:lvl2pPr>
            <a:lvl3pPr marL="1081088" indent="-166688" algn="l" defTabSz="457200" rtl="0" eaLnBrk="1" latinLnBrk="0" hangingPunct="1">
              <a:spcBef>
                <a:spcPct val="20000"/>
              </a:spcBef>
              <a:buSzPct val="80000"/>
              <a:buFont typeface="Wingdings" charset="2"/>
              <a:buChar char="§"/>
              <a:defRPr sz="1600" kern="1200">
                <a:solidFill>
                  <a:srgbClr val="576068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1400" kern="1200">
                <a:solidFill>
                  <a:srgbClr val="576068"/>
                </a:solidFill>
                <a:latin typeface="+mn-lt"/>
                <a:ea typeface="+mn-ea"/>
                <a:cs typeface="+mn-cs"/>
              </a:defRPr>
            </a:lvl4pPr>
            <a:lvl5pPr marL="2003425" indent="-174625" algn="l" defTabSz="457200" rtl="0" eaLnBrk="1" latinLnBrk="0" hangingPunct="1">
              <a:spcBef>
                <a:spcPct val="20000"/>
              </a:spcBef>
              <a:buSzPct val="70000"/>
              <a:buFont typeface="Wingdings" charset="2"/>
              <a:buChar char="§"/>
              <a:defRPr sz="1400" kern="1200">
                <a:solidFill>
                  <a:srgbClr val="576068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342900">
              <a:spcBef>
                <a:spcPts val="900"/>
              </a:spcBef>
              <a:buNone/>
              <a:defRPr/>
            </a:pPr>
            <a:r>
              <a:rPr lang="en-US" altLang="zh-CN" sz="1200" dirty="0">
                <a:solidFill>
                  <a:srgbClr val="69727B"/>
                </a:solidFill>
                <a:latin typeface="Calibri"/>
                <a:ea typeface="宋体" panose="02010600030101010101" pitchFamily="2" charset="-122"/>
              </a:rPr>
              <a:t>@TeachCompTIA    #Linux+TTT</a:t>
            </a:r>
          </a:p>
        </p:txBody>
      </p:sp>
      <p:pic>
        <p:nvPicPr>
          <p:cNvPr id="18" name="Picture 17" descr="A picture containing sitting, black, white&#10;&#10;Description automatically generated">
            <a:extLst>
              <a:ext uri="{FF2B5EF4-FFF2-40B4-BE49-F238E27FC236}">
                <a16:creationId xmlns:a16="http://schemas.microsoft.com/office/drawing/2014/main" id="{6287CE19-482B-47B1-BE60-690F1C6BC7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967" y="331939"/>
            <a:ext cx="6644312" cy="2214771"/>
          </a:xfrm>
          <a:prstGeom prst="rect">
            <a:avLst/>
          </a:prstGeom>
        </p:spPr>
      </p:pic>
      <p:pic>
        <p:nvPicPr>
          <p:cNvPr id="7" name="Picture 6" descr="A white circle with red text&#10;&#10;AI-generated content may be incorrect.">
            <a:extLst>
              <a:ext uri="{FF2B5EF4-FFF2-40B4-BE49-F238E27FC236}">
                <a16:creationId xmlns:a16="http://schemas.microsoft.com/office/drawing/2014/main" id="{6E6427B4-3BD3-2D86-6B3E-22395804F1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0744" y="279129"/>
            <a:ext cx="2469056" cy="246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2141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E51C24-2ADC-047B-D8A5-7B7BCD817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1D407-B094-6782-CB1F-6B5B6FD150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7323"/>
            <a:ext cx="7886699" cy="572790"/>
          </a:xfrm>
        </p:spPr>
        <p:txBody>
          <a:bodyPr>
            <a:normAutofit/>
          </a:bodyPr>
          <a:lstStyle/>
          <a:p>
            <a:r>
              <a:rPr lang="en-US" dirty="0"/>
              <a:t>Environment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C13EC6-8CBB-7071-B30C-A646AB730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7577-822C-42C9-B1FE-62AC5F07B59D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9E452DD-2524-A574-0B4C-D071CA927831}"/>
              </a:ext>
            </a:extLst>
          </p:cNvPr>
          <p:cNvSpPr txBox="1">
            <a:spLocks/>
          </p:cNvSpPr>
          <p:nvPr/>
        </p:nvSpPr>
        <p:spPr>
          <a:xfrm>
            <a:off x="628650" y="1386565"/>
            <a:ext cx="8515350" cy="337831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17129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1pPr>
            <a:lvl2pPr marL="571500" indent="-22860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2pPr>
            <a:lvl3pPr marL="85645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3pPr>
            <a:lvl4pPr marL="11990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4pPr>
            <a:lvl5pPr marL="154161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5pPr>
            <a:lvl6pPr marL="188419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677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935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19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/</a:t>
            </a:r>
            <a:r>
              <a:rPr lang="en-US" sz="2800" dirty="0" err="1">
                <a:solidFill>
                  <a:schemeClr val="tx1"/>
                </a:solidFill>
              </a:rPr>
              <a:t>etc</a:t>
            </a:r>
            <a:r>
              <a:rPr lang="en-US" sz="2800" dirty="0">
                <a:solidFill>
                  <a:schemeClr val="tx1"/>
                </a:solidFill>
              </a:rPr>
              <a:t>/profile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~/.</a:t>
            </a:r>
            <a:r>
              <a:rPr lang="en-US" sz="2800" dirty="0" err="1">
                <a:solidFill>
                  <a:schemeClr val="tx1"/>
                </a:solidFill>
              </a:rPr>
              <a:t>bash_profile</a:t>
            </a:r>
            <a:endParaRPr lang="en-US" sz="2800" dirty="0">
              <a:solidFill>
                <a:schemeClr val="tx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~/.profile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solidFill>
                  <a:schemeClr val="tx1"/>
                </a:solidFill>
              </a:rPr>
              <a:t>~/.</a:t>
            </a:r>
            <a:r>
              <a:rPr lang="en-US" sz="2800" dirty="0" err="1">
                <a:solidFill>
                  <a:schemeClr val="tx1"/>
                </a:solidFill>
              </a:rPr>
              <a:t>bashrc</a:t>
            </a:r>
            <a:r>
              <a:rPr lang="en-US" sz="2800" dirty="0">
                <a:solidFill>
                  <a:schemeClr val="tx1"/>
                </a:solidFill>
              </a:rPr>
              <a:t> (also in each subshell – usually contains aliases)</a:t>
            </a:r>
            <a:br>
              <a:rPr lang="en-US" sz="2800" dirty="0">
                <a:solidFill>
                  <a:schemeClr val="tx1"/>
                </a:solidFill>
              </a:rPr>
            </a:br>
            <a:endParaRPr lang="en-US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After editing, log out/in again or:</a:t>
            </a:r>
            <a:endParaRPr lang="en-US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source .</a:t>
            </a:r>
            <a:r>
              <a:rPr lang="en-US" sz="2800" dirty="0" err="1">
                <a:solidFill>
                  <a:srgbClr val="FF0000"/>
                </a:solidFill>
              </a:rPr>
              <a:t>bashrc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. .</a:t>
            </a:r>
            <a:r>
              <a:rPr lang="en-US" sz="2800" dirty="0" err="1">
                <a:solidFill>
                  <a:srgbClr val="FF0000"/>
                </a:solidFill>
              </a:rPr>
              <a:t>bashrc</a:t>
            </a:r>
            <a:br>
              <a:rPr lang="en-US" sz="2800" dirty="0">
                <a:solidFill>
                  <a:srgbClr val="FF0000"/>
                </a:solidFill>
              </a:rPr>
            </a:br>
            <a:endParaRPr lang="en-US" sz="28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Restricted BASH shell (no absolute paths, no </a:t>
            </a:r>
            <a:r>
              <a:rPr lang="en-US" sz="2800" dirty="0">
                <a:solidFill>
                  <a:srgbClr val="FF0000"/>
                </a:solidFill>
              </a:rPr>
              <a:t>cd</a:t>
            </a:r>
            <a:r>
              <a:rPr lang="en-US" sz="2800" dirty="0">
                <a:solidFill>
                  <a:schemeClr val="tx1"/>
                </a:solidFill>
              </a:rPr>
              <a:t> outside home directory, no changing environment variables, etc.):</a:t>
            </a:r>
            <a:br>
              <a:rPr lang="en-US" sz="2800" dirty="0">
                <a:solidFill>
                  <a:srgbClr val="FF0000"/>
                </a:solidFill>
              </a:rPr>
            </a:br>
            <a:r>
              <a:rPr lang="en-US" sz="2800" dirty="0">
                <a:solidFill>
                  <a:srgbClr val="FF0000"/>
                </a:solidFill>
              </a:rPr>
              <a:t>bash –r</a:t>
            </a:r>
            <a:endParaRPr 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9875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4FB097-6434-3F9B-40AA-FE7E8E176C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FB787EF-C790-D1D7-A9D6-4189EC159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&amp; Python</a:t>
            </a:r>
            <a:br>
              <a:rPr lang="en-US" dirty="0"/>
            </a:br>
            <a:r>
              <a:rPr lang="en-US" dirty="0"/>
              <a:t>Scripting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EDFED-1B51-0F2D-96BF-10B76B47E4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18B8136F-702A-4005-2CEA-F9318F3663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534" y="701345"/>
            <a:ext cx="3529153" cy="352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812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3AD514-09B3-C977-E609-A57959B8BF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B7308-E7CD-BEBB-AC7E-8DF095FF8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7323"/>
            <a:ext cx="7886699" cy="572790"/>
          </a:xfrm>
        </p:spPr>
        <p:txBody>
          <a:bodyPr>
            <a:normAutofit/>
          </a:bodyPr>
          <a:lstStyle/>
          <a:p>
            <a:r>
              <a:rPr lang="en-US" dirty="0"/>
              <a:t>Simple Shell Script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54091A-F1FE-191B-CBAB-B2CCF4D5F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7577-822C-42C9-B1FE-62AC5F07B59D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F522C15-000C-5CFE-949A-AAB57209C566}"/>
              </a:ext>
            </a:extLst>
          </p:cNvPr>
          <p:cNvSpPr txBox="1">
            <a:spLocks/>
          </p:cNvSpPr>
          <p:nvPr/>
        </p:nvSpPr>
        <p:spPr>
          <a:xfrm>
            <a:off x="628650" y="1386565"/>
            <a:ext cx="8058150" cy="337831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7129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1pPr>
            <a:lvl2pPr marL="571500" indent="-22860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2pPr>
            <a:lvl3pPr marL="85645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3pPr>
            <a:lvl4pPr marL="11990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4pPr>
            <a:lvl5pPr marL="154161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5pPr>
            <a:lvl6pPr marL="188419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677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935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19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vi script1.sh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chemeClr val="tx2"/>
                </a:solidFill>
              </a:rPr>
              <a:t>#!/bin/bash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	#This script creates a report of our disk configuration</a:t>
            </a:r>
            <a:br>
              <a:rPr lang="en-US" dirty="0">
                <a:solidFill>
                  <a:schemeClr val="tx2"/>
                </a:solidFill>
              </a:rPr>
            </a:b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	FILENAME=$(hostname)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	echo "Disk report saved to $</a:t>
            </a:r>
            <a:r>
              <a:rPr lang="en-US" dirty="0" err="1">
                <a:solidFill>
                  <a:schemeClr val="tx2"/>
                </a:solidFill>
              </a:rPr>
              <a:t>FILENAME.report</a:t>
            </a:r>
            <a:r>
              <a:rPr lang="en-US" dirty="0">
                <a:solidFill>
                  <a:schemeClr val="tx2"/>
                </a:solidFill>
              </a:rPr>
              <a:t>"</a:t>
            </a:r>
            <a:br>
              <a:rPr lang="en-US" dirty="0">
                <a:solidFill>
                  <a:schemeClr val="tx2"/>
                </a:solidFill>
              </a:rPr>
            </a:b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	</a:t>
            </a:r>
            <a:r>
              <a:rPr lang="en-US" dirty="0" err="1">
                <a:solidFill>
                  <a:schemeClr val="tx2"/>
                </a:solidFill>
              </a:rPr>
              <a:t>lvs</a:t>
            </a:r>
            <a:r>
              <a:rPr lang="en-US" dirty="0">
                <a:solidFill>
                  <a:schemeClr val="tx2"/>
                </a:solidFill>
              </a:rPr>
              <a:t> &gt;&gt;$</a:t>
            </a:r>
            <a:r>
              <a:rPr lang="en-US" dirty="0" err="1">
                <a:solidFill>
                  <a:schemeClr val="tx2"/>
                </a:solidFill>
              </a:rPr>
              <a:t>FILENAME.report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	</a:t>
            </a:r>
            <a:r>
              <a:rPr lang="en-US" dirty="0" err="1">
                <a:solidFill>
                  <a:schemeClr val="tx2"/>
                </a:solidFill>
              </a:rPr>
              <a:t>vgs</a:t>
            </a:r>
            <a:r>
              <a:rPr lang="en-US" dirty="0">
                <a:solidFill>
                  <a:schemeClr val="tx2"/>
                </a:solidFill>
              </a:rPr>
              <a:t> &gt;&gt;$</a:t>
            </a:r>
            <a:r>
              <a:rPr lang="en-US" dirty="0" err="1">
                <a:solidFill>
                  <a:schemeClr val="tx2"/>
                </a:solidFill>
              </a:rPr>
              <a:t>FILENAME.report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	</a:t>
            </a:r>
            <a:r>
              <a:rPr lang="en-US" dirty="0" err="1">
                <a:solidFill>
                  <a:schemeClr val="tx2"/>
                </a:solidFill>
              </a:rPr>
              <a:t>pvs</a:t>
            </a:r>
            <a:r>
              <a:rPr lang="en-US" dirty="0">
                <a:solidFill>
                  <a:schemeClr val="tx2"/>
                </a:solidFill>
              </a:rPr>
              <a:t> &gt;&gt;$</a:t>
            </a:r>
            <a:r>
              <a:rPr lang="en-US" dirty="0" err="1">
                <a:solidFill>
                  <a:schemeClr val="tx2"/>
                </a:solidFill>
              </a:rPr>
              <a:t>FILENAME.report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	</a:t>
            </a:r>
            <a:r>
              <a:rPr lang="en-US" dirty="0" err="1">
                <a:solidFill>
                  <a:schemeClr val="tx2"/>
                </a:solidFill>
              </a:rPr>
              <a:t>lsblk</a:t>
            </a:r>
            <a:r>
              <a:rPr lang="en-US" dirty="0">
                <a:solidFill>
                  <a:schemeClr val="tx2"/>
                </a:solidFill>
              </a:rPr>
              <a:t> &gt;&gt;$</a:t>
            </a:r>
            <a:r>
              <a:rPr lang="en-US" dirty="0" err="1">
                <a:solidFill>
                  <a:schemeClr val="tx2"/>
                </a:solidFill>
              </a:rPr>
              <a:t>FILENAME.report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	</a:t>
            </a:r>
            <a:r>
              <a:rPr lang="en-US" dirty="0" err="1">
                <a:solidFill>
                  <a:schemeClr val="tx2"/>
                </a:solidFill>
              </a:rPr>
              <a:t>df</a:t>
            </a:r>
            <a:r>
              <a:rPr lang="en-US" dirty="0">
                <a:solidFill>
                  <a:schemeClr val="tx2"/>
                </a:solidFill>
              </a:rPr>
              <a:t> -</a:t>
            </a:r>
            <a:r>
              <a:rPr lang="en-US" dirty="0" err="1">
                <a:solidFill>
                  <a:schemeClr val="tx2"/>
                </a:solidFill>
              </a:rPr>
              <a:t>hT</a:t>
            </a:r>
            <a:r>
              <a:rPr lang="en-US" dirty="0">
                <a:solidFill>
                  <a:schemeClr val="tx2"/>
                </a:solidFill>
              </a:rPr>
              <a:t> | grep -v </a:t>
            </a:r>
            <a:r>
              <a:rPr lang="en-US" dirty="0" err="1">
                <a:solidFill>
                  <a:schemeClr val="tx2"/>
                </a:solidFill>
              </a:rPr>
              <a:t>tmp</a:t>
            </a:r>
            <a:r>
              <a:rPr lang="en-US" dirty="0">
                <a:solidFill>
                  <a:schemeClr val="tx2"/>
                </a:solidFill>
              </a:rPr>
              <a:t> &gt;&gt;$</a:t>
            </a:r>
            <a:r>
              <a:rPr lang="en-US" dirty="0" err="1">
                <a:solidFill>
                  <a:schemeClr val="tx2"/>
                </a:solidFill>
              </a:rPr>
              <a:t>FILENAME.report</a:t>
            </a:r>
            <a:endParaRPr lang="en-US" sz="2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0058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425EFC-216F-604B-A86B-4D1AC99673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C6008-E2D7-1F1C-E196-CDCEA6F1AB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7323"/>
            <a:ext cx="7886699" cy="572790"/>
          </a:xfrm>
        </p:spPr>
        <p:txBody>
          <a:bodyPr>
            <a:normAutofit/>
          </a:bodyPr>
          <a:lstStyle/>
          <a:p>
            <a:r>
              <a:rPr lang="en-US" dirty="0"/>
              <a:t>Executing Shell Scripts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73BA5-4AEA-6532-BA00-DA6576BE0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7577-822C-42C9-B1FE-62AC5F07B59D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D2748ED-A39E-2E5E-9C83-EB9705DA37CA}"/>
              </a:ext>
            </a:extLst>
          </p:cNvPr>
          <p:cNvSpPr txBox="1">
            <a:spLocks/>
          </p:cNvSpPr>
          <p:nvPr/>
        </p:nvSpPr>
        <p:spPr>
          <a:xfrm>
            <a:off x="628650" y="1386565"/>
            <a:ext cx="8058150" cy="3378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29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1pPr>
            <a:lvl2pPr marL="571500" indent="-22860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2pPr>
            <a:lvl3pPr marL="85645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3pPr>
            <a:lvl4pPr marL="11990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4pPr>
            <a:lvl5pPr marL="154161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5pPr>
            <a:lvl6pPr marL="188419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677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935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19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./script1.sh 		</a:t>
            </a:r>
            <a:r>
              <a:rPr lang="en-US" dirty="0">
                <a:solidFill>
                  <a:schemeClr val="tx1"/>
                </a:solidFill>
              </a:rPr>
              <a:t>(</a:t>
            </a:r>
            <a:r>
              <a:rPr lang="en-US" dirty="0" err="1">
                <a:solidFill>
                  <a:schemeClr val="tx1"/>
                </a:solidFill>
              </a:rPr>
              <a:t>r+x</a:t>
            </a:r>
            <a:r>
              <a:rPr lang="en-US" dirty="0">
                <a:solidFill>
                  <a:schemeClr val="tx1"/>
                </a:solidFill>
              </a:rPr>
              <a:t>)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bash script1.sh		</a:t>
            </a:r>
            <a:r>
              <a:rPr lang="en-US" dirty="0">
                <a:solidFill>
                  <a:schemeClr val="tx1"/>
                </a:solidFill>
              </a:rPr>
              <a:t>(r) </a:t>
            </a:r>
            <a:br>
              <a:rPr lang="en-US" dirty="0">
                <a:solidFill>
                  <a:srgbClr val="FF0000"/>
                </a:solidFill>
              </a:rPr>
            </a:br>
            <a:endParaRPr lang="en-US" sz="32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Arguments (positional parameters):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./script1.sh one two three four</a:t>
            </a:r>
            <a:br>
              <a:rPr lang="en-US" dirty="0">
                <a:solidFill>
                  <a:schemeClr val="tx1"/>
                </a:solidFill>
              </a:rPr>
            </a:br>
            <a:endParaRPr lang="en-US" sz="1800" b="1" dirty="0">
              <a:solidFill>
                <a:schemeClr val="tx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C9C991-F405-D99C-89AF-9119BC734B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5038" y="3342988"/>
            <a:ext cx="6096614" cy="993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7619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3A117D-4653-AC29-734E-2A63303EA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88418-2071-ADA6-D109-AC705DCFC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7323"/>
            <a:ext cx="7886699" cy="572790"/>
          </a:xfrm>
        </p:spPr>
        <p:txBody>
          <a:bodyPr>
            <a:normAutofit/>
          </a:bodyPr>
          <a:lstStyle/>
          <a:p>
            <a:r>
              <a:rPr lang="en-US" dirty="0"/>
              <a:t>Simple Shell Script that takes Arguments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DAFBC-F198-CE83-AFC1-F02FF7DE0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7577-822C-42C9-B1FE-62AC5F07B59D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5DC7DA0-C3C3-C291-CC28-D329663EC273}"/>
              </a:ext>
            </a:extLst>
          </p:cNvPr>
          <p:cNvSpPr txBox="1">
            <a:spLocks/>
          </p:cNvSpPr>
          <p:nvPr/>
        </p:nvSpPr>
        <p:spPr>
          <a:xfrm>
            <a:off x="628650" y="1386565"/>
            <a:ext cx="8058150" cy="337831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7129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1pPr>
            <a:lvl2pPr marL="571500" indent="-22860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2pPr>
            <a:lvl3pPr marL="85645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3pPr>
            <a:lvl4pPr marL="11990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4pPr>
            <a:lvl5pPr marL="154161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5pPr>
            <a:lvl6pPr marL="188419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677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935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19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vi script1.sh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chemeClr val="tx2"/>
                </a:solidFill>
              </a:rPr>
              <a:t>#!/bin/bash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	#This script creates a report of our disk configuration</a:t>
            </a:r>
            <a:br>
              <a:rPr lang="en-US" dirty="0">
                <a:solidFill>
                  <a:schemeClr val="tx2"/>
                </a:solidFill>
              </a:rPr>
            </a:b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	FILENAME=$(hostname)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	echo "Disk report saved to $1"</a:t>
            </a:r>
            <a:br>
              <a:rPr lang="en-US" dirty="0">
                <a:solidFill>
                  <a:schemeClr val="tx2"/>
                </a:solidFill>
              </a:rPr>
            </a:b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	</a:t>
            </a:r>
            <a:r>
              <a:rPr lang="en-US" dirty="0" err="1">
                <a:solidFill>
                  <a:schemeClr val="tx2"/>
                </a:solidFill>
              </a:rPr>
              <a:t>lvs</a:t>
            </a:r>
            <a:r>
              <a:rPr lang="en-US" dirty="0">
                <a:solidFill>
                  <a:schemeClr val="tx2"/>
                </a:solidFill>
              </a:rPr>
              <a:t> &gt;&gt;$1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	</a:t>
            </a:r>
            <a:r>
              <a:rPr lang="en-US" dirty="0" err="1">
                <a:solidFill>
                  <a:schemeClr val="tx2"/>
                </a:solidFill>
              </a:rPr>
              <a:t>vgs</a:t>
            </a:r>
            <a:r>
              <a:rPr lang="en-US" dirty="0">
                <a:solidFill>
                  <a:schemeClr val="tx2"/>
                </a:solidFill>
              </a:rPr>
              <a:t> &gt;&gt;$1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	</a:t>
            </a:r>
            <a:r>
              <a:rPr lang="en-US" dirty="0" err="1">
                <a:solidFill>
                  <a:schemeClr val="tx2"/>
                </a:solidFill>
              </a:rPr>
              <a:t>pvs</a:t>
            </a:r>
            <a:r>
              <a:rPr lang="en-US" dirty="0">
                <a:solidFill>
                  <a:schemeClr val="tx2"/>
                </a:solidFill>
              </a:rPr>
              <a:t> &gt;&gt;$1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	</a:t>
            </a:r>
            <a:r>
              <a:rPr lang="en-US" dirty="0" err="1">
                <a:solidFill>
                  <a:schemeClr val="tx2"/>
                </a:solidFill>
              </a:rPr>
              <a:t>lsblk</a:t>
            </a:r>
            <a:r>
              <a:rPr lang="en-US" dirty="0">
                <a:solidFill>
                  <a:schemeClr val="tx2"/>
                </a:solidFill>
              </a:rPr>
              <a:t> &gt;&gt;$1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	</a:t>
            </a:r>
            <a:r>
              <a:rPr lang="en-US" dirty="0" err="1">
                <a:solidFill>
                  <a:schemeClr val="tx2"/>
                </a:solidFill>
              </a:rPr>
              <a:t>df</a:t>
            </a:r>
            <a:r>
              <a:rPr lang="en-US" dirty="0">
                <a:solidFill>
                  <a:schemeClr val="tx2"/>
                </a:solidFill>
              </a:rPr>
              <a:t> -</a:t>
            </a:r>
            <a:r>
              <a:rPr lang="en-US" dirty="0" err="1">
                <a:solidFill>
                  <a:schemeClr val="tx2"/>
                </a:solidFill>
              </a:rPr>
              <a:t>hT</a:t>
            </a:r>
            <a:r>
              <a:rPr lang="en-US" dirty="0">
                <a:solidFill>
                  <a:schemeClr val="tx2"/>
                </a:solidFill>
              </a:rPr>
              <a:t> | grep -v </a:t>
            </a:r>
            <a:r>
              <a:rPr lang="en-US" dirty="0" err="1">
                <a:solidFill>
                  <a:schemeClr val="tx2"/>
                </a:solidFill>
              </a:rPr>
              <a:t>tmp</a:t>
            </a:r>
            <a:r>
              <a:rPr lang="en-US" dirty="0">
                <a:solidFill>
                  <a:schemeClr val="tx2"/>
                </a:solidFill>
              </a:rPr>
              <a:t> &gt;&gt;$1</a:t>
            </a:r>
            <a:endParaRPr lang="en-US" sz="22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71509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953511-B90C-1E3F-A004-399BE8D7C8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07081-D714-AF36-4208-1F037DA68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7323"/>
            <a:ext cx="7886699" cy="572790"/>
          </a:xfrm>
        </p:spPr>
        <p:txBody>
          <a:bodyPr>
            <a:normAutofit/>
          </a:bodyPr>
          <a:lstStyle/>
          <a:p>
            <a:r>
              <a:rPr lang="en-US" dirty="0"/>
              <a:t>Simple Shell Script that takes Arguments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740634-777F-563A-C684-704ED6A25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7577-822C-42C9-B1FE-62AC5F07B59D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957A604-DE47-E070-8C55-907EDEE7F2BD}"/>
              </a:ext>
            </a:extLst>
          </p:cNvPr>
          <p:cNvSpPr txBox="1">
            <a:spLocks/>
          </p:cNvSpPr>
          <p:nvPr/>
        </p:nvSpPr>
        <p:spPr>
          <a:xfrm>
            <a:off x="628650" y="1386565"/>
            <a:ext cx="8058150" cy="3510899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17129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1pPr>
            <a:lvl2pPr marL="571500" indent="-22860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2pPr>
            <a:lvl3pPr marL="85645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3pPr>
            <a:lvl4pPr marL="11990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4pPr>
            <a:lvl5pPr marL="154161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5pPr>
            <a:lvl6pPr marL="188419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677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935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19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200" dirty="0">
                <a:solidFill>
                  <a:srgbClr val="FF0000"/>
                </a:solidFill>
              </a:rPr>
              <a:t>vi script1.sh </a:t>
            </a:r>
            <a:br>
              <a:rPr lang="en-US" dirty="0"/>
            </a:br>
            <a:r>
              <a:rPr lang="en-US" dirty="0"/>
              <a:t>	</a:t>
            </a:r>
            <a:r>
              <a:rPr lang="en-US" dirty="0">
                <a:solidFill>
                  <a:schemeClr val="tx2"/>
                </a:solidFill>
              </a:rPr>
              <a:t>#!/bin/bash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	#This script creates a report of our disk configuration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	</a:t>
            </a:r>
            <a:r>
              <a:rPr lang="en-US" b="1" dirty="0">
                <a:solidFill>
                  <a:schemeClr val="tx1"/>
                </a:solidFill>
              </a:rPr>
              <a:t>if [ $# -ne 1 ]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then 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echo "Usage is $0 &lt;filename to save the report to&gt;"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exit 255</a:t>
            </a:r>
          </a:p>
          <a:p>
            <a:pPr marL="0" indent="0">
              <a:buNone/>
            </a:pPr>
            <a:r>
              <a:rPr lang="en-US" b="1" dirty="0">
                <a:solidFill>
                  <a:schemeClr val="tx1"/>
                </a:solidFill>
              </a:rPr>
              <a:t>	fi</a:t>
            </a:r>
          </a:p>
          <a:p>
            <a:pPr marL="0" indent="0">
              <a:buNone/>
            </a:pPr>
            <a:endParaRPr lang="en-US" dirty="0">
              <a:solidFill>
                <a:schemeClr val="tx2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	FILENAME=$(hostname)</a:t>
            </a: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	echo "Disk report saved to $1"</a:t>
            </a:r>
            <a:br>
              <a:rPr lang="en-US" dirty="0">
                <a:solidFill>
                  <a:schemeClr val="tx2"/>
                </a:solidFill>
              </a:rPr>
            </a:b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	</a:t>
            </a:r>
            <a:r>
              <a:rPr lang="en-US" dirty="0" err="1">
                <a:solidFill>
                  <a:schemeClr val="tx2"/>
                </a:solidFill>
              </a:rPr>
              <a:t>lvs</a:t>
            </a:r>
            <a:r>
              <a:rPr lang="en-US" dirty="0">
                <a:solidFill>
                  <a:schemeClr val="tx2"/>
                </a:solidFill>
              </a:rPr>
              <a:t> &gt;&gt;$1</a:t>
            </a:r>
          </a:p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	</a:t>
            </a:r>
            <a:r>
              <a:rPr lang="en-US" b="1" dirty="0">
                <a:solidFill>
                  <a:schemeClr val="tx1"/>
                </a:solidFill>
              </a:rPr>
              <a:t>…</a:t>
            </a:r>
            <a:endParaRPr lang="en-US" sz="2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7979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92A13C-11B7-F319-D5AB-7FA3098EF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D90B6-C38C-59F5-4904-BC5D7A0DB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7323"/>
            <a:ext cx="7886699" cy="572790"/>
          </a:xfrm>
        </p:spPr>
        <p:txBody>
          <a:bodyPr>
            <a:normAutofit/>
          </a:bodyPr>
          <a:lstStyle/>
          <a:p>
            <a:r>
              <a:rPr lang="en-US" dirty="0"/>
              <a:t>Special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1E17B7-9E90-2FFB-9CBC-23F569B63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7577-822C-42C9-B1FE-62AC5F07B59D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5A2782B-2C09-B4AE-ECAB-8DE9E20068BC}"/>
              </a:ext>
            </a:extLst>
          </p:cNvPr>
          <p:cNvSpPr txBox="1">
            <a:spLocks/>
          </p:cNvSpPr>
          <p:nvPr/>
        </p:nvSpPr>
        <p:spPr>
          <a:xfrm>
            <a:off x="628650" y="1386565"/>
            <a:ext cx="8058150" cy="3378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29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1pPr>
            <a:lvl2pPr marL="571500" indent="-22860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2pPr>
            <a:lvl3pPr marL="85645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3pPr>
            <a:lvl4pPr marL="11990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4pPr>
            <a:lvl5pPr marL="154161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5pPr>
            <a:lvl6pPr marL="188419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677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935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19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$0</a:t>
            </a:r>
            <a:r>
              <a:rPr lang="en-US" dirty="0">
                <a:solidFill>
                  <a:schemeClr val="tx1"/>
                </a:solidFill>
              </a:rPr>
              <a:t> = command name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$#</a:t>
            </a:r>
            <a:r>
              <a:rPr lang="en-US" dirty="0">
                <a:solidFill>
                  <a:schemeClr val="tx1"/>
                </a:solidFill>
              </a:rPr>
              <a:t> = number of positional parameters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$?</a:t>
            </a:r>
            <a:r>
              <a:rPr lang="en-US" dirty="0">
                <a:solidFill>
                  <a:schemeClr val="tx1"/>
                </a:solidFill>
              </a:rPr>
              <a:t> = exit status of last command (0=true, 1-255=false)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$$</a:t>
            </a:r>
            <a:r>
              <a:rPr lang="en-US" dirty="0">
                <a:solidFill>
                  <a:schemeClr val="tx1"/>
                </a:solidFill>
              </a:rPr>
              <a:t> = PID of shell (=random number)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$(command) </a:t>
            </a:r>
            <a:r>
              <a:rPr lang="en-US" dirty="0">
                <a:solidFill>
                  <a:schemeClr val="tx1"/>
                </a:solidFill>
              </a:rPr>
              <a:t>= </a:t>
            </a:r>
            <a:r>
              <a:rPr lang="en-US" dirty="0">
                <a:solidFill>
                  <a:srgbClr val="FF0000"/>
                </a:solidFill>
              </a:rPr>
              <a:t>`command`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${!pattern} </a:t>
            </a:r>
            <a:r>
              <a:rPr lang="en-US" dirty="0">
                <a:solidFill>
                  <a:schemeClr val="tx1"/>
                </a:solidFill>
              </a:rPr>
              <a:t>syntax returns variable names that match a pattern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${VAR:=value} </a:t>
            </a:r>
            <a:r>
              <a:rPr lang="en-US" dirty="0">
                <a:solidFill>
                  <a:schemeClr val="tx1"/>
                </a:solidFill>
              </a:rPr>
              <a:t>syntax creates a VAR variable and sets its value</a:t>
            </a:r>
            <a:endParaRPr 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5555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1D76F2-25B6-1B93-DC28-5D1CF4054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A18C6-0206-F999-40F5-05E3D63D4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7323"/>
            <a:ext cx="7886699" cy="572790"/>
          </a:xfrm>
        </p:spPr>
        <p:txBody>
          <a:bodyPr>
            <a:normAutofit/>
          </a:bodyPr>
          <a:lstStyle/>
          <a:p>
            <a:r>
              <a:rPr lang="en-US" dirty="0"/>
              <a:t>Decision Constructs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5109D-6466-2116-AB95-79E78644E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7577-822C-42C9-B1FE-62AC5F07B59D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234EF1-EB79-DB46-77A6-1545B7946C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479765"/>
            <a:ext cx="4099274" cy="22088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B3FFF6F-CE67-8666-3F1E-1812EA4CA9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882" y="1479765"/>
            <a:ext cx="3700386" cy="3250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9751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7CDCD4-01BF-12DA-BC8A-DE11866BA1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A1AE4-F2B6-1540-341F-67D92FB2F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7323"/>
            <a:ext cx="8058150" cy="572790"/>
          </a:xfrm>
        </p:spPr>
        <p:txBody>
          <a:bodyPr>
            <a:normAutofit/>
          </a:bodyPr>
          <a:lstStyle/>
          <a:p>
            <a:r>
              <a:rPr lang="en-US" dirty="0"/>
              <a:t>[ condition ] is a Test Statement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E75DF3-5745-268E-5BC1-AC15C5C494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7577-822C-42C9-B1FE-62AC5F07B59D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C7E5356-010E-D6F9-82DB-CEA5FEA2C1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1813" y="1197889"/>
            <a:ext cx="8029724" cy="3358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8575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F95084-2E9C-D3B3-0C23-3B89F63D3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29C75-824E-AC00-E51C-52511C808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7323"/>
            <a:ext cx="7886699" cy="572790"/>
          </a:xfrm>
        </p:spPr>
        <p:txBody>
          <a:bodyPr>
            <a:normAutofit/>
          </a:bodyPr>
          <a:lstStyle/>
          <a:p>
            <a:r>
              <a:rPr lang="en-US" dirty="0"/>
              <a:t>Loop Constructs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FF5668-D41C-60F9-7553-E978F4D7A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7577-822C-42C9-B1FE-62AC5F07B59D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EAA0B9C-C8A6-BDE7-47CF-BFD478DC66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589650"/>
            <a:ext cx="5955224" cy="10647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D32A09D-D748-F840-CD61-6BA524EC16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3079872"/>
            <a:ext cx="3598405" cy="9456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383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EE63E3-581D-4C4E-868F-0B376C33E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1AF2B4D-6B12-4EDF-87BB-2B55CECB6611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69727B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900" b="0" i="0" u="none" strike="noStrike" kern="1200" cap="none" spc="0" normalizeH="0" baseline="0" noProof="0">
              <a:ln>
                <a:noFill/>
              </a:ln>
              <a:solidFill>
                <a:srgbClr val="69727B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98B80B-5232-4693-9027-05535A52EE57}"/>
              </a:ext>
            </a:extLst>
          </p:cNvPr>
          <p:cNvCxnSpPr/>
          <p:nvPr/>
        </p:nvCxnSpPr>
        <p:spPr>
          <a:xfrm>
            <a:off x="2173543" y="1681465"/>
            <a:ext cx="0" cy="309514"/>
          </a:xfrm>
          <a:prstGeom prst="straightConnector1">
            <a:avLst/>
          </a:prstGeom>
          <a:ln>
            <a:solidFill>
              <a:srgbClr val="69727B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5A03921-0205-448B-B2E7-15341873017A}"/>
              </a:ext>
            </a:extLst>
          </p:cNvPr>
          <p:cNvSpPr txBox="1"/>
          <p:nvPr/>
        </p:nvSpPr>
        <p:spPr>
          <a:xfrm>
            <a:off x="1873505" y="1420188"/>
            <a:ext cx="600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Slides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CA0EEA-A6B2-4EFE-8BD9-7F04EB8E5C1F}"/>
              </a:ext>
            </a:extLst>
          </p:cNvPr>
          <p:cNvCxnSpPr>
            <a:cxnSpLocks/>
          </p:cNvCxnSpPr>
          <p:nvPr/>
        </p:nvCxnSpPr>
        <p:spPr>
          <a:xfrm flipV="1">
            <a:off x="1400987" y="2904641"/>
            <a:ext cx="0" cy="316755"/>
          </a:xfrm>
          <a:prstGeom prst="straightConnector1">
            <a:avLst/>
          </a:prstGeom>
          <a:ln>
            <a:solidFill>
              <a:srgbClr val="69727B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CAB388D-4E12-4DD0-A5EA-E31DCB461C34}"/>
              </a:ext>
            </a:extLst>
          </p:cNvPr>
          <p:cNvCxnSpPr/>
          <p:nvPr/>
        </p:nvCxnSpPr>
        <p:spPr>
          <a:xfrm>
            <a:off x="3620693" y="1709942"/>
            <a:ext cx="0" cy="309514"/>
          </a:xfrm>
          <a:prstGeom prst="straightConnector1">
            <a:avLst/>
          </a:prstGeom>
          <a:ln>
            <a:solidFill>
              <a:srgbClr val="69727B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32BD1E4-0655-49BF-ABC9-53FF94E7336B}"/>
              </a:ext>
            </a:extLst>
          </p:cNvPr>
          <p:cNvSpPr txBox="1"/>
          <p:nvPr/>
        </p:nvSpPr>
        <p:spPr>
          <a:xfrm>
            <a:off x="1003318" y="3221396"/>
            <a:ext cx="95963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Multimedia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2951A5B-1F26-4A66-8041-56AAFB784890}"/>
              </a:ext>
            </a:extLst>
          </p:cNvPr>
          <p:cNvSpPr txBox="1"/>
          <p:nvPr/>
        </p:nvSpPr>
        <p:spPr>
          <a:xfrm>
            <a:off x="3370663" y="1432943"/>
            <a:ext cx="60007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Bios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5A34C84-A54E-4214-BB6F-32D6133D2047}"/>
              </a:ext>
            </a:extLst>
          </p:cNvPr>
          <p:cNvCxnSpPr>
            <a:cxnSpLocks/>
          </p:cNvCxnSpPr>
          <p:nvPr/>
        </p:nvCxnSpPr>
        <p:spPr>
          <a:xfrm flipV="1">
            <a:off x="2950041" y="2898324"/>
            <a:ext cx="0" cy="310243"/>
          </a:xfrm>
          <a:prstGeom prst="straightConnector1">
            <a:avLst/>
          </a:prstGeom>
          <a:ln>
            <a:solidFill>
              <a:srgbClr val="69727B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6C8DDC3-6737-4BC0-A7C5-A32A34AA60C6}"/>
              </a:ext>
            </a:extLst>
          </p:cNvPr>
          <p:cNvSpPr txBox="1"/>
          <p:nvPr/>
        </p:nvSpPr>
        <p:spPr>
          <a:xfrm>
            <a:off x="2308459" y="3209150"/>
            <a:ext cx="13215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Today’s Resources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4A0DDD7-95CE-4DEA-B8CD-845A97FD82F0}"/>
              </a:ext>
            </a:extLst>
          </p:cNvPr>
          <p:cNvCxnSpPr>
            <a:cxnSpLocks/>
          </p:cNvCxnSpPr>
          <p:nvPr/>
        </p:nvCxnSpPr>
        <p:spPr>
          <a:xfrm flipV="1">
            <a:off x="4370989" y="2892395"/>
            <a:ext cx="0" cy="316755"/>
          </a:xfrm>
          <a:prstGeom prst="straightConnector1">
            <a:avLst/>
          </a:prstGeom>
          <a:ln>
            <a:solidFill>
              <a:srgbClr val="69727B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66369D8E-1635-4832-B31F-8D9235DF8C43}"/>
              </a:ext>
            </a:extLst>
          </p:cNvPr>
          <p:cNvSpPr txBox="1"/>
          <p:nvPr/>
        </p:nvSpPr>
        <p:spPr>
          <a:xfrm>
            <a:off x="3954493" y="3209150"/>
            <a:ext cx="871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ON24 Help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6B4F52F-18F3-4E44-A4EF-79A85870B437}"/>
              </a:ext>
            </a:extLst>
          </p:cNvPr>
          <p:cNvCxnSpPr>
            <a:cxnSpLocks/>
          </p:cNvCxnSpPr>
          <p:nvPr/>
        </p:nvCxnSpPr>
        <p:spPr>
          <a:xfrm flipV="1">
            <a:off x="5849721" y="2885595"/>
            <a:ext cx="0" cy="316755"/>
          </a:xfrm>
          <a:prstGeom prst="straightConnector1">
            <a:avLst/>
          </a:prstGeom>
          <a:ln>
            <a:solidFill>
              <a:srgbClr val="69727B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9FFEF5D7-A125-44B3-BCE9-8F12EC311F29}"/>
              </a:ext>
            </a:extLst>
          </p:cNvPr>
          <p:cNvSpPr txBox="1"/>
          <p:nvPr/>
        </p:nvSpPr>
        <p:spPr>
          <a:xfrm>
            <a:off x="5380835" y="3209150"/>
            <a:ext cx="959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Group Chat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668DE1B-61BA-4D2C-8492-31004841CB57}"/>
              </a:ext>
            </a:extLst>
          </p:cNvPr>
          <p:cNvCxnSpPr/>
          <p:nvPr/>
        </p:nvCxnSpPr>
        <p:spPr>
          <a:xfrm>
            <a:off x="5069036" y="1701999"/>
            <a:ext cx="0" cy="309514"/>
          </a:xfrm>
          <a:prstGeom prst="straightConnector1">
            <a:avLst/>
          </a:prstGeom>
          <a:ln>
            <a:solidFill>
              <a:srgbClr val="69727B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19A921AE-6EB8-430C-98F7-59200F7CC5D7}"/>
              </a:ext>
            </a:extLst>
          </p:cNvPr>
          <p:cNvSpPr txBox="1"/>
          <p:nvPr/>
        </p:nvSpPr>
        <p:spPr>
          <a:xfrm>
            <a:off x="4836011" y="1437801"/>
            <a:ext cx="5312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Q&amp;A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3997EB2-ED48-4538-ADCE-9D53E798B716}"/>
              </a:ext>
            </a:extLst>
          </p:cNvPr>
          <p:cNvCxnSpPr>
            <a:cxnSpLocks/>
          </p:cNvCxnSpPr>
          <p:nvPr/>
        </p:nvCxnSpPr>
        <p:spPr>
          <a:xfrm flipV="1">
            <a:off x="7340438" y="2885594"/>
            <a:ext cx="0" cy="316755"/>
          </a:xfrm>
          <a:prstGeom prst="straightConnector1">
            <a:avLst/>
          </a:prstGeom>
          <a:ln>
            <a:solidFill>
              <a:srgbClr val="69727B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5C7C2376-9E81-4859-84A9-162F57E2614B}"/>
              </a:ext>
            </a:extLst>
          </p:cNvPr>
          <p:cNvSpPr txBox="1"/>
          <p:nvPr/>
        </p:nvSpPr>
        <p:spPr>
          <a:xfrm>
            <a:off x="5978291" y="1258340"/>
            <a:ext cx="12241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Certificate of Attendance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359FA9A-CE49-4692-ABDA-57BA153E0F8B}"/>
              </a:ext>
            </a:extLst>
          </p:cNvPr>
          <p:cNvCxnSpPr/>
          <p:nvPr/>
        </p:nvCxnSpPr>
        <p:spPr>
          <a:xfrm>
            <a:off x="6507678" y="1697187"/>
            <a:ext cx="0" cy="309514"/>
          </a:xfrm>
          <a:prstGeom prst="straightConnector1">
            <a:avLst/>
          </a:prstGeom>
          <a:ln>
            <a:solidFill>
              <a:srgbClr val="69727B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2C1FAD1-E6CD-4A87-B078-6514ED755C89}"/>
              </a:ext>
            </a:extLst>
          </p:cNvPr>
          <p:cNvSpPr txBox="1"/>
          <p:nvPr/>
        </p:nvSpPr>
        <p:spPr>
          <a:xfrm>
            <a:off x="7033950" y="3223050"/>
            <a:ext cx="9596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Survey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33EC43-4373-ACA9-A8AB-91F207032E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433" y="2059426"/>
            <a:ext cx="7438430" cy="74079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8CA3A523-4966-F7B7-FB79-BAC4256455AB}"/>
              </a:ext>
            </a:extLst>
          </p:cNvPr>
          <p:cNvSpPr txBox="1"/>
          <p:nvPr/>
        </p:nvSpPr>
        <p:spPr>
          <a:xfrm>
            <a:off x="7477796" y="1443389"/>
            <a:ext cx="12241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Call to Action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F15E20B-0958-721B-B0A7-531F1C5544B7}"/>
              </a:ext>
            </a:extLst>
          </p:cNvPr>
          <p:cNvCxnSpPr/>
          <p:nvPr/>
        </p:nvCxnSpPr>
        <p:spPr>
          <a:xfrm>
            <a:off x="8007183" y="1702628"/>
            <a:ext cx="0" cy="309514"/>
          </a:xfrm>
          <a:prstGeom prst="straightConnector1">
            <a:avLst/>
          </a:prstGeom>
          <a:ln>
            <a:solidFill>
              <a:srgbClr val="69727B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72861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C527C-E272-2295-82E1-5A25B72301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2A089-434E-E113-B272-5C4A1994AB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7323"/>
            <a:ext cx="7886699" cy="572790"/>
          </a:xfrm>
        </p:spPr>
        <p:txBody>
          <a:bodyPr>
            <a:normAutofit/>
          </a:bodyPr>
          <a:lstStyle/>
          <a:p>
            <a:r>
              <a:rPr lang="en-US" dirty="0"/>
              <a:t>Advanced Text Tools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EE2226-CB3E-8373-2E8C-3A7E57771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7577-822C-42C9-B1FE-62AC5F07B59D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9032BAB-D1E6-755D-962E-CB1D5DC59CAF}"/>
              </a:ext>
            </a:extLst>
          </p:cNvPr>
          <p:cNvSpPr txBox="1">
            <a:spLocks/>
          </p:cNvSpPr>
          <p:nvPr/>
        </p:nvSpPr>
        <p:spPr>
          <a:xfrm>
            <a:off x="628649" y="1386563"/>
            <a:ext cx="8306123" cy="3380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29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1pPr>
            <a:lvl2pPr marL="571500" indent="-22860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2pPr>
            <a:lvl3pPr marL="85645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3pPr>
            <a:lvl4pPr marL="11990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4pPr>
            <a:lvl5pPr marL="154161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5pPr>
            <a:lvl6pPr marL="188419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677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935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19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Common within scripts (e.g., script2pretty.sh in today’s lab exercise)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sed s/target/replacement/g</a:t>
            </a:r>
            <a:r>
              <a:rPr lang="en-US" sz="2000" dirty="0">
                <a:solidFill>
                  <a:srgbClr val="FF0000"/>
                </a:solidFill>
              </a:rPr>
              <a:t>			cut –d: –f3  /</a:t>
            </a:r>
            <a:r>
              <a:rPr lang="en-US" sz="2000" dirty="0" err="1">
                <a:solidFill>
                  <a:srgbClr val="FF0000"/>
                </a:solidFill>
              </a:rPr>
              <a:t>etc</a:t>
            </a:r>
            <a:r>
              <a:rPr lang="en-US" sz="2000" dirty="0">
                <a:solidFill>
                  <a:srgbClr val="FF0000"/>
                </a:solidFill>
              </a:rPr>
              <a:t>/passwd &gt; p1 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sed 1s/Mother/Grandma/  letter 			cut –d: –f6  /</a:t>
            </a:r>
            <a:r>
              <a:rPr lang="en-US" sz="2000" dirty="0" err="1">
                <a:solidFill>
                  <a:srgbClr val="FF0000"/>
                </a:solidFill>
              </a:rPr>
              <a:t>etc</a:t>
            </a:r>
            <a:r>
              <a:rPr lang="en-US" sz="2000" dirty="0">
                <a:solidFill>
                  <a:srgbClr val="FF0000"/>
                </a:solidFill>
              </a:rPr>
              <a:t>/passwd &gt; p2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sed /Mother/s/the/BILLY/g  letter 		paste p1 p2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sed s#/bin/bash#/bin/</a:t>
            </a:r>
            <a:r>
              <a:rPr lang="en-US" sz="2000" dirty="0" err="1">
                <a:solidFill>
                  <a:srgbClr val="FF0000"/>
                </a:solidFill>
              </a:rPr>
              <a:t>zsh#g</a:t>
            </a:r>
            <a:r>
              <a:rPr lang="en-US" sz="2000" dirty="0">
                <a:solidFill>
                  <a:srgbClr val="FF0000"/>
                </a:solidFill>
              </a:rPr>
              <a:t>  /</a:t>
            </a:r>
            <a:r>
              <a:rPr lang="en-US" sz="2000" dirty="0" err="1">
                <a:solidFill>
                  <a:srgbClr val="FF0000"/>
                </a:solidFill>
              </a:rPr>
              <a:t>etc</a:t>
            </a:r>
            <a:r>
              <a:rPr lang="en-US" sz="2000" dirty="0">
                <a:solidFill>
                  <a:srgbClr val="FF0000"/>
                </a:solidFill>
              </a:rPr>
              <a:t>/passwd	</a:t>
            </a:r>
            <a:r>
              <a:rPr lang="en-US" sz="2000" dirty="0" err="1">
                <a:solidFill>
                  <a:srgbClr val="FF0000"/>
                </a:solidFill>
              </a:rPr>
              <a:t>printf</a:t>
            </a:r>
            <a:r>
              <a:rPr lang="en-US" sz="2000" dirty="0">
                <a:solidFill>
                  <a:srgbClr val="FF0000"/>
                </a:solidFill>
              </a:rPr>
              <a:t> "Hello\</a:t>
            </a:r>
            <a:r>
              <a:rPr lang="en-US" sz="2000" dirty="0" err="1">
                <a:solidFill>
                  <a:srgbClr val="FF0000"/>
                </a:solidFill>
              </a:rPr>
              <a:t>nWorld</a:t>
            </a:r>
            <a:r>
              <a:rPr lang="en-US" sz="2000" dirty="0">
                <a:solidFill>
                  <a:srgbClr val="FF0000"/>
                </a:solidFill>
              </a:rPr>
              <a:t>\n"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							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chemeClr val="tx1"/>
                </a:solidFill>
              </a:rPr>
              <a:t>awk 'pattern {action}' </a:t>
            </a:r>
            <a:r>
              <a:rPr lang="en-US" sz="2000" dirty="0">
                <a:solidFill>
                  <a:srgbClr val="FF0000"/>
                </a:solidFill>
              </a:rPr>
              <a:t>				diff  file1 file2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awk '/Mother/ {print $1, $4}'   letter		</a:t>
            </a:r>
            <a:r>
              <a:rPr lang="en-US" sz="2000" dirty="0" err="1">
                <a:solidFill>
                  <a:srgbClr val="FF0000"/>
                </a:solidFill>
              </a:rPr>
              <a:t>sdiff</a:t>
            </a:r>
            <a:r>
              <a:rPr lang="en-US" sz="2000" dirty="0">
                <a:solidFill>
                  <a:srgbClr val="FF0000"/>
                </a:solidFill>
              </a:rPr>
              <a:t>  file1 file2</a:t>
            </a:r>
            <a:br>
              <a:rPr lang="en-US" sz="2000" dirty="0">
                <a:solidFill>
                  <a:srgbClr val="FF0000"/>
                </a:solidFill>
              </a:rPr>
            </a:br>
            <a:r>
              <a:rPr lang="en-US" sz="2000" dirty="0">
                <a:solidFill>
                  <a:srgbClr val="FF0000"/>
                </a:solidFill>
              </a:rPr>
              <a:t>awk –F: '/root/ {print $3, $5}'   /</a:t>
            </a:r>
            <a:r>
              <a:rPr lang="en-US" sz="2000" dirty="0" err="1">
                <a:solidFill>
                  <a:srgbClr val="FF0000"/>
                </a:solidFill>
              </a:rPr>
              <a:t>etc</a:t>
            </a:r>
            <a:r>
              <a:rPr lang="en-US" sz="2000" dirty="0">
                <a:solidFill>
                  <a:srgbClr val="FF0000"/>
                </a:solidFill>
              </a:rPr>
              <a:t>/passwd</a:t>
            </a:r>
            <a:endParaRPr lang="en-US" sz="18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01796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5F557A-584F-C6BA-6F28-34FB500A1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4F5FD-34FF-8E75-226A-1EA4B9D0D1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7323"/>
            <a:ext cx="7886699" cy="572790"/>
          </a:xfrm>
        </p:spPr>
        <p:txBody>
          <a:bodyPr>
            <a:normAutofit/>
          </a:bodyPr>
          <a:lstStyle/>
          <a:p>
            <a:r>
              <a:rPr lang="en-US" dirty="0"/>
              <a:t>Real World Shell Scripting Today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82523C-F21E-3666-1F30-E633977FF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7577-822C-42C9-B1FE-62AC5F07B59D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A363FB9-CDE5-97E7-440C-C431A8291EC3}"/>
              </a:ext>
            </a:extLst>
          </p:cNvPr>
          <p:cNvSpPr txBox="1">
            <a:spLocks/>
          </p:cNvSpPr>
          <p:nvPr/>
        </p:nvSpPr>
        <p:spPr>
          <a:xfrm>
            <a:off x="628649" y="1386565"/>
            <a:ext cx="8306123" cy="3378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29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1pPr>
            <a:lvl2pPr marL="571500" indent="-22860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2pPr>
            <a:lvl3pPr marL="85645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3pPr>
            <a:lvl4pPr marL="11990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4pPr>
            <a:lvl5pPr marL="154161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5pPr>
            <a:lvl6pPr marL="188419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677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935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19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Most shell scripts today only include regular Linux commands, and are scheduled to run periodically to perform maintenance (e.g., script3.sh in today’s lab exercise)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Anything beyond that, you’ll likely leverage </a:t>
            </a:r>
            <a:r>
              <a:rPr lang="en-US" b="1" dirty="0">
                <a:solidFill>
                  <a:srgbClr val="FF0000"/>
                </a:solidFill>
              </a:rPr>
              <a:t>AI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  <a:sym typeface="Wingdings" pitchFamily="2" charset="2"/>
              </a:rPr>
              <a:t>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Thus, modern Linux admins only need to know how to read (</a:t>
            </a:r>
            <a:r>
              <a:rPr lang="en-US" b="1" dirty="0">
                <a:solidFill>
                  <a:srgbClr val="FF0000"/>
                </a:solidFill>
              </a:rPr>
              <a:t>trace</a:t>
            </a:r>
            <a:r>
              <a:rPr lang="en-US" dirty="0">
                <a:solidFill>
                  <a:schemeClr val="tx1"/>
                </a:solidFill>
              </a:rPr>
              <a:t>) shell scripts – and the same is true for Python (next)</a:t>
            </a:r>
            <a:endParaRPr 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9705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E6D841-22C2-88C8-0E8F-6220DB9C30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AE7D7-1062-F2F2-130E-95C88F31D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7323"/>
            <a:ext cx="7886699" cy="572790"/>
          </a:xfrm>
        </p:spPr>
        <p:txBody>
          <a:bodyPr>
            <a:normAutofit/>
          </a:bodyPr>
          <a:lstStyle/>
          <a:p>
            <a:r>
              <a:rPr lang="en-US" dirty="0"/>
              <a:t>Python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CF10B4-DAC5-B2BB-30BC-2EF5827B1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7577-822C-42C9-B1FE-62AC5F07B59D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1F30733-7640-A43D-30DD-D30A61D7D2EA}"/>
              </a:ext>
            </a:extLst>
          </p:cNvPr>
          <p:cNvSpPr txBox="1">
            <a:spLocks/>
          </p:cNvSpPr>
          <p:nvPr/>
        </p:nvSpPr>
        <p:spPr>
          <a:xfrm>
            <a:off x="628651" y="1386565"/>
            <a:ext cx="8433156" cy="3378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29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1pPr>
            <a:lvl2pPr marL="571500" indent="-22860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2pPr>
            <a:lvl3pPr marL="85645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3pPr>
            <a:lvl4pPr marL="11990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4pPr>
            <a:lvl5pPr marL="154161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5pPr>
            <a:lvl6pPr marL="188419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677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935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19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Python is cross-platform shell scripting!</a:t>
            </a: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Example: </a:t>
            </a:r>
            <a:r>
              <a:rPr lang="en-US" dirty="0">
                <a:solidFill>
                  <a:srgbClr val="FF0000"/>
                </a:solidFill>
              </a:rPr>
              <a:t>script1.py</a:t>
            </a: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Starts with </a:t>
            </a:r>
            <a:r>
              <a:rPr lang="en-US" dirty="0">
                <a:solidFill>
                  <a:srgbClr val="FF0000"/>
                </a:solidFill>
              </a:rPr>
              <a:t>#!/</a:t>
            </a:r>
            <a:r>
              <a:rPr lang="en-US" dirty="0" err="1">
                <a:solidFill>
                  <a:srgbClr val="FF0000"/>
                </a:solidFill>
              </a:rPr>
              <a:t>usr</a:t>
            </a:r>
            <a:r>
              <a:rPr lang="en-US" dirty="0">
                <a:solidFill>
                  <a:srgbClr val="FF0000"/>
                </a:solidFill>
              </a:rPr>
              <a:t>/bin/env python3 </a:t>
            </a:r>
          </a:p>
          <a:p>
            <a:r>
              <a:rPr lang="en-US" dirty="0">
                <a:solidFill>
                  <a:schemeClr val="tx1"/>
                </a:solidFill>
              </a:rPr>
              <a:t>Can include data types (String, Integer, Boolean, etc.)</a:t>
            </a:r>
          </a:p>
          <a:p>
            <a:r>
              <a:rPr lang="en-US" dirty="0">
                <a:solidFill>
                  <a:schemeClr val="tx1"/>
                </a:solidFill>
              </a:rPr>
              <a:t>Keep each line to 79 characters, four spaces per indent, </a:t>
            </a:r>
            <a:r>
              <a:rPr lang="en-US" dirty="0" err="1">
                <a:solidFill>
                  <a:schemeClr val="tx1"/>
                </a:solidFill>
              </a:rPr>
              <a:t>my_var</a:t>
            </a:r>
            <a:r>
              <a:rPr lang="en-US" dirty="0">
                <a:solidFill>
                  <a:schemeClr val="tx1"/>
                </a:solidFill>
              </a:rPr>
              <a:t> (</a:t>
            </a:r>
            <a:r>
              <a:rPr lang="en-US" dirty="0">
                <a:solidFill>
                  <a:srgbClr val="FF0000"/>
                </a:solidFill>
              </a:rPr>
              <a:t>PEP 8 </a:t>
            </a:r>
            <a:r>
              <a:rPr lang="en-US" dirty="0">
                <a:solidFill>
                  <a:schemeClr val="tx1"/>
                </a:solidFill>
              </a:rPr>
              <a:t>style guide)</a:t>
            </a:r>
          </a:p>
          <a:p>
            <a:pPr marL="0" indent="0">
              <a:buNone/>
            </a:pP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27659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D3FD3C-F849-6BEF-2BC3-08A963ADE2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1CCF77-5D17-7FF2-5764-F39697046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7323"/>
            <a:ext cx="7886699" cy="572790"/>
          </a:xfrm>
        </p:spPr>
        <p:txBody>
          <a:bodyPr>
            <a:normAutofit/>
          </a:bodyPr>
          <a:lstStyle/>
          <a:p>
            <a:r>
              <a:rPr lang="en-US" dirty="0"/>
              <a:t>Python is Cross-Platform Shell Scripting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42CB3-477F-0C08-7BF7-68B2A0D11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7577-822C-42C9-B1FE-62AC5F07B59D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6B2E013-EFAD-1BA4-879D-11D18F10369D}"/>
              </a:ext>
            </a:extLst>
          </p:cNvPr>
          <p:cNvSpPr txBox="1">
            <a:spLocks/>
          </p:cNvSpPr>
          <p:nvPr/>
        </p:nvSpPr>
        <p:spPr>
          <a:xfrm>
            <a:off x="628651" y="1386565"/>
            <a:ext cx="8433156" cy="34721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29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1pPr>
            <a:lvl2pPr marL="571500" indent="-22860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2pPr>
            <a:lvl3pPr marL="85645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3pPr>
            <a:lvl4pPr marL="11990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4pPr>
            <a:lvl5pPr marL="154161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5pPr>
            <a:lvl6pPr marL="188419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677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935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19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Modules provide for specific functionality (many built-in ones!): </a:t>
            </a:r>
            <a:endParaRPr lang="en-US" sz="1800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Install with </a:t>
            </a:r>
            <a:r>
              <a:rPr lang="en-US" dirty="0">
                <a:solidFill>
                  <a:srgbClr val="FF0000"/>
                </a:solidFill>
              </a:rPr>
              <a:t>pip </a:t>
            </a:r>
            <a:r>
              <a:rPr lang="en-US" dirty="0">
                <a:solidFill>
                  <a:schemeClr val="tx1"/>
                </a:solidFill>
              </a:rPr>
              <a:t>command &amp; reference in script using</a:t>
            </a:r>
            <a:r>
              <a:rPr lang="en-US" dirty="0">
                <a:solidFill>
                  <a:srgbClr val="FF0000"/>
                </a:solidFill>
              </a:rPr>
              <a:t> import </a:t>
            </a:r>
            <a:r>
              <a:rPr lang="en-US" dirty="0">
                <a:solidFill>
                  <a:schemeClr val="tx1"/>
                </a:solidFill>
              </a:rPr>
              <a:t>lines </a:t>
            </a:r>
          </a:p>
          <a:p>
            <a:r>
              <a:rPr lang="en-US" dirty="0">
                <a:solidFill>
                  <a:schemeClr val="tx1"/>
                </a:solidFill>
              </a:rPr>
              <a:t>Optionally create isolated environments for running Python scripts that include only the modules you want (not for admins):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	</a:t>
            </a:r>
            <a:r>
              <a:rPr lang="en-US" sz="2000" dirty="0" err="1">
                <a:solidFill>
                  <a:srgbClr val="FF0000"/>
                </a:solidFill>
              </a:rPr>
              <a:t>dnf</a:t>
            </a:r>
            <a:r>
              <a:rPr lang="en-US" sz="2000" dirty="0">
                <a:solidFill>
                  <a:srgbClr val="FF0000"/>
                </a:solidFill>
              </a:rPr>
              <a:t> install python3-pip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	pip install </a:t>
            </a:r>
            <a:r>
              <a:rPr lang="en-US" sz="2000" dirty="0" err="1">
                <a:solidFill>
                  <a:srgbClr val="FF0000"/>
                </a:solidFill>
              </a:rPr>
              <a:t>virtualenv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	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	</a:t>
            </a:r>
            <a:r>
              <a:rPr lang="en-US" sz="2000" dirty="0" err="1">
                <a:solidFill>
                  <a:srgbClr val="FF0000"/>
                </a:solidFill>
              </a:rPr>
              <a:t>virtualenv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 err="1">
                <a:solidFill>
                  <a:srgbClr val="FF0000"/>
                </a:solidFill>
              </a:rPr>
              <a:t>myenv</a:t>
            </a:r>
            <a:endParaRPr lang="en-US" sz="20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	source </a:t>
            </a:r>
            <a:r>
              <a:rPr lang="en-US" sz="2000" dirty="0" err="1">
                <a:solidFill>
                  <a:srgbClr val="FF0000"/>
                </a:solidFill>
              </a:rPr>
              <a:t>myenv</a:t>
            </a:r>
            <a:r>
              <a:rPr lang="en-US" sz="2000" dirty="0">
                <a:solidFill>
                  <a:srgbClr val="FF0000"/>
                </a:solidFill>
              </a:rPr>
              <a:t>/bin/activate</a:t>
            </a:r>
            <a:r>
              <a:rPr lang="en-US" sz="2000" dirty="0">
                <a:solidFill>
                  <a:schemeClr val="tx1"/>
                </a:solidFill>
              </a:rPr>
              <a:t> (install modules with </a:t>
            </a:r>
            <a:r>
              <a:rPr lang="en-US" sz="2000" dirty="0">
                <a:solidFill>
                  <a:srgbClr val="FF0000"/>
                </a:solidFill>
              </a:rPr>
              <a:t>pip</a:t>
            </a:r>
            <a:r>
              <a:rPr lang="en-US" sz="2000" dirty="0">
                <a:solidFill>
                  <a:schemeClr val="tx1"/>
                </a:solidFill>
              </a:rPr>
              <a:t>, run scripts) 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/>
                </a:solidFill>
              </a:rPr>
              <a:t>	</a:t>
            </a:r>
            <a:r>
              <a:rPr lang="en-US" sz="2000" dirty="0">
                <a:solidFill>
                  <a:srgbClr val="FF0000"/>
                </a:solidFill>
              </a:rPr>
              <a:t>deactivate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70983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7CA1DC-0F01-846B-CAD8-00FFB57886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2C52AEB-1EA2-53D6-06B7-5109BF14D5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1955144"/>
            <a:ext cx="4593265" cy="1021556"/>
          </a:xfrm>
        </p:spPr>
        <p:txBody>
          <a:bodyPr/>
          <a:lstStyle/>
          <a:p>
            <a:r>
              <a:rPr lang="en-US" dirty="0"/>
              <a:t>Git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86CFE-BD8E-CFDA-F06C-111ECE725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A2C6357B-244E-2CBD-94C4-5E3A1BF2BE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534" y="701345"/>
            <a:ext cx="3529153" cy="352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9839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2CD4E2-511A-7809-75A6-E8A189A5A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9839EA-4C6D-4A9F-45F7-EB33B7D524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7323"/>
            <a:ext cx="7886699" cy="572790"/>
          </a:xfrm>
        </p:spPr>
        <p:txBody>
          <a:bodyPr>
            <a:normAutofit/>
          </a:bodyPr>
          <a:lstStyle/>
          <a:p>
            <a:r>
              <a:rPr lang="en-US" dirty="0"/>
              <a:t>What is Git?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8CE86F-17A1-62C7-3B30-04A6F2979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7577-822C-42C9-B1FE-62AC5F07B59D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3879B60-6A04-5D0B-A2E8-27509AD66A56}"/>
              </a:ext>
            </a:extLst>
          </p:cNvPr>
          <p:cNvSpPr txBox="1">
            <a:spLocks/>
          </p:cNvSpPr>
          <p:nvPr/>
        </p:nvSpPr>
        <p:spPr>
          <a:xfrm>
            <a:off x="628651" y="1386565"/>
            <a:ext cx="8433156" cy="33783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7129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1pPr>
            <a:lvl2pPr marL="571500" indent="-22860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2pPr>
            <a:lvl3pPr marL="85645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3pPr>
            <a:lvl4pPr marL="11990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4pPr>
            <a:lvl5pPr marL="154161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5pPr>
            <a:lvl6pPr marL="188419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677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935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19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Git is a </a:t>
            </a:r>
            <a:r>
              <a:rPr lang="en-US" b="1" dirty="0">
                <a:solidFill>
                  <a:srgbClr val="FF0000"/>
                </a:solidFill>
              </a:rPr>
              <a:t>version control system </a:t>
            </a:r>
            <a:r>
              <a:rPr lang="en-US" dirty="0">
                <a:solidFill>
                  <a:schemeClr val="tx1"/>
                </a:solidFill>
              </a:rPr>
              <a:t>that tracks changes to files over time</a:t>
            </a:r>
          </a:p>
          <a:p>
            <a:r>
              <a:rPr lang="en-US" dirty="0">
                <a:solidFill>
                  <a:schemeClr val="tx1"/>
                </a:solidFill>
              </a:rPr>
              <a:t>Commonly used for scripts and other files (e.g., Ansible playbooks)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It also allows for collaboration, showing who changed what and when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Uses </a:t>
            </a:r>
            <a:r>
              <a:rPr lang="en-US" b="1" dirty="0">
                <a:solidFill>
                  <a:srgbClr val="FF0000"/>
                </a:solidFill>
              </a:rPr>
              <a:t>commits</a:t>
            </a:r>
            <a:r>
              <a:rPr lang="en-US" dirty="0">
                <a:solidFill>
                  <a:schemeClr val="tx1"/>
                </a:solidFill>
              </a:rPr>
              <a:t> to capture snapshots of your project (</a:t>
            </a:r>
            <a:r>
              <a:rPr lang="en-US" b="1" dirty="0">
                <a:solidFill>
                  <a:srgbClr val="FF0000"/>
                </a:solidFill>
              </a:rPr>
              <a:t>repository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b="1" dirty="0">
                <a:solidFill>
                  <a:srgbClr val="FF0000"/>
                </a:solidFill>
              </a:rPr>
              <a:t>repo</a:t>
            </a:r>
            <a:r>
              <a:rPr lang="en-US" dirty="0">
                <a:solidFill>
                  <a:schemeClr val="tx1"/>
                </a:solidFill>
              </a:rPr>
              <a:t>)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Each commit records changes since the last one, allowing easy rollback or recovery, like a system restore point</a:t>
            </a:r>
          </a:p>
        </p:txBody>
      </p:sp>
    </p:spTree>
    <p:extLst>
      <p:ext uri="{BB962C8B-B14F-4D97-AF65-F5344CB8AC3E}">
        <p14:creationId xmlns:p14="http://schemas.microsoft.com/office/powerpoint/2010/main" val="26258950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B8B5B9-440C-CF3C-3376-01C69D51F8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7BBFA-8E6D-34A4-BAAE-6704745C0F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7323"/>
            <a:ext cx="7886699" cy="572790"/>
          </a:xfrm>
        </p:spPr>
        <p:txBody>
          <a:bodyPr>
            <a:normAutofit/>
          </a:bodyPr>
          <a:lstStyle/>
          <a:p>
            <a:r>
              <a:rPr lang="en-US" dirty="0"/>
              <a:t>Configuring Git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9C2762-E7C0-1A86-D354-FAC0B05FC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7577-822C-42C9-B1FE-62AC5F07B59D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AB07C1F-A875-49E2-F36A-D18648EC62FF}"/>
              </a:ext>
            </a:extLst>
          </p:cNvPr>
          <p:cNvSpPr txBox="1">
            <a:spLocks/>
          </p:cNvSpPr>
          <p:nvPr/>
        </p:nvSpPr>
        <p:spPr>
          <a:xfrm>
            <a:off x="628651" y="1386565"/>
            <a:ext cx="8433156" cy="33783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17129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1pPr>
            <a:lvl2pPr marL="571500" indent="-22860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2pPr>
            <a:lvl3pPr marL="85645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3pPr>
            <a:lvl4pPr marL="11990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4pPr>
            <a:lvl5pPr marL="154161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5pPr>
            <a:lvl6pPr marL="188419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677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935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19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You must tell Git about yourself in order to create commits: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git config --global </a:t>
            </a:r>
            <a:r>
              <a:rPr lang="en-US" dirty="0" err="1">
                <a:solidFill>
                  <a:srgbClr val="FF0000"/>
                </a:solidFill>
              </a:rPr>
              <a:t>user.name</a:t>
            </a:r>
            <a:r>
              <a:rPr lang="en-US" dirty="0">
                <a:solidFill>
                  <a:srgbClr val="FF0000"/>
                </a:solidFill>
              </a:rPr>
              <a:t> "Jason Eckert"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git config --global </a:t>
            </a:r>
            <a:r>
              <a:rPr lang="en-US" dirty="0" err="1">
                <a:solidFill>
                  <a:srgbClr val="FF0000"/>
                </a:solidFill>
              </a:rPr>
              <a:t>user.email</a:t>
            </a:r>
            <a:r>
              <a:rPr lang="en-US" dirty="0">
                <a:solidFill>
                  <a:srgbClr val="FF0000"/>
                </a:solidFill>
              </a:rPr>
              <a:t> "</a:t>
            </a:r>
            <a:r>
              <a:rPr lang="en-US" dirty="0" err="1">
                <a:solidFill>
                  <a:srgbClr val="FF0000"/>
                </a:solidFill>
              </a:rPr>
              <a:t>jason.eckert@trios.com</a:t>
            </a:r>
            <a:r>
              <a:rPr lang="en-US" dirty="0">
                <a:solidFill>
                  <a:srgbClr val="FF0000"/>
                </a:solidFill>
              </a:rPr>
              <a:t>"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Create and configure a repo: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git </a:t>
            </a:r>
            <a:r>
              <a:rPr lang="en-US" dirty="0" err="1">
                <a:solidFill>
                  <a:srgbClr val="FF0000"/>
                </a:solidFill>
              </a:rPr>
              <a:t>init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(creates Git repo in current directory &amp; .git subdirectory)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git status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git add . </a:t>
            </a:r>
            <a:r>
              <a:rPr lang="en-US" dirty="0">
                <a:solidFill>
                  <a:schemeClr val="tx1"/>
                </a:solidFill>
              </a:rPr>
              <a:t>(tells Git to track all files in current </a:t>
            </a:r>
            <a:r>
              <a:rPr lang="en-US" dirty="0" err="1">
                <a:solidFill>
                  <a:schemeClr val="tx1"/>
                </a:solidFill>
              </a:rPr>
              <a:t>dir</a:t>
            </a:r>
            <a:r>
              <a:rPr lang="en-US" dirty="0">
                <a:solidFill>
                  <a:schemeClr val="tx1"/>
                </a:solidFill>
              </a:rPr>
              <a:t> = adds to staging area)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git status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git commit –m "First commit" </a:t>
            </a:r>
            <a:r>
              <a:rPr lang="en-US" dirty="0">
                <a:solidFill>
                  <a:schemeClr val="tx1"/>
                </a:solidFill>
              </a:rPr>
              <a:t>(creates snapshot)</a:t>
            </a: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8447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32C048-284D-A07A-C361-62CC68DFE2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2AF2B-1D34-7C1D-E62F-85A436C9C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7323"/>
            <a:ext cx="7886699" cy="572790"/>
          </a:xfrm>
        </p:spPr>
        <p:txBody>
          <a:bodyPr>
            <a:normAutofit/>
          </a:bodyPr>
          <a:lstStyle/>
          <a:p>
            <a:r>
              <a:rPr lang="en-US" dirty="0"/>
              <a:t>Configuring Git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D2948-E33F-0C3C-31A9-08C932C06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7577-822C-42C9-B1FE-62AC5F07B59D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9A6161B-C260-3184-C212-EE3B9171D787}"/>
              </a:ext>
            </a:extLst>
          </p:cNvPr>
          <p:cNvSpPr txBox="1">
            <a:spLocks/>
          </p:cNvSpPr>
          <p:nvPr/>
        </p:nvSpPr>
        <p:spPr>
          <a:xfrm>
            <a:off x="628651" y="1386565"/>
            <a:ext cx="8433156" cy="33783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7129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1pPr>
            <a:lvl2pPr marL="571500" indent="-22860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2pPr>
            <a:lvl3pPr marL="85645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3pPr>
            <a:lvl4pPr marL="11990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4pPr>
            <a:lvl5pPr marL="154161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5pPr>
            <a:lvl6pPr marL="188419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677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935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19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After changing a script in the repo: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git status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git add .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git commit –m "Added X feature to </a:t>
            </a:r>
            <a:r>
              <a:rPr lang="en-US" dirty="0" err="1">
                <a:solidFill>
                  <a:srgbClr val="FF0000"/>
                </a:solidFill>
              </a:rPr>
              <a:t>myscript.sh</a:t>
            </a:r>
            <a:r>
              <a:rPr lang="en-US" dirty="0">
                <a:solidFill>
                  <a:srgbClr val="FF0000"/>
                </a:solidFill>
              </a:rPr>
              <a:t>"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Rollback to previous version: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git log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git reset --hard 53f9566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82100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7C7925-1BA7-655B-6701-B9A876346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446D8-FA08-6318-249E-D300A44DA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7323"/>
            <a:ext cx="7886699" cy="572790"/>
          </a:xfrm>
        </p:spPr>
        <p:txBody>
          <a:bodyPr>
            <a:normAutofit/>
          </a:bodyPr>
          <a:lstStyle/>
          <a:p>
            <a:r>
              <a:rPr lang="en-US" dirty="0"/>
              <a:t>Using Git Collaboratively (mostly for developers)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7A4A5-2016-29E4-D75B-384DD09AA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7577-822C-42C9-B1FE-62AC5F07B59D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834B98A-06D2-742F-4B23-342D98605D1D}"/>
              </a:ext>
            </a:extLst>
          </p:cNvPr>
          <p:cNvSpPr txBox="1">
            <a:spLocks/>
          </p:cNvSpPr>
          <p:nvPr/>
        </p:nvSpPr>
        <p:spPr>
          <a:xfrm>
            <a:off x="628651" y="1386565"/>
            <a:ext cx="8433156" cy="33783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17129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1pPr>
            <a:lvl2pPr marL="571500" indent="-22860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2pPr>
            <a:lvl3pPr marL="85645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3pPr>
            <a:lvl4pPr marL="11990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4pPr>
            <a:lvl5pPr marL="154161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5pPr>
            <a:lvl6pPr marL="188419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677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935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19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Other users can </a:t>
            </a:r>
            <a:r>
              <a:rPr lang="en-US" b="1" dirty="0">
                <a:solidFill>
                  <a:srgbClr val="FF0000"/>
                </a:solidFill>
              </a:rPr>
              <a:t>clone</a:t>
            </a:r>
            <a:r>
              <a:rPr lang="en-US" dirty="0">
                <a:solidFill>
                  <a:schemeClr val="tx1"/>
                </a:solidFill>
              </a:rPr>
              <a:t> your Git repository to work on their own copy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 </a:t>
            </a:r>
            <a:r>
              <a:rPr lang="en-US" b="1" dirty="0">
                <a:solidFill>
                  <a:srgbClr val="FF0000"/>
                </a:solidFill>
              </a:rPr>
              <a:t>branch</a:t>
            </a:r>
            <a:r>
              <a:rPr lang="en-US" dirty="0">
                <a:solidFill>
                  <a:schemeClr val="tx1"/>
                </a:solidFill>
              </a:rPr>
              <a:t> is like a separate workspace within your project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By default, changes are made on the </a:t>
            </a:r>
            <a:r>
              <a:rPr lang="en-US" b="1" dirty="0">
                <a:solidFill>
                  <a:srgbClr val="FF0000"/>
                </a:solidFill>
              </a:rPr>
              <a:t>main</a:t>
            </a:r>
            <a:r>
              <a:rPr lang="en-US" dirty="0">
                <a:solidFill>
                  <a:schemeClr val="tx1"/>
                </a:solidFill>
              </a:rPr>
              <a:t> (formerly </a:t>
            </a:r>
            <a:r>
              <a:rPr lang="en-US" b="1" dirty="0">
                <a:solidFill>
                  <a:srgbClr val="FF0000"/>
                </a:solidFill>
              </a:rPr>
              <a:t>master</a:t>
            </a:r>
            <a:r>
              <a:rPr lang="en-US" dirty="0">
                <a:solidFill>
                  <a:schemeClr val="tx1"/>
                </a:solidFill>
              </a:rPr>
              <a:t>) branch</a:t>
            </a:r>
          </a:p>
          <a:p>
            <a:pPr lvl="1"/>
            <a:r>
              <a:rPr lang="en-US" dirty="0">
                <a:solidFill>
                  <a:schemeClr val="tx1"/>
                </a:solidFill>
              </a:rPr>
              <a:t>You can create a new branch to experiment without affecting the main code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Changes are </a:t>
            </a:r>
            <a:r>
              <a:rPr lang="en-US" b="1" dirty="0">
                <a:solidFill>
                  <a:srgbClr val="FF0000"/>
                </a:solidFill>
              </a:rPr>
              <a:t>push</a:t>
            </a:r>
            <a:r>
              <a:rPr lang="en-US" dirty="0">
                <a:solidFill>
                  <a:schemeClr val="tx1"/>
                </a:solidFill>
              </a:rPr>
              <a:t>ed to the shared repo (</a:t>
            </a:r>
            <a:r>
              <a:rPr lang="en-US" b="1" dirty="0">
                <a:solidFill>
                  <a:srgbClr val="FF0000"/>
                </a:solidFill>
              </a:rPr>
              <a:t>origin</a:t>
            </a:r>
            <a:r>
              <a:rPr lang="en-US" dirty="0">
                <a:solidFill>
                  <a:schemeClr val="tx1"/>
                </a:solidFill>
              </a:rPr>
              <a:t>) for others to review</a:t>
            </a:r>
          </a:p>
          <a:p>
            <a:r>
              <a:rPr lang="en-US" dirty="0">
                <a:solidFill>
                  <a:schemeClr val="tx1"/>
                </a:solidFill>
              </a:rPr>
              <a:t>If approved, the branch is </a:t>
            </a:r>
            <a:r>
              <a:rPr lang="en-US" b="1" dirty="0">
                <a:solidFill>
                  <a:srgbClr val="FF0000"/>
                </a:solidFill>
              </a:rPr>
              <a:t>merge</a:t>
            </a:r>
            <a:r>
              <a:rPr lang="en-US" dirty="0">
                <a:solidFill>
                  <a:schemeClr val="tx1"/>
                </a:solidFill>
              </a:rPr>
              <a:t>d into the main branch</a:t>
            </a:r>
          </a:p>
          <a:p>
            <a:r>
              <a:rPr lang="en-US" dirty="0">
                <a:solidFill>
                  <a:schemeClr val="tx1"/>
                </a:solidFill>
              </a:rPr>
              <a:t>Other collaborators can then pull the latest version of the main branch</a:t>
            </a:r>
          </a:p>
        </p:txBody>
      </p:sp>
    </p:spTree>
    <p:extLst>
      <p:ext uri="{BB962C8B-B14F-4D97-AF65-F5344CB8AC3E}">
        <p14:creationId xmlns:p14="http://schemas.microsoft.com/office/powerpoint/2010/main" val="25775190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4E79FE-9029-06C6-C649-7A169A048F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D1C86-41EA-887A-98F5-5A26757CB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7323"/>
            <a:ext cx="7886699" cy="572790"/>
          </a:xfrm>
        </p:spPr>
        <p:txBody>
          <a:bodyPr>
            <a:normAutofit/>
          </a:bodyPr>
          <a:lstStyle/>
          <a:p>
            <a:r>
              <a:rPr lang="en-US" dirty="0"/>
              <a:t>Using Git Collaboratively (mostly for developers)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D50528-F17A-69FF-27A3-1ED217CE75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7577-822C-42C9-B1FE-62AC5F07B59D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4B8E064-F416-B7E3-A147-5B47DA3C487A}"/>
              </a:ext>
            </a:extLst>
          </p:cNvPr>
          <p:cNvSpPr txBox="1">
            <a:spLocks/>
          </p:cNvSpPr>
          <p:nvPr/>
        </p:nvSpPr>
        <p:spPr>
          <a:xfrm>
            <a:off x="628651" y="1386565"/>
            <a:ext cx="8433156" cy="337831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17129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1pPr>
            <a:lvl2pPr marL="571500" indent="-22860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2pPr>
            <a:lvl3pPr marL="85645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3pPr>
            <a:lvl4pPr marL="11990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4pPr>
            <a:lvl5pPr marL="154161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5pPr>
            <a:lvl6pPr marL="188419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677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935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19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Clone a repo, create a branch, make changes and push it to the origin: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git clone /home/</a:t>
            </a:r>
            <a:r>
              <a:rPr lang="en-US" dirty="0" err="1">
                <a:solidFill>
                  <a:srgbClr val="FF0000"/>
                </a:solidFill>
              </a:rPr>
              <a:t>jason</a:t>
            </a:r>
            <a:r>
              <a:rPr lang="en-US" dirty="0">
                <a:solidFill>
                  <a:srgbClr val="FF0000"/>
                </a:solidFill>
              </a:rPr>
              <a:t>/scripts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cd scripts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git checkout -b NEW </a:t>
            </a:r>
            <a:r>
              <a:rPr lang="en-US" dirty="0">
                <a:solidFill>
                  <a:schemeClr val="tx1"/>
                </a:solidFill>
              </a:rPr>
              <a:t>	(run </a:t>
            </a:r>
            <a:r>
              <a:rPr lang="en-US" dirty="0">
                <a:solidFill>
                  <a:srgbClr val="FF0000"/>
                </a:solidFill>
              </a:rPr>
              <a:t>git checkout main</a:t>
            </a:r>
            <a:r>
              <a:rPr lang="en-US" dirty="0">
                <a:solidFill>
                  <a:schemeClr val="tx1"/>
                </a:solidFill>
              </a:rPr>
              <a:t>/</a:t>
            </a:r>
            <a:r>
              <a:rPr lang="en-US" dirty="0">
                <a:solidFill>
                  <a:srgbClr val="FF0000"/>
                </a:solidFill>
              </a:rPr>
              <a:t>NEW</a:t>
            </a:r>
            <a:r>
              <a:rPr lang="en-US" dirty="0">
                <a:solidFill>
                  <a:schemeClr val="tx1"/>
                </a:solidFill>
              </a:rPr>
              <a:t> to change later)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git branch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vi </a:t>
            </a:r>
            <a:r>
              <a:rPr lang="en-US" dirty="0" err="1">
                <a:solidFill>
                  <a:srgbClr val="FF0000"/>
                </a:solidFill>
              </a:rPr>
              <a:t>somescriptfile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git add .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git commit –m "Added X changes to scripts"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git push origin NEW</a:t>
            </a:r>
          </a:p>
        </p:txBody>
      </p:sp>
    </p:spTree>
    <p:extLst>
      <p:ext uri="{BB962C8B-B14F-4D97-AF65-F5344CB8AC3E}">
        <p14:creationId xmlns:p14="http://schemas.microsoft.com/office/powerpoint/2010/main" val="3574855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7"/>
          <p:cNvSpPr/>
          <p:nvPr/>
        </p:nvSpPr>
        <p:spPr>
          <a:xfrm>
            <a:off x="5623016" y="3238217"/>
            <a:ext cx="2743200" cy="11079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34275" rIns="68569" bIns="34275" anchor="t" anchorCtr="0">
            <a:noAutofit/>
          </a:bodyPr>
          <a:lstStyle/>
          <a:p>
            <a:r>
              <a:rPr lang="en-US" sz="14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Host:</a:t>
            </a:r>
            <a:endParaRPr sz="1400" dirty="0"/>
          </a:p>
          <a:p>
            <a:r>
              <a:rPr lang="en-US" sz="14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Stephen Schneiter</a:t>
            </a:r>
            <a:endParaRPr sz="1400" dirty="0"/>
          </a:p>
          <a:p>
            <a:r>
              <a:rPr lang="en-US" sz="14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Instructor Network Program Director</a:t>
            </a:r>
            <a:endParaRPr sz="1400" dirty="0"/>
          </a:p>
          <a:p>
            <a:r>
              <a:rPr lang="en-US" sz="14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CompTIA</a:t>
            </a:r>
            <a:endParaRPr sz="1400" dirty="0"/>
          </a:p>
          <a:p>
            <a:r>
              <a:rPr lang="en-US" sz="1400" u="sng" dirty="0">
                <a:solidFill>
                  <a:schemeClr val="hlink"/>
                </a:solidFill>
                <a:ea typeface="Calibri"/>
                <a:cs typeface="Calibri"/>
                <a:sym typeface="Calibri"/>
                <a:hlinkClick r:id="rId3"/>
              </a:rPr>
              <a:t>sschneiter@comptia.org</a:t>
            </a:r>
            <a:r>
              <a:rPr lang="en-US" sz="1400" dirty="0">
                <a:solidFill>
                  <a:srgbClr val="000000"/>
                </a:solidFill>
                <a:ea typeface="Calibri"/>
                <a:cs typeface="Calibri"/>
                <a:sym typeface="Calibri"/>
              </a:rPr>
              <a:t> </a:t>
            </a:r>
            <a:endParaRPr sz="1400" dirty="0"/>
          </a:p>
        </p:txBody>
      </p:sp>
      <p:pic>
        <p:nvPicPr>
          <p:cNvPr id="248" name="Google Shape;248;p37" descr="A person in a suit and tie&#10;&#10;Description automatically generated with medium confidenc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79892" y="1149513"/>
            <a:ext cx="1967057" cy="1967057"/>
          </a:xfrm>
          <a:prstGeom prst="ellipse">
            <a:avLst/>
          </a:prstGeom>
          <a:noFill/>
          <a:ln>
            <a:noFill/>
          </a:ln>
        </p:spPr>
      </p:pic>
      <p:sp>
        <p:nvSpPr>
          <p:cNvPr id="253" name="Google Shape;253;p37"/>
          <p:cNvSpPr txBox="1">
            <a:spLocks noGrp="1"/>
          </p:cNvSpPr>
          <p:nvPr>
            <p:ph type="title" idx="4294967295"/>
          </p:nvPr>
        </p:nvSpPr>
        <p:spPr>
          <a:xfrm>
            <a:off x="457200" y="20597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34275" rIns="68569" bIns="34275" rtlCol="0" anchor="ctr" anchorCtr="0">
            <a:noAutofit/>
          </a:bodyPr>
          <a:lstStyle/>
          <a:p>
            <a:pPr>
              <a:spcBef>
                <a:spcPts val="0"/>
              </a:spcBef>
              <a:buClr>
                <a:srgbClr val="FF0000"/>
              </a:buClr>
              <a:buSzPts val="3700"/>
            </a:pPr>
            <a:r>
              <a:rPr lang="en-US" dirty="0"/>
              <a:t>Linux+ Team</a:t>
            </a:r>
            <a:endParaRPr dirty="0"/>
          </a:p>
        </p:txBody>
      </p:sp>
      <p:sp>
        <p:nvSpPr>
          <p:cNvPr id="3" name="TextBox 12">
            <a:extLst>
              <a:ext uri="{FF2B5EF4-FFF2-40B4-BE49-F238E27FC236}">
                <a16:creationId xmlns:a16="http://schemas.microsoft.com/office/drawing/2014/main" id="{124FDA21-F5C5-F6DC-182A-5F5F42A9BA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8799" y="3239628"/>
            <a:ext cx="3418923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defTabSz="3429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1pPr>
            <a:lvl2pPr marL="742950" indent="-285750" defTabSz="3429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2pPr>
            <a:lvl3pPr marL="1143000" indent="-228600" defTabSz="3429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3pPr>
            <a:lvl4pPr marL="1600200" indent="-228600" defTabSz="3429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4pPr>
            <a:lvl5pPr marL="2057400" indent="-228600" defTabSz="342900"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5pPr>
            <a:lvl6pPr marL="2514600" indent="-228600" defTabSz="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6pPr>
            <a:lvl7pPr marL="2971800" indent="-228600" defTabSz="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7pPr>
            <a:lvl8pPr marL="3429000" indent="-228600" defTabSz="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8pPr>
            <a:lvl9pPr marL="3886200" indent="-228600" defTabSz="3429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</a:rPr>
              <a:t>Guest:</a:t>
            </a: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400" dirty="0">
                <a:solidFill>
                  <a:srgbClr val="000000"/>
                </a:solidFill>
              </a:rPr>
              <a:t>Jason Eckert</a:t>
            </a:r>
          </a:p>
          <a:p>
            <a:pPr>
              <a:defRPr/>
            </a:pPr>
            <a:r>
              <a:rPr lang="en-US" sz="1400" dirty="0">
                <a:solidFill>
                  <a:srgbClr val="000000"/>
                </a:solidFill>
              </a:rPr>
              <a:t>Dean of Technology</a:t>
            </a: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1400" dirty="0" err="1">
                <a:solidFill>
                  <a:srgbClr val="000000"/>
                </a:solidFill>
              </a:rPr>
              <a:t>triOS</a:t>
            </a:r>
            <a:r>
              <a:rPr lang="en-US" altLang="en-US" sz="1400" dirty="0">
                <a:solidFill>
                  <a:srgbClr val="000000"/>
                </a:solidFill>
              </a:rPr>
              <a:t> College</a:t>
            </a: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u="sng" dirty="0">
                <a:solidFill>
                  <a:srgbClr val="000000"/>
                </a:solidFill>
                <a:effectLst/>
                <a:ea typeface="Aptos" panose="020B0004020202020204" pitchFamily="34" charset="0"/>
                <a:hlinkClick r:id="rId5"/>
              </a:rPr>
              <a:t>jason.eckert@trios.com</a:t>
            </a:r>
            <a:endParaRPr lang="en-US" altLang="en-US" sz="1400" dirty="0">
              <a:solidFill>
                <a:srgbClr val="000000"/>
              </a:solidFill>
            </a:endParaRP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sz="1400" dirty="0">
              <a:solidFill>
                <a:srgbClr val="000000"/>
              </a:solidFill>
            </a:endParaRP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en-US" sz="1400" dirty="0">
              <a:solidFill>
                <a:srgbClr val="000000"/>
              </a:solidFill>
            </a:endParaRPr>
          </a:p>
          <a:p>
            <a:pPr marL="0" marR="0" lvl="0" indent="0" algn="l" defTabSz="3429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8A147B5-91AD-C127-D90B-1FDB47D1957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55" r="2055"/>
          <a:stretch/>
        </p:blipFill>
        <p:spPr>
          <a:xfrm>
            <a:off x="1207395" y="1149512"/>
            <a:ext cx="1967057" cy="1967057"/>
          </a:xfrm>
          <a:prstGeom prst="ellipse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AF78D-8B02-31BB-9A8C-DB156FF72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44A86-9242-1DAF-2C98-0510F3647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7323"/>
            <a:ext cx="7886699" cy="572790"/>
          </a:xfrm>
        </p:spPr>
        <p:txBody>
          <a:bodyPr>
            <a:normAutofit/>
          </a:bodyPr>
          <a:lstStyle/>
          <a:p>
            <a:r>
              <a:rPr lang="en-US" dirty="0"/>
              <a:t>Using Git Collaboratively (mostly for developers)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988814-CCF0-DCCB-73D9-5AAF5EFDB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7577-822C-42C9-B1FE-62AC5F07B59D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7B8AD0C-5F9D-3640-F05B-7DFD4D07162A}"/>
              </a:ext>
            </a:extLst>
          </p:cNvPr>
          <p:cNvSpPr txBox="1">
            <a:spLocks/>
          </p:cNvSpPr>
          <p:nvPr/>
        </p:nvSpPr>
        <p:spPr>
          <a:xfrm>
            <a:off x="628651" y="1386565"/>
            <a:ext cx="8433156" cy="3378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29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1pPr>
            <a:lvl2pPr marL="571500" indent="-22860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2pPr>
            <a:lvl3pPr marL="85645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3pPr>
            <a:lvl4pPr marL="11990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4pPr>
            <a:lvl5pPr marL="154161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5pPr>
            <a:lvl6pPr marL="188419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677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935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19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On the origin (/home/</a:t>
            </a:r>
            <a:r>
              <a:rPr lang="en-US" dirty="0" err="1">
                <a:solidFill>
                  <a:schemeClr val="tx1"/>
                </a:solidFill>
              </a:rPr>
              <a:t>jason</a:t>
            </a:r>
            <a:r>
              <a:rPr lang="en-US" dirty="0">
                <a:solidFill>
                  <a:schemeClr val="tx1"/>
                </a:solidFill>
              </a:rPr>
              <a:t>/scripts):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git checkout NEW  </a:t>
            </a:r>
            <a:r>
              <a:rPr lang="en-US" dirty="0">
                <a:solidFill>
                  <a:schemeClr val="tx1"/>
                </a:solidFill>
              </a:rPr>
              <a:t>(view &amp; test changes made)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git checkout main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git merge NEW</a:t>
            </a:r>
            <a:br>
              <a:rPr lang="en-US" dirty="0">
                <a:solidFill>
                  <a:schemeClr val="tx1"/>
                </a:solidFill>
              </a:rPr>
            </a:b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Other users can pull an updated copy of the main branch: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git pull origin main</a:t>
            </a:r>
          </a:p>
        </p:txBody>
      </p:sp>
    </p:spTree>
    <p:extLst>
      <p:ext uri="{BB962C8B-B14F-4D97-AF65-F5344CB8AC3E}">
        <p14:creationId xmlns:p14="http://schemas.microsoft.com/office/powerpoint/2010/main" val="39920119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B915A0-E0B0-C1EB-C8F9-2267558A6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9C4C6-E0A9-8E25-A349-AE4442309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7323"/>
            <a:ext cx="7886699" cy="572790"/>
          </a:xfrm>
        </p:spPr>
        <p:txBody>
          <a:bodyPr>
            <a:normAutofit/>
          </a:bodyPr>
          <a:lstStyle/>
          <a:p>
            <a:r>
              <a:rPr lang="en-US" dirty="0"/>
              <a:t>Using GitHub as your Origin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9FF4F8-A73B-039E-2CE3-B9E703984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7577-822C-42C9-B1FE-62AC5F07B59D}" type="slidenum">
              <a:rPr lang="en-US" smtClean="0"/>
              <a:pPr/>
              <a:t>31</a:t>
            </a:fld>
            <a:endParaRPr lang="en-US" dirty="0"/>
          </a:p>
        </p:txBody>
      </p:sp>
      <p:pic>
        <p:nvPicPr>
          <p:cNvPr id="3" name="Picture 1" descr="Description: http://triosdevelopers.com/jason.eckert/blog/Entries/2018/8/13_A_Simple_Guide_to_Git_files/droppedImage.jpg">
            <a:extLst>
              <a:ext uri="{FF2B5EF4-FFF2-40B4-BE49-F238E27FC236}">
                <a16:creationId xmlns:a16="http://schemas.microsoft.com/office/drawing/2014/main" id="{BFA675E9-F7D7-A1E4-A56B-CC8DFCA57493}"/>
              </a:ext>
            </a:extLst>
          </p:cNvPr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927" y="1393166"/>
            <a:ext cx="4283075" cy="23098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Description: http://triosdevelopers.com/jason.eckert/blog/Entries/2018/8/13_A_Simple_Guide_to_Git_files/droppedImage_1.jpg">
            <a:extLst>
              <a:ext uri="{FF2B5EF4-FFF2-40B4-BE49-F238E27FC236}">
                <a16:creationId xmlns:a16="http://schemas.microsoft.com/office/drawing/2014/main" id="{4C85B2A6-5AE1-06CE-4D2E-020FAEF67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5980" y="1970769"/>
            <a:ext cx="3952875" cy="806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581956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F2DAF-BDDB-C5C4-2831-4E1BD55EE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32E2B-3754-FCE1-9C8C-557CA8A96A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7323"/>
            <a:ext cx="7886699" cy="572790"/>
          </a:xfrm>
        </p:spPr>
        <p:txBody>
          <a:bodyPr>
            <a:normAutofit/>
          </a:bodyPr>
          <a:lstStyle/>
          <a:p>
            <a:r>
              <a:rPr lang="en-US" dirty="0"/>
              <a:t>Git Command Reference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F6652B-5A35-8DA9-1C99-07C63C17F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7577-822C-42C9-B1FE-62AC5F07B59D}" type="slidenum">
              <a:rPr lang="en-US" smtClean="0"/>
              <a:pPr/>
              <a:t>32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DA0121-DA2C-60EE-24B0-1EF2E0009D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499" y="1386952"/>
            <a:ext cx="8567277" cy="2656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6369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1B018E-61BD-F74B-8F1C-3907E6CE52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C67118F1-578A-B421-80F7-A96F867124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2313" y="1955144"/>
            <a:ext cx="4593265" cy="1021556"/>
          </a:xfrm>
        </p:spPr>
        <p:txBody>
          <a:bodyPr/>
          <a:lstStyle/>
          <a:p>
            <a:r>
              <a:rPr lang="en-US" dirty="0"/>
              <a:t>Homework Labs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56FF8B-2D64-2360-0755-F71299D60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33</a:t>
            </a:fld>
            <a:endParaRPr lang="en-US"/>
          </a:p>
        </p:txBody>
      </p:sp>
      <p:pic>
        <p:nvPicPr>
          <p:cNvPr id="3" name="Picture 2" descr="A close up of a sign&#10;&#10;Description automatically generated">
            <a:extLst>
              <a:ext uri="{FF2B5EF4-FFF2-40B4-BE49-F238E27FC236}">
                <a16:creationId xmlns:a16="http://schemas.microsoft.com/office/drawing/2014/main" id="{059394B7-0484-A632-DE88-99F2204B9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2534" y="701345"/>
            <a:ext cx="3529153" cy="3529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739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334F9B-4C7A-E6AC-1A87-6731263C9A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5505F-D40B-F93D-4CD5-C817B97E9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7323"/>
            <a:ext cx="7886699" cy="572790"/>
          </a:xfrm>
        </p:spPr>
        <p:txBody>
          <a:bodyPr>
            <a:normAutofit/>
          </a:bodyPr>
          <a:lstStyle/>
          <a:p>
            <a:r>
              <a:rPr lang="en-US" dirty="0"/>
              <a:t>Homework Labs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D785D5-2117-962F-0602-5D5674541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7577-822C-42C9-B1FE-62AC5F07B59D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C94F2E0-AD82-F0C8-4162-35E850D6C78F}"/>
              </a:ext>
            </a:extLst>
          </p:cNvPr>
          <p:cNvSpPr txBox="1">
            <a:spLocks/>
          </p:cNvSpPr>
          <p:nvPr/>
        </p:nvSpPr>
        <p:spPr>
          <a:xfrm>
            <a:off x="628650" y="1386565"/>
            <a:ext cx="8515350" cy="3378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7129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1pPr>
            <a:lvl2pPr marL="571500" indent="-22860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2pPr>
            <a:lvl3pPr marL="85645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3pPr>
            <a:lvl4pPr marL="11990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4pPr>
            <a:lvl5pPr marL="154161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5pPr>
            <a:lvl6pPr marL="188419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677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935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19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chemeClr val="tx2"/>
                </a:solidFill>
              </a:rPr>
              <a:t>Refer to the optional exercises for this introductory session, available at </a:t>
            </a:r>
            <a:r>
              <a:rPr lang="en-US" dirty="0">
                <a:solidFill>
                  <a:schemeClr val="tx2"/>
                </a:solidFill>
                <a:hlinkClick r:id="rId2"/>
              </a:rPr>
              <a:t>https://github.com/jasoneckert/LinuxTTT</a:t>
            </a:r>
            <a:r>
              <a:rPr lang="en-US" dirty="0">
                <a:solidFill>
                  <a:schemeClr val="tx2"/>
                </a:solidFill>
              </a:rPr>
              <a:t>:</a:t>
            </a:r>
            <a:br>
              <a:rPr lang="en-US" dirty="0">
                <a:solidFill>
                  <a:schemeClr val="tx2"/>
                </a:solidFill>
              </a:rPr>
            </a:br>
            <a:br>
              <a:rPr lang="en-US" dirty="0">
                <a:solidFill>
                  <a:schemeClr val="tx2"/>
                </a:solidFill>
              </a:rPr>
            </a:br>
            <a:r>
              <a:rPr lang="en-US" dirty="0">
                <a:solidFill>
                  <a:schemeClr val="tx2"/>
                </a:solidFill>
              </a:rPr>
              <a:t>	6 - Session 4 Exercises - Working with BASH, Scripting, and Git</a:t>
            </a:r>
            <a:endParaRPr lang="en-US" sz="1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62495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8871A-7EC4-422F-B574-F7F4DD06E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 time: Please type your questions in chat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32317-8DEF-4BD5-9BC7-CDD8A320C6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Questions over content.</a:t>
            </a:r>
          </a:p>
          <a:p>
            <a:r>
              <a:rPr lang="en-US" dirty="0"/>
              <a:t>Share you experience.</a:t>
            </a:r>
          </a:p>
          <a:p>
            <a:r>
              <a:rPr lang="en-US" dirty="0"/>
              <a:t>What would you like to see </a:t>
            </a:r>
            <a:br>
              <a:rPr lang="en-US" dirty="0"/>
            </a:br>
            <a:r>
              <a:rPr lang="en-US" dirty="0"/>
              <a:t>different moving forward?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934BE8-FA3C-435A-807A-87738D7D7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35</a:t>
            </a:fld>
            <a:endParaRPr lang="en-US" dirty="0"/>
          </a:p>
        </p:txBody>
      </p:sp>
      <p:pic>
        <p:nvPicPr>
          <p:cNvPr id="6" name="Picture 5" descr="A picture containing clipart&#10;&#10;Description generated with very high confidence">
            <a:extLst>
              <a:ext uri="{FF2B5EF4-FFF2-40B4-BE49-F238E27FC236}">
                <a16:creationId xmlns:a16="http://schemas.microsoft.com/office/drawing/2014/main" id="{1440A530-B47F-4A69-A514-B87BCACE3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832" y="1536076"/>
            <a:ext cx="4762500" cy="2228850"/>
          </a:xfrm>
          <a:prstGeom prst="rect">
            <a:avLst/>
          </a:prstGeom>
        </p:spPr>
      </p:pic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1C104D42-D1E7-4F57-8F57-E53F5E5A36D0}"/>
              </a:ext>
            </a:extLst>
          </p:cNvPr>
          <p:cNvSpPr/>
          <p:nvPr/>
        </p:nvSpPr>
        <p:spPr>
          <a:xfrm>
            <a:off x="2121199" y="3764926"/>
            <a:ext cx="4657725" cy="585618"/>
          </a:xfrm>
          <a:prstGeom prst="round2DiagRect">
            <a:avLst/>
          </a:prstGeom>
          <a:noFill/>
          <a:ln w="28575">
            <a:solidFill>
              <a:schemeClr val="accent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83FC931-BD16-4F6F-911B-437FAFD2F9F3}"/>
              </a:ext>
            </a:extLst>
          </p:cNvPr>
          <p:cNvSpPr txBox="1"/>
          <p:nvPr/>
        </p:nvSpPr>
        <p:spPr>
          <a:xfrm>
            <a:off x="2243137" y="3803269"/>
            <a:ext cx="46577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Let’s keep the conversation going in the CompTIA Instructor Forum: https://cin.comptia.org</a:t>
            </a:r>
          </a:p>
        </p:txBody>
      </p:sp>
    </p:spTree>
    <p:extLst>
      <p:ext uri="{BB962C8B-B14F-4D97-AF65-F5344CB8AC3E}">
        <p14:creationId xmlns:p14="http://schemas.microsoft.com/office/powerpoint/2010/main" val="19481666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291954" y="1396217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US" altLang="en-US" sz="135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2"/>
          <p:cNvSpPr>
            <a:spLocks noChangeArrowheads="1"/>
          </p:cNvSpPr>
          <p:nvPr/>
        </p:nvSpPr>
        <p:spPr bwMode="auto">
          <a:xfrm>
            <a:off x="3345657" y="1181905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US" altLang="en-US" sz="1350"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53064402"/>
              </p:ext>
            </p:extLst>
          </p:nvPr>
        </p:nvGraphicFramePr>
        <p:xfrm>
          <a:off x="572521" y="831385"/>
          <a:ext cx="7622170" cy="380491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509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1711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4047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effectLst/>
                        </a:rPr>
                        <a:t>Linux+ V8 TTT Session Outline</a:t>
                      </a:r>
                      <a:endParaRPr lang="en-US" sz="1400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674" marR="27674" marT="0" marB="0" anchor="ctr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695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effectLst/>
                        </a:rPr>
                        <a:t>Date</a:t>
                      </a:r>
                      <a:endParaRPr lang="en-US" sz="1400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674" marR="27674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aseline="0" dirty="0">
                          <a:effectLst/>
                        </a:rPr>
                        <a:t>Topic</a:t>
                      </a:r>
                      <a:endParaRPr lang="en-US" sz="1400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674" marR="27674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9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trike="noStrike" baseline="0" dirty="0">
                          <a:effectLst/>
                        </a:rPr>
                        <a:t>09/09/2025</a:t>
                      </a:r>
                      <a:endParaRPr lang="en-US" sz="1400" strike="noStrike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674" marR="27674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Linux overview, setup, shell navigation, getting help</a:t>
                      </a:r>
                    </a:p>
                  </a:txBody>
                  <a:tcPr marL="27674" marR="27674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9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trike="noStrike" baseline="0" dirty="0">
                          <a:effectLst/>
                        </a:rPr>
                        <a:t>09/11/2025</a:t>
                      </a:r>
                      <a:endParaRPr lang="en-US" sz="1400" strike="noStrike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674" marR="27674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Filesystem navigation, working with text files, file management</a:t>
                      </a:r>
                    </a:p>
                  </a:txBody>
                  <a:tcPr marL="27674" marR="27674" marT="0" marB="0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9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trike="noStrike" baseline="0" dirty="0">
                          <a:effectLst/>
                        </a:rPr>
                        <a:t>09/16/2025</a:t>
                      </a:r>
                      <a:endParaRPr lang="en-US" sz="1400" strike="noStrike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674" marR="2767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File permissions, filesystem administration</a:t>
                      </a:r>
                    </a:p>
                  </a:txBody>
                  <a:tcPr marL="27674" marR="27674" marT="0" marB="0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9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trike="noStrike" baseline="0" dirty="0">
                          <a:effectLst/>
                        </a:rPr>
                        <a:t>09/18/2025</a:t>
                      </a:r>
                      <a:endParaRPr lang="en-US" sz="1400" strike="noStrike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674" marR="2767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baseline="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Shell features (BASH), shell scripting, Python scripting, Git </a:t>
                      </a:r>
                    </a:p>
                  </a:txBody>
                  <a:tcPr marL="27674" marR="27674" marT="0" marB="0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9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trike="noStrike" baseline="0" dirty="0">
                          <a:effectLst/>
                        </a:rPr>
                        <a:t>09/23/2025</a:t>
                      </a:r>
                      <a:endParaRPr lang="en-US" sz="1400" strike="noStrike" baseline="0" dirty="0">
                        <a:effectLst/>
                        <a:latin typeface="Calibri"/>
                        <a:ea typeface="Calibri"/>
                        <a:cs typeface="Times New Roman"/>
                      </a:endParaRPr>
                    </a:p>
                  </a:txBody>
                  <a:tcPr marL="27674" marR="27674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System initialization, localization, compression, backup and software</a:t>
                      </a:r>
                      <a:endParaRPr lang="en-US" sz="14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674" marR="27674" marT="0" marB="0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9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trike="noStrike" baseline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09/25/2025</a:t>
                      </a:r>
                    </a:p>
                  </a:txBody>
                  <a:tcPr marL="27674" marR="27674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Managing processes, kernel modules, users and logs</a:t>
                      </a:r>
                      <a:endParaRPr lang="en-US" sz="14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674" marR="27674" marT="0" marB="0" anchor="ctr"/>
                </a:tc>
                <a:extLst>
                  <a:ext uri="{0D108BD9-81ED-4DB2-BD59-A6C34878D82A}">
                    <a16:rowId xmlns:a16="http://schemas.microsoft.com/office/drawing/2014/main" val="3643217064"/>
                  </a:ext>
                </a:extLst>
              </a:tr>
              <a:tr h="329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trike="noStrike" baseline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09/30/2025</a:t>
                      </a:r>
                    </a:p>
                  </a:txBody>
                  <a:tcPr marL="27674" marR="27674" marT="0" marB="0" anchor="ctr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Network configuration and remote management</a:t>
                      </a:r>
                      <a:endParaRPr lang="en-US" sz="14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674" marR="27674" marT="0" marB="0" anchor="ctr"/>
                </a:tc>
                <a:extLst>
                  <a:ext uri="{0D108BD9-81ED-4DB2-BD59-A6C34878D82A}">
                    <a16:rowId xmlns:a16="http://schemas.microsoft.com/office/drawing/2014/main" val="72381164"/>
                  </a:ext>
                </a:extLst>
              </a:tr>
              <a:tr h="329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trike="noStrike" baseline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10/02/2025</a:t>
                      </a:r>
                    </a:p>
                  </a:txBody>
                  <a:tcPr marL="27674" marR="2767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Configuring network services, cloud and automation (part 1)</a:t>
                      </a:r>
                      <a:endParaRPr lang="en-US" sz="14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674" marR="27674" marT="0" marB="0" anchor="ctr"/>
                </a:tc>
                <a:extLst>
                  <a:ext uri="{0D108BD9-81ED-4DB2-BD59-A6C34878D82A}">
                    <a16:rowId xmlns:a16="http://schemas.microsoft.com/office/drawing/2014/main" val="3116611076"/>
                  </a:ext>
                </a:extLst>
              </a:tr>
              <a:tr h="329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trike="noStrike" baseline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10/07/2025</a:t>
                      </a:r>
                    </a:p>
                  </a:txBody>
                  <a:tcPr marL="27674" marR="27674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Cloud and automation (part 2), security</a:t>
                      </a:r>
                      <a:endParaRPr lang="en-US" sz="1400" kern="1200" baseline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27674" marR="27674" marT="0" marB="0" anchor="ctr"/>
                </a:tc>
                <a:extLst>
                  <a:ext uri="{0D108BD9-81ED-4DB2-BD59-A6C34878D82A}">
                    <a16:rowId xmlns:a16="http://schemas.microsoft.com/office/drawing/2014/main" val="3031210716"/>
                  </a:ext>
                </a:extLst>
              </a:tr>
              <a:tr h="32999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strike="noStrike" baseline="0" dirty="0">
                          <a:effectLst/>
                          <a:latin typeface="Calibri"/>
                          <a:ea typeface="Calibri"/>
                          <a:cs typeface="Times New Roman"/>
                        </a:rPr>
                        <a:t>10/09/2025</a:t>
                      </a:r>
                    </a:p>
                  </a:txBody>
                  <a:tcPr marL="27674" marR="27674" marT="0" marB="0" anchor="ctr"/>
                </a:tc>
                <a:tc>
                  <a:txBody>
                    <a:bodyPr/>
                    <a:lstStyle/>
                    <a:p>
                      <a:r>
                        <a:rPr lang="en-US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Troubleshooting, performance , preparing for Linux+</a:t>
                      </a:r>
                    </a:p>
                  </a:txBody>
                  <a:tcPr marL="27674" marR="27674" marT="0" marB="0" anchor="ctr"/>
                </a:tc>
                <a:extLst>
                  <a:ext uri="{0D108BD9-81ED-4DB2-BD59-A6C34878D82A}">
                    <a16:rowId xmlns:a16="http://schemas.microsoft.com/office/drawing/2014/main" val="1203463295"/>
                  </a:ext>
                </a:extLst>
              </a:tr>
            </a:tbl>
          </a:graphicData>
        </a:graphic>
      </p:graphicFrame>
      <p:sp>
        <p:nvSpPr>
          <p:cNvPr id="12" name="Rectangle 3"/>
          <p:cNvSpPr>
            <a:spLocks noChangeArrowheads="1"/>
          </p:cNvSpPr>
          <p:nvPr/>
        </p:nvSpPr>
        <p:spPr bwMode="auto">
          <a:xfrm>
            <a:off x="3345657" y="1181905"/>
            <a:ext cx="138564" cy="276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68580" tIns="34290" rIns="68580" bIns="34290" numCol="1" anchor="ctr" anchorCtr="0" compatLnSpc="1">
            <a:prstTxWarp prst="textNoShape">
              <a:avLst/>
            </a:prstTxWarp>
            <a:spAutoFit/>
          </a:bodyPr>
          <a:lstStyle/>
          <a:p>
            <a:pPr defTabSz="685800" fontAlgn="base">
              <a:spcBef>
                <a:spcPct val="0"/>
              </a:spcBef>
              <a:spcAft>
                <a:spcPct val="0"/>
              </a:spcAft>
            </a:pPr>
            <a:endParaRPr lang="en-US" altLang="en-US" sz="1350">
              <a:latin typeface="Arial" pitchFamily="34" charset="0"/>
              <a:cs typeface="Arial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2274BE-9EA5-4C31-A5F4-AF666394746A}"/>
              </a:ext>
            </a:extLst>
          </p:cNvPr>
          <p:cNvSpPr/>
          <p:nvPr/>
        </p:nvSpPr>
        <p:spPr>
          <a:xfrm>
            <a:off x="572521" y="1673216"/>
            <a:ext cx="369168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50" dirty="0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  <a:sym typeface="Wingdings" panose="05000000000000000000" pitchFamily="2" charset="2"/>
              </a:rPr>
              <a:t>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C2AA8BD-D160-4053-0E04-D68BEFA9B7FC}"/>
              </a:ext>
            </a:extLst>
          </p:cNvPr>
          <p:cNvSpPr/>
          <p:nvPr/>
        </p:nvSpPr>
        <p:spPr>
          <a:xfrm>
            <a:off x="580141" y="2034844"/>
            <a:ext cx="369168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50" dirty="0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  <a:sym typeface="Wingdings" panose="05000000000000000000" pitchFamily="2" charset="2"/>
              </a:rPr>
              <a:t>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C05457-9397-8551-BA50-6CD8D6622782}"/>
              </a:ext>
            </a:extLst>
          </p:cNvPr>
          <p:cNvSpPr/>
          <p:nvPr/>
        </p:nvSpPr>
        <p:spPr>
          <a:xfrm>
            <a:off x="572521" y="1384675"/>
            <a:ext cx="369168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50" dirty="0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  <a:sym typeface="Wingdings" panose="05000000000000000000" pitchFamily="2" charset="2"/>
              </a:rPr>
              <a:t></a:t>
            </a:r>
            <a:endParaRPr lang="en-US" sz="1350" dirty="0">
              <a:solidFill>
                <a:schemeClr val="bg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FFA08D-6111-67C7-111C-058B4D86DE21}"/>
              </a:ext>
            </a:extLst>
          </p:cNvPr>
          <p:cNvSpPr/>
          <p:nvPr/>
        </p:nvSpPr>
        <p:spPr>
          <a:xfrm>
            <a:off x="580141" y="2384931"/>
            <a:ext cx="369168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350" dirty="0">
                <a:solidFill>
                  <a:schemeClr val="bg1"/>
                </a:solidFill>
                <a:latin typeface="Calibri" panose="020F0502020204030204" pitchFamily="34" charset="0"/>
                <a:ea typeface="SimSun" panose="02010600030101010101" pitchFamily="2" charset="-122"/>
                <a:sym typeface="Wingdings" panose="05000000000000000000" pitchFamily="2" charset="2"/>
              </a:rPr>
              <a:t></a:t>
            </a:r>
            <a:endParaRPr lang="en-US" sz="135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3475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4FA6EF8-9439-40FB-B525-0B4524B90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Shell Features </a:t>
            </a:r>
            <a:br>
              <a:rPr lang="en-US" dirty="0"/>
            </a:br>
            <a:r>
              <a:rPr lang="en-US" dirty="0"/>
              <a:t>(BASH)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343E0-BB2D-43B1-8CB7-B2C3F9971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6355A-084C-D24E-9AD2-7E4FC41EA627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3" name="Picture 2" descr="A white circle with red text&#10;&#10;AI-generated content may be incorrect.">
            <a:extLst>
              <a:ext uri="{FF2B5EF4-FFF2-40B4-BE49-F238E27FC236}">
                <a16:creationId xmlns:a16="http://schemas.microsoft.com/office/drawing/2014/main" id="{6A423B41-6797-D479-1B95-1CC75C4E76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434" y="1055506"/>
            <a:ext cx="2469056" cy="2469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608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B2C3A-4020-8579-9D2A-378C69413E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FD93F-8076-9365-0DCA-94B7058800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7323"/>
            <a:ext cx="7886699" cy="572790"/>
          </a:xfrm>
        </p:spPr>
        <p:txBody>
          <a:bodyPr>
            <a:normAutofit/>
          </a:bodyPr>
          <a:lstStyle/>
          <a:p>
            <a:r>
              <a:rPr lang="en-US" dirty="0"/>
              <a:t>Redirection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3215B5-BD4A-BC3C-3DEF-1336BA4EA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7577-822C-42C9-B1FE-62AC5F07B59D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82F764B-4CE5-B283-BAA1-F8350C9C0F99}"/>
              </a:ext>
            </a:extLst>
          </p:cNvPr>
          <p:cNvSpPr txBox="1">
            <a:spLocks/>
          </p:cNvSpPr>
          <p:nvPr/>
        </p:nvSpPr>
        <p:spPr>
          <a:xfrm>
            <a:off x="628650" y="1386565"/>
            <a:ext cx="8515350" cy="337831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17129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1pPr>
            <a:lvl2pPr marL="571500" indent="-22860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2pPr>
            <a:lvl3pPr marL="85645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3pPr>
            <a:lvl4pPr marL="11990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4pPr>
            <a:lvl5pPr marL="154161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5pPr>
            <a:lvl6pPr marL="188419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677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935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19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File descriptors represent input and output:</a:t>
            </a:r>
          </a:p>
          <a:p>
            <a:pPr lvl="1"/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stdin = 0 </a:t>
            </a:r>
          </a:p>
          <a:p>
            <a:pPr lvl="1"/>
            <a:r>
              <a:rPr lang="en-US" sz="2400" dirty="0" err="1">
                <a:solidFill>
                  <a:schemeClr val="tx2">
                    <a:lumMod val="75000"/>
                  </a:schemeClr>
                </a:solidFill>
              </a:rPr>
              <a:t>stdout</a:t>
            </a:r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 = 1 (intended output)</a:t>
            </a:r>
          </a:p>
          <a:p>
            <a:pPr lvl="1"/>
            <a:r>
              <a:rPr lang="en-US" sz="2400" dirty="0">
                <a:solidFill>
                  <a:schemeClr val="tx2">
                    <a:lumMod val="75000"/>
                  </a:schemeClr>
                </a:solidFill>
              </a:rPr>
              <a:t>stderr = 2 (errors)</a:t>
            </a:r>
          </a:p>
          <a:p>
            <a:pPr marL="342900" lvl="1" indent="0">
              <a:buNone/>
            </a:pPr>
            <a:endParaRPr lang="en-US" sz="2400" dirty="0">
              <a:solidFill>
                <a:schemeClr val="tx2">
                  <a:lumMod val="75000"/>
                </a:schemeClr>
              </a:solidFill>
            </a:endParaRPr>
          </a:p>
          <a:p>
            <a:pPr marL="0" indent="-57310">
              <a:buNone/>
            </a:pPr>
            <a:r>
              <a:rPr lang="en-US" sz="2800" dirty="0">
                <a:solidFill>
                  <a:srgbClr val="FF0000"/>
                </a:solidFill>
              </a:rPr>
              <a:t>command  &gt;file				command  &gt;&gt;file</a:t>
            </a:r>
            <a:br>
              <a:rPr lang="en-US" sz="2800" dirty="0">
                <a:solidFill>
                  <a:srgbClr val="FF0000"/>
                </a:solidFill>
              </a:rPr>
            </a:br>
            <a:r>
              <a:rPr lang="en-US" sz="2800" dirty="0">
                <a:solidFill>
                  <a:srgbClr val="FF0000"/>
                </a:solidFill>
              </a:rPr>
              <a:t>command  2&gt;file				command  2&gt;&gt;file</a:t>
            </a:r>
            <a:br>
              <a:rPr lang="en-US" sz="2800" dirty="0">
                <a:solidFill>
                  <a:srgbClr val="FF0000"/>
                </a:solidFill>
              </a:rPr>
            </a:br>
            <a:r>
              <a:rPr lang="en-US" sz="2800" dirty="0">
                <a:solidFill>
                  <a:srgbClr val="FF0000"/>
                </a:solidFill>
              </a:rPr>
              <a:t>command  &gt;file  2&gt;file2</a:t>
            </a:r>
            <a:br>
              <a:rPr lang="en-US" sz="2800" dirty="0">
                <a:solidFill>
                  <a:srgbClr val="FF0000"/>
                </a:solidFill>
              </a:rPr>
            </a:br>
            <a:r>
              <a:rPr lang="en-US" sz="2800" dirty="0">
                <a:solidFill>
                  <a:srgbClr val="FF0000"/>
                </a:solidFill>
              </a:rPr>
              <a:t>command  &gt;file  2&gt;&amp;1			</a:t>
            </a:r>
          </a:p>
          <a:p>
            <a:pPr marL="0" indent="-57310">
              <a:buNone/>
            </a:pPr>
            <a:r>
              <a:rPr lang="en-US" sz="2800" dirty="0">
                <a:solidFill>
                  <a:srgbClr val="FF0000"/>
                </a:solidFill>
              </a:rPr>
              <a:t>command  &lt;file</a:t>
            </a:r>
            <a:br>
              <a:rPr lang="en-US" sz="2800" dirty="0">
                <a:solidFill>
                  <a:srgbClr val="FF0000"/>
                </a:solidFill>
              </a:rPr>
            </a:br>
            <a:r>
              <a:rPr lang="en-US" sz="2800" dirty="0">
                <a:solidFill>
                  <a:srgbClr val="FF0000"/>
                </a:solidFill>
              </a:rPr>
              <a:t>command  &lt;&lt;LABEL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(type text lines until LABEL, called a </a:t>
            </a:r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here document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) </a:t>
            </a:r>
          </a:p>
          <a:p>
            <a:pPr marL="0" indent="-57310">
              <a:buNone/>
            </a:pPr>
            <a:r>
              <a:rPr lang="en-US" sz="2800" dirty="0">
                <a:solidFill>
                  <a:srgbClr val="FF0000"/>
                </a:solidFill>
              </a:rPr>
              <a:t>command  &lt;&lt;&lt; "string"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(called a </a:t>
            </a:r>
            <a:r>
              <a:rPr lang="en-US" sz="2800" i="1" dirty="0">
                <a:solidFill>
                  <a:schemeClr val="tx2">
                    <a:lumMod val="75000"/>
                  </a:schemeClr>
                </a:solidFill>
              </a:rPr>
              <a:t>here string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00305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CD693F-BEE0-226E-16C6-6F71E493E6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FA7DC-97B5-D942-0662-315C12CAB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7323"/>
            <a:ext cx="7886699" cy="572790"/>
          </a:xfrm>
        </p:spPr>
        <p:txBody>
          <a:bodyPr>
            <a:normAutofit/>
          </a:bodyPr>
          <a:lstStyle/>
          <a:p>
            <a:r>
              <a:rPr lang="en-US" dirty="0"/>
              <a:t>Piping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B6A3FC-6B51-DF2A-0988-FC3FFD461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7577-822C-42C9-B1FE-62AC5F07B59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0F2838B7-2D56-FCD8-CFB7-54CB45B859EB}"/>
              </a:ext>
            </a:extLst>
          </p:cNvPr>
          <p:cNvSpPr txBox="1">
            <a:spLocks/>
          </p:cNvSpPr>
          <p:nvPr/>
        </p:nvSpPr>
        <p:spPr>
          <a:xfrm>
            <a:off x="628650" y="1386565"/>
            <a:ext cx="8515350" cy="3378316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17129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1pPr>
            <a:lvl2pPr marL="571500" indent="-22860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2pPr>
            <a:lvl3pPr marL="85645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3pPr>
            <a:lvl4pPr marL="11990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4pPr>
            <a:lvl5pPr marL="154161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5pPr>
            <a:lvl6pPr marL="188419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677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935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19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Redirects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stdout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to next command:</a:t>
            </a:r>
          </a:p>
          <a:p>
            <a:pPr marL="0" indent="0">
              <a:buNone/>
            </a:pPr>
            <a:r>
              <a:rPr lang="en-US" sz="2800" dirty="0" err="1">
                <a:solidFill>
                  <a:srgbClr val="FF0000"/>
                </a:solidFill>
              </a:rPr>
              <a:t>somebigcommand</a:t>
            </a:r>
            <a:r>
              <a:rPr lang="en-US" sz="2800" dirty="0">
                <a:solidFill>
                  <a:srgbClr val="FF0000"/>
                </a:solidFill>
              </a:rPr>
              <a:t> | less </a:t>
            </a:r>
            <a:br>
              <a:rPr lang="en-US" sz="2800" dirty="0">
                <a:solidFill>
                  <a:srgbClr val="FF0000"/>
                </a:solidFill>
              </a:rPr>
            </a:br>
            <a:r>
              <a:rPr lang="en-US" sz="2800" dirty="0" err="1">
                <a:solidFill>
                  <a:srgbClr val="FF0000"/>
                </a:solidFill>
              </a:rPr>
              <a:t>df</a:t>
            </a:r>
            <a:r>
              <a:rPr lang="en-US" sz="2800" dirty="0">
                <a:solidFill>
                  <a:srgbClr val="FF0000"/>
                </a:solidFill>
              </a:rPr>
              <a:t> –</a:t>
            </a:r>
            <a:r>
              <a:rPr lang="en-US" sz="2800" dirty="0" err="1">
                <a:solidFill>
                  <a:srgbClr val="FF0000"/>
                </a:solidFill>
              </a:rPr>
              <a:t>hT</a:t>
            </a:r>
            <a:r>
              <a:rPr lang="en-US" sz="2800" dirty="0">
                <a:solidFill>
                  <a:srgbClr val="FF0000"/>
                </a:solidFill>
              </a:rPr>
              <a:t> | grep –v </a:t>
            </a:r>
            <a:r>
              <a:rPr lang="en-US" sz="2800" dirty="0" err="1">
                <a:solidFill>
                  <a:srgbClr val="FF0000"/>
                </a:solidFill>
              </a:rPr>
              <a:t>tmp</a:t>
            </a:r>
            <a:r>
              <a:rPr lang="en-US" sz="2800" dirty="0">
                <a:solidFill>
                  <a:srgbClr val="FF0000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cat sonnet* | grep –</a:t>
            </a:r>
            <a:r>
              <a:rPr lang="en-US" sz="2800" dirty="0" err="1">
                <a:solidFill>
                  <a:srgbClr val="FF0000"/>
                </a:solidFill>
              </a:rPr>
              <a:t>i</a:t>
            </a:r>
            <a:r>
              <a:rPr lang="en-US" sz="2800" dirty="0">
                <a:solidFill>
                  <a:srgbClr val="FF0000"/>
                </a:solidFill>
              </a:rPr>
              <a:t> love | tee </a:t>
            </a:r>
            <a:r>
              <a:rPr lang="en-US" sz="2800" dirty="0" err="1">
                <a:solidFill>
                  <a:srgbClr val="FF0000"/>
                </a:solidFill>
              </a:rPr>
              <a:t>lovefile</a:t>
            </a:r>
            <a:r>
              <a:rPr lang="en-US" sz="2800" dirty="0">
                <a:solidFill>
                  <a:srgbClr val="FF0000"/>
                </a:solidFill>
              </a:rPr>
              <a:t> | </a:t>
            </a:r>
            <a:r>
              <a:rPr lang="en-US" sz="2800" dirty="0" err="1">
                <a:solidFill>
                  <a:srgbClr val="FF0000"/>
                </a:solidFill>
              </a:rPr>
              <a:t>uniq</a:t>
            </a:r>
            <a:r>
              <a:rPr lang="en-US" sz="2800" dirty="0">
                <a:solidFill>
                  <a:srgbClr val="FF0000"/>
                </a:solidFill>
              </a:rPr>
              <a:t> | sort –r | pr –d | less</a:t>
            </a:r>
            <a:br>
              <a:rPr lang="en-US" sz="2800" dirty="0">
                <a:solidFill>
                  <a:schemeClr val="tx2">
                    <a:lumMod val="75000"/>
                  </a:schemeClr>
                </a:solidFill>
              </a:rPr>
            </a:br>
            <a:br>
              <a:rPr lang="en-US" sz="2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rgbClr val="FF0000"/>
                </a:solidFill>
              </a:rPr>
              <a:t>sort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		(sorts a file by the first character)</a:t>
            </a:r>
            <a:br>
              <a:rPr lang="en-US" sz="2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800" dirty="0" err="1">
                <a:solidFill>
                  <a:srgbClr val="FF0000"/>
                </a:solidFill>
              </a:rPr>
              <a:t>wc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    		(displays the total characters, words and lines in a file)</a:t>
            </a:r>
            <a:br>
              <a:rPr lang="en-US" sz="2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rgbClr val="FF0000"/>
                </a:solidFill>
              </a:rPr>
              <a:t>pr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		(formats a file for printing)</a:t>
            </a:r>
            <a:br>
              <a:rPr lang="en-US" sz="2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800" dirty="0">
                <a:solidFill>
                  <a:srgbClr val="FF0000"/>
                </a:solidFill>
              </a:rPr>
              <a:t>tr A B  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	(changes all A characters to B characters)</a:t>
            </a:r>
            <a:br>
              <a:rPr lang="en-US" sz="2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800" dirty="0" err="1">
                <a:solidFill>
                  <a:srgbClr val="FF0000"/>
                </a:solidFill>
              </a:rPr>
              <a:t>uniq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		(omits duplicate lines)</a:t>
            </a:r>
            <a:br>
              <a:rPr lang="en-US" sz="2800" dirty="0">
                <a:solidFill>
                  <a:schemeClr val="tx2">
                    <a:lumMod val="75000"/>
                  </a:schemeClr>
                </a:solidFill>
              </a:rPr>
            </a:br>
            <a:r>
              <a:rPr lang="en-US" sz="2800" dirty="0" err="1">
                <a:solidFill>
                  <a:srgbClr val="FF0000"/>
                </a:solidFill>
              </a:rPr>
              <a:t>xargs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		(converts stdin to command line arguments) 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tee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		(saves output to a file AND sends it to </a:t>
            </a:r>
            <a:r>
              <a:rPr lang="en-US" sz="2800" dirty="0" err="1">
                <a:solidFill>
                  <a:schemeClr val="tx2">
                    <a:lumMod val="75000"/>
                  </a:schemeClr>
                </a:solidFill>
              </a:rPr>
              <a:t>stdout</a:t>
            </a:r>
            <a:r>
              <a:rPr lang="en-US" sz="2800" dirty="0">
                <a:solidFill>
                  <a:schemeClr val="tx2">
                    <a:lumMod val="75000"/>
                  </a:schemeClr>
                </a:solidFill>
              </a:rPr>
              <a:t>)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3030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E93354-ABE5-FC19-AB3B-36DB902152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15F04-4148-3F8B-A2BC-4C40E2E88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7323"/>
            <a:ext cx="7886699" cy="572790"/>
          </a:xfrm>
        </p:spPr>
        <p:txBody>
          <a:bodyPr>
            <a:normAutofit/>
          </a:bodyPr>
          <a:lstStyle/>
          <a:p>
            <a:r>
              <a:rPr lang="en-US" dirty="0"/>
              <a:t>Environment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118E97-ACF7-BF90-58D1-97D698D9B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7577-822C-42C9-B1FE-62AC5F07B59D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F8F5B334-8CC2-AAF6-6B82-FFBAE0D5B154}"/>
              </a:ext>
            </a:extLst>
          </p:cNvPr>
          <p:cNvSpPr txBox="1">
            <a:spLocks/>
          </p:cNvSpPr>
          <p:nvPr/>
        </p:nvSpPr>
        <p:spPr>
          <a:xfrm>
            <a:off x="628650" y="1386565"/>
            <a:ext cx="8515350" cy="337831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17129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1pPr>
            <a:lvl2pPr marL="571500" indent="-22860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2pPr>
            <a:lvl3pPr marL="85645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3pPr>
            <a:lvl4pPr marL="11990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4pPr>
            <a:lvl5pPr marL="154161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5pPr>
            <a:lvl6pPr marL="188419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677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935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19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set | less </a:t>
            </a:r>
            <a:r>
              <a:rPr lang="en-US" sz="2800" dirty="0">
                <a:solidFill>
                  <a:schemeClr val="tx1"/>
                </a:solidFill>
              </a:rPr>
              <a:t>(all variables)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env | less </a:t>
            </a:r>
            <a:r>
              <a:rPr lang="en-US" sz="2800" dirty="0">
                <a:solidFill>
                  <a:schemeClr val="tx1"/>
                </a:solidFill>
              </a:rPr>
              <a:t>(exported variables are available to subshells)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echo $PATH</a:t>
            </a:r>
            <a:br>
              <a:rPr lang="en-US" sz="2800" dirty="0">
                <a:solidFill>
                  <a:srgbClr val="FF0000"/>
                </a:solidFill>
              </a:rPr>
            </a:br>
            <a:r>
              <a:rPr lang="en-US" sz="2800" dirty="0">
                <a:solidFill>
                  <a:srgbClr val="FF0000"/>
                </a:solidFill>
              </a:rPr>
              <a:t>PATH=$PATH:/opt/bin</a:t>
            </a:r>
            <a:br>
              <a:rPr lang="en-US" sz="2800" dirty="0">
                <a:solidFill>
                  <a:srgbClr val="FF0000"/>
                </a:solidFill>
              </a:rPr>
            </a:br>
            <a:br>
              <a:rPr lang="en-US" sz="2800" dirty="0">
                <a:solidFill>
                  <a:srgbClr val="FF0000"/>
                </a:solidFill>
              </a:rPr>
            </a:br>
            <a:r>
              <a:rPr lang="en-US" sz="2800" dirty="0">
                <a:solidFill>
                  <a:srgbClr val="FF0000"/>
                </a:solidFill>
              </a:rPr>
              <a:t>MYVAR=cool  </a:t>
            </a:r>
            <a:r>
              <a:rPr lang="en-US" sz="2800" dirty="0">
                <a:solidFill>
                  <a:schemeClr val="tx1"/>
                </a:solidFill>
              </a:rPr>
              <a:t>(not exported)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2800" dirty="0">
                <a:solidFill>
                  <a:srgbClr val="FF0000"/>
                </a:solidFill>
              </a:rPr>
              <a:t>export MYVAR</a:t>
            </a:r>
            <a:br>
              <a:rPr lang="en-US" sz="2800" dirty="0">
                <a:solidFill>
                  <a:srgbClr val="FF0000"/>
                </a:solidFill>
              </a:rPr>
            </a:br>
            <a:br>
              <a:rPr lang="en-US" sz="2800" dirty="0">
                <a:solidFill>
                  <a:srgbClr val="FF0000"/>
                </a:solidFill>
              </a:rPr>
            </a:br>
            <a:r>
              <a:rPr lang="en-US" sz="2800" dirty="0">
                <a:solidFill>
                  <a:srgbClr val="FF0000"/>
                </a:solidFill>
              </a:rPr>
              <a:t>export MYVAR=cool</a:t>
            </a:r>
            <a:br>
              <a:rPr lang="en-US" sz="2800" dirty="0">
                <a:solidFill>
                  <a:srgbClr val="FF0000"/>
                </a:solidFill>
              </a:rPr>
            </a:br>
            <a:br>
              <a:rPr lang="en-US" sz="2800" dirty="0">
                <a:solidFill>
                  <a:srgbClr val="FF0000"/>
                </a:solidFill>
              </a:rPr>
            </a:br>
            <a:r>
              <a:rPr lang="en-US" sz="2800" dirty="0">
                <a:solidFill>
                  <a:srgbClr val="FF0000"/>
                </a:solidFill>
              </a:rPr>
              <a:t>unset MYVAR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8183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809ACC-BB45-5166-4810-51B912FFB1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51A53-29BB-249D-FC6D-CAEB08856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587323"/>
            <a:ext cx="7886699" cy="572790"/>
          </a:xfrm>
        </p:spPr>
        <p:txBody>
          <a:bodyPr>
            <a:normAutofit/>
          </a:bodyPr>
          <a:lstStyle/>
          <a:p>
            <a:r>
              <a:rPr lang="en-US" dirty="0"/>
              <a:t>Special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775AF9-67FD-D90D-8449-E69C87299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37577-822C-42C9-B1FE-62AC5F07B59D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90154A8-80C1-9832-DCC8-2D87B917FF4A}"/>
              </a:ext>
            </a:extLst>
          </p:cNvPr>
          <p:cNvSpPr txBox="1">
            <a:spLocks/>
          </p:cNvSpPr>
          <p:nvPr/>
        </p:nvSpPr>
        <p:spPr>
          <a:xfrm>
            <a:off x="628650" y="1386565"/>
            <a:ext cx="8515350" cy="337831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17129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2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1pPr>
            <a:lvl2pPr marL="571500" indent="-22860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2pPr>
            <a:lvl3pPr marL="856450" indent="-171290" algn="l" defTabSz="685160" rtl="0" eaLnBrk="1" latinLnBrk="0" hangingPunct="1">
              <a:lnSpc>
                <a:spcPct val="100000"/>
              </a:lnSpc>
              <a:spcBef>
                <a:spcPts val="0"/>
              </a:spcBef>
              <a:buSzPct val="80000"/>
              <a:buFont typeface="Wingdings" panose="05000000000000000000" pitchFamily="2" charset="2"/>
              <a:buChar char="§"/>
              <a:defRPr sz="18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3pPr>
            <a:lvl4pPr marL="11990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6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4pPr>
            <a:lvl5pPr marL="154161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Courier New" panose="02070309020205020404" pitchFamily="49" charset="0"/>
              <a:buChar char="o"/>
              <a:defRPr sz="1400" kern="1200">
                <a:solidFill>
                  <a:srgbClr val="404448"/>
                </a:solidFill>
                <a:latin typeface="+mn-lt"/>
                <a:ea typeface="+mn-ea"/>
                <a:cs typeface="+mn-cs"/>
              </a:defRPr>
            </a:lvl5pPr>
            <a:lvl6pPr marL="188419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677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6935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1930" indent="-171290" algn="l" defTabSz="68516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4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 err="1">
                <a:solidFill>
                  <a:srgbClr val="FF0000"/>
                </a:solidFill>
              </a:rPr>
              <a:t>umask</a:t>
            </a:r>
            <a:r>
              <a:rPr lang="en-US" dirty="0">
                <a:solidFill>
                  <a:srgbClr val="FF0000"/>
                </a:solidFill>
              </a:rPr>
              <a:t> 077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 err="1">
                <a:solidFill>
                  <a:srgbClr val="FF0000"/>
                </a:solidFill>
              </a:rPr>
              <a:t>umask</a:t>
            </a:r>
            <a:br>
              <a:rPr lang="en-US" sz="3600" dirty="0">
                <a:solidFill>
                  <a:srgbClr val="FF0000"/>
                </a:solidFill>
              </a:rPr>
            </a:br>
            <a:endParaRPr lang="en-US" sz="36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alias 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alias c=clear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alias bye='echo Goodbye ; sleep 5 ; exit'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unalias bye</a:t>
            </a:r>
            <a:br>
              <a:rPr lang="en-US" dirty="0">
                <a:solidFill>
                  <a:srgbClr val="FF0000"/>
                </a:solidFill>
              </a:rPr>
            </a:br>
            <a:br>
              <a:rPr lang="en-US" dirty="0">
                <a:solidFill>
                  <a:srgbClr val="FF0000"/>
                </a:solidFill>
              </a:rPr>
            </a:b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6357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mpTIA Colors">
      <a:dk1>
        <a:sysClr val="windowText" lastClr="000000"/>
      </a:dk1>
      <a:lt1>
        <a:sysClr val="window" lastClr="FFFFFF"/>
      </a:lt1>
      <a:dk2>
        <a:srgbClr val="36434D"/>
      </a:dk2>
      <a:lt2>
        <a:srgbClr val="EEECE1"/>
      </a:lt2>
      <a:accent1>
        <a:srgbClr val="E01921"/>
      </a:accent1>
      <a:accent2>
        <a:srgbClr val="EC742A"/>
      </a:accent2>
      <a:accent3>
        <a:srgbClr val="F8A721"/>
      </a:accent3>
      <a:accent4>
        <a:srgbClr val="B7D110"/>
      </a:accent4>
      <a:accent5>
        <a:srgbClr val="008ABD"/>
      </a:accent5>
      <a:accent6>
        <a:srgbClr val="7F4B9A"/>
      </a:accent6>
      <a:hlink>
        <a:srgbClr val="E2161A"/>
      </a:hlink>
      <a:folHlink>
        <a:srgbClr val="576068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E2161A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>
            <a:solidFill>
              <a:schemeClr val="bg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>
          <a:solidFill>
            <a:srgbClr val="69727B"/>
          </a:solidFill>
          <a:headEnd type="none"/>
          <a:tailEnd type="none" w="lg" len="lg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2CB5B8767C7745948A3559EF744C69" ma:contentTypeVersion="20" ma:contentTypeDescription="Create a new document." ma:contentTypeScope="" ma:versionID="beabf1da4472aaf6b69e22e6aefea9ab">
  <xsd:schema xmlns:xsd="http://www.w3.org/2001/XMLSchema" xmlns:xs="http://www.w3.org/2001/XMLSchema" xmlns:p="http://schemas.microsoft.com/office/2006/metadata/properties" xmlns:ns1="http://schemas.microsoft.com/sharepoint/v3" xmlns:ns2="c5a045cd-caed-4152-a4f5-04c1bd725e2d" xmlns:ns3="9ff2668b-3160-4a26-9ccd-5997767d9dca" targetNamespace="http://schemas.microsoft.com/office/2006/metadata/properties" ma:root="true" ma:fieldsID="49792f332b3258ccec7056023d04acf0" ns1:_="" ns2:_="" ns3:_="">
    <xsd:import namespace="http://schemas.microsoft.com/sharepoint/v3"/>
    <xsd:import namespace="c5a045cd-caed-4152-a4f5-04c1bd725e2d"/>
    <xsd:import namespace="9ff2668b-3160-4a26-9ccd-5997767d9dc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3:SharedWithUsers" minOccurs="0"/>
                <xsd:element ref="ns3:SharedWithDetails" minOccurs="0"/>
                <xsd:element ref="ns2:MediaServiceOCR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1:_ip_UnifiedCompliancePolicyProperties" minOccurs="0"/>
                <xsd:element ref="ns1:_ip_UnifiedCompliancePolicyUIAc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4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5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5a045cd-caed-4152-a4f5-04c1bd725e2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4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27b08e0c-9838-438a-a46d-e871ec00c00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ff2668b-3160-4a26-9ccd-5997767d9dca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92060ac0-81dd-4fc1-be9b-d5868cbde091}" ma:internalName="TaxCatchAll" ma:showField="CatchAllData" ma:web="9ff2668b-3160-4a26-9ccd-5997767d9dc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lcf76f155ced4ddcb4097134ff3c332f xmlns="c5a045cd-caed-4152-a4f5-04c1bd725e2d">
      <Terms xmlns="http://schemas.microsoft.com/office/infopath/2007/PartnerControls"/>
    </lcf76f155ced4ddcb4097134ff3c332f>
    <_ip_UnifiedCompliancePolicyProperties xmlns="http://schemas.microsoft.com/sharepoint/v3" xsi:nil="true"/>
    <TaxCatchAll xmlns="9ff2668b-3160-4a26-9ccd-5997767d9dca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509C2FD-DC2F-4B8B-9C06-1F7994B952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c5a045cd-caed-4152-a4f5-04c1bd725e2d"/>
    <ds:schemaRef ds:uri="9ff2668b-3160-4a26-9ccd-5997767d9dc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  <ds:schemaRef ds:uri="http://schemas.microsoft.com/sharepoint/v3"/>
    <ds:schemaRef ds:uri="c5a045cd-caed-4152-a4f5-04c1bd725e2d"/>
    <ds:schemaRef ds:uri="9ff2668b-3160-4a26-9ccd-5997767d9dca"/>
  </ds:schemaRefs>
</ds:datastoreItem>
</file>

<file path=customXml/itemProps3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26417</TotalTime>
  <Words>1925</Words>
  <Application>Microsoft Macintosh PowerPoint</Application>
  <PresentationFormat>On-screen Show (16:9)</PresentationFormat>
  <Paragraphs>213</Paragraphs>
  <Slides>35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Aptos</vt:lpstr>
      <vt:lpstr>Arial</vt:lpstr>
      <vt:lpstr>Calibri</vt:lpstr>
      <vt:lpstr>Wingdings</vt:lpstr>
      <vt:lpstr>Office Theme</vt:lpstr>
      <vt:lpstr>CompTIA Linux+ V8 TTT Session 4:</vt:lpstr>
      <vt:lpstr>PowerPoint Presentation</vt:lpstr>
      <vt:lpstr>Linux+ Team</vt:lpstr>
      <vt:lpstr>PowerPoint Presentation</vt:lpstr>
      <vt:lpstr>Shell Features  (BASH)</vt:lpstr>
      <vt:lpstr>Redirection</vt:lpstr>
      <vt:lpstr>Piping</vt:lpstr>
      <vt:lpstr>Environment Variables</vt:lpstr>
      <vt:lpstr>Special Variables</vt:lpstr>
      <vt:lpstr>Environment Files</vt:lpstr>
      <vt:lpstr>Shell &amp; Python Scripting</vt:lpstr>
      <vt:lpstr>Simple Shell Script</vt:lpstr>
      <vt:lpstr>Executing Shell Scripts </vt:lpstr>
      <vt:lpstr>Simple Shell Script that takes Arguments</vt:lpstr>
      <vt:lpstr>Simple Shell Script that takes Arguments</vt:lpstr>
      <vt:lpstr>Special Variables</vt:lpstr>
      <vt:lpstr>Decision Constructs</vt:lpstr>
      <vt:lpstr>[ condition ] is a Test Statement</vt:lpstr>
      <vt:lpstr>Loop Constructs</vt:lpstr>
      <vt:lpstr>Advanced Text Tools </vt:lpstr>
      <vt:lpstr>Real World Shell Scripting Today</vt:lpstr>
      <vt:lpstr>Python</vt:lpstr>
      <vt:lpstr>Python is Cross-Platform Shell Scripting</vt:lpstr>
      <vt:lpstr>Git</vt:lpstr>
      <vt:lpstr>What is Git?</vt:lpstr>
      <vt:lpstr>Configuring Git</vt:lpstr>
      <vt:lpstr>Configuring Git</vt:lpstr>
      <vt:lpstr>Using Git Collaboratively (mostly for developers)</vt:lpstr>
      <vt:lpstr>Using Git Collaboratively (mostly for developers)</vt:lpstr>
      <vt:lpstr>Using Git Collaboratively (mostly for developers)</vt:lpstr>
      <vt:lpstr>Using GitHub as your Origin</vt:lpstr>
      <vt:lpstr>Git Command Reference</vt:lpstr>
      <vt:lpstr>Homework Labs</vt:lpstr>
      <vt:lpstr>Homework Labs</vt:lpstr>
      <vt:lpstr>Discussion time: Please type your questions in chat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FileNewTemplate</dc:title>
  <dc:creator>Diana</dc:creator>
  <cp:lastModifiedBy>Jason Eckert</cp:lastModifiedBy>
  <cp:revision>263</cp:revision>
  <cp:lastPrinted>2013-07-30T16:42:49Z</cp:lastPrinted>
  <dcterms:created xsi:type="dcterms:W3CDTF">2010-04-12T23:12:02Z</dcterms:created>
  <dcterms:modified xsi:type="dcterms:W3CDTF">2025-09-17T20:38:13Z</dcterms:modified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0x010100AA2CB5B8767C7745948A3559EF744C69</vt:lpwstr>
  </property>
  <property fmtid="{D5CDD505-2E9C-101B-9397-08002B2CF9AE}" pid="3" name="MediaServiceImageTags">
    <vt:lpwstr/>
  </property>
</Properties>
</file>