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34"/>
  </p:notesMasterIdLst>
  <p:handoutMasterIdLst>
    <p:handoutMasterId r:id="rId35"/>
  </p:handoutMasterIdLst>
  <p:sldIdLst>
    <p:sldId id="296" r:id="rId5"/>
    <p:sldId id="1322" r:id="rId6"/>
    <p:sldId id="1323" r:id="rId7"/>
    <p:sldId id="676" r:id="rId8"/>
    <p:sldId id="4483" r:id="rId9"/>
    <p:sldId id="4610" r:id="rId10"/>
    <p:sldId id="306" r:id="rId11"/>
    <p:sldId id="4554" r:id="rId12"/>
    <p:sldId id="4557" r:id="rId13"/>
    <p:sldId id="4597" r:id="rId14"/>
    <p:sldId id="4598" r:id="rId15"/>
    <p:sldId id="4599" r:id="rId16"/>
    <p:sldId id="4600" r:id="rId17"/>
    <p:sldId id="4601" r:id="rId18"/>
    <p:sldId id="4602" r:id="rId19"/>
    <p:sldId id="4502" r:id="rId20"/>
    <p:sldId id="4608" r:id="rId21"/>
    <p:sldId id="4609" r:id="rId22"/>
    <p:sldId id="4517" r:id="rId23"/>
    <p:sldId id="4603" r:id="rId24"/>
    <p:sldId id="4604" r:id="rId25"/>
    <p:sldId id="4605" r:id="rId26"/>
    <p:sldId id="4596" r:id="rId27"/>
    <p:sldId id="4585" r:id="rId28"/>
    <p:sldId id="4606" r:id="rId29"/>
    <p:sldId id="4607" r:id="rId30"/>
    <p:sldId id="4588" r:id="rId31"/>
    <p:sldId id="4518" r:id="rId32"/>
    <p:sldId id="678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1">
          <p15:clr>
            <a:srgbClr val="A4A3A4"/>
          </p15:clr>
        </p15:guide>
        <p15:guide id="2" orient="horz" pos="542">
          <p15:clr>
            <a:srgbClr val="A4A3A4"/>
          </p15:clr>
        </p15:guide>
        <p15:guide id="3" orient="horz" pos="3097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2880">
          <p15:clr>
            <a:srgbClr val="A4A3A4"/>
          </p15:clr>
        </p15:guide>
        <p15:guide id="6" pos="282">
          <p15:clr>
            <a:srgbClr val="A4A3A4"/>
          </p15:clr>
        </p15:guide>
        <p15:guide id="7" pos="46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chneiter" initials="SS" lastIdx="1" clrIdx="0">
    <p:extLst>
      <p:ext uri="{19B8F6BF-5375-455C-9EA6-DF929625EA0E}">
        <p15:presenceInfo xmlns:p15="http://schemas.microsoft.com/office/powerpoint/2012/main" userId="S-1-5-21-958819690-1208897837-285429281-31745" providerId="AD"/>
      </p:ext>
    </p:extLst>
  </p:cmAuthor>
  <p:cmAuthor id="2" name="Patrick Lane" initials="PL" lastIdx="2" clrIdx="1">
    <p:extLst>
      <p:ext uri="{19B8F6BF-5375-455C-9EA6-DF929625EA0E}">
        <p15:presenceInfo xmlns:p15="http://schemas.microsoft.com/office/powerpoint/2012/main" userId="S::plane@comptia.org::659681f1-588f-4a76-9bda-d031b12e85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9727B"/>
    <a:srgbClr val="57197C"/>
    <a:srgbClr val="004872"/>
    <a:srgbClr val="61A729"/>
    <a:srgbClr val="C88D00"/>
    <a:srgbClr val="C35B15"/>
    <a:srgbClr val="576068"/>
    <a:srgbClr val="A1A8CF"/>
    <a:srgbClr val="C5CBCF"/>
    <a:srgbClr val="364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ADD64-BEF8-4508-8AFD-29216DA6B4FC}" v="1" dt="2025-09-25T15:22:57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3" autoAdjust="0"/>
    <p:restoredTop sz="98113" autoAdjust="0"/>
  </p:normalViewPr>
  <p:slideViewPr>
    <p:cSldViewPr snapToGrid="0" snapToObjects="1">
      <p:cViewPr varScale="1">
        <p:scale>
          <a:sx n="73" d="100"/>
          <a:sy n="73" d="100"/>
        </p:scale>
        <p:origin x="908" y="276"/>
      </p:cViewPr>
      <p:guideLst>
        <p:guide orient="horz" pos="471"/>
        <p:guide orient="horz" pos="542"/>
        <p:guide orient="horz" pos="3097"/>
        <p:guide orient="horz" pos="1620"/>
        <p:guide pos="2880"/>
        <p:guide pos="282"/>
        <p:guide pos="4685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Schneiter" userId="80bda13d-84ed-4cb4-b6bf-3073e1c86f03" providerId="ADAL" clId="{C42ADD64-BEF8-4508-8AFD-29216DA6B4FC}"/>
    <pc:docChg chg="addSld modSld">
      <pc:chgData name="Stephen Schneiter" userId="80bda13d-84ed-4cb4-b6bf-3073e1c86f03" providerId="ADAL" clId="{C42ADD64-BEF8-4508-8AFD-29216DA6B4FC}" dt="2025-09-25T15:22:57.150" v="0"/>
      <pc:docMkLst>
        <pc:docMk/>
      </pc:docMkLst>
      <pc:sldChg chg="add">
        <pc:chgData name="Stephen Schneiter" userId="80bda13d-84ed-4cb4-b6bf-3073e1c86f03" providerId="ADAL" clId="{C42ADD64-BEF8-4508-8AFD-29216DA6B4FC}" dt="2025-09-25T15:22:57.150" v="0"/>
        <pc:sldMkLst>
          <pc:docMk/>
          <pc:sldMk cId="3119083638" sldId="4483"/>
        </pc:sldMkLst>
      </pc:sldChg>
      <pc:sldChg chg="add">
        <pc:chgData name="Stephen Schneiter" userId="80bda13d-84ed-4cb4-b6bf-3073e1c86f03" providerId="ADAL" clId="{C42ADD64-BEF8-4508-8AFD-29216DA6B4FC}" dt="2025-09-25T15:22:57.150" v="0"/>
        <pc:sldMkLst>
          <pc:docMk/>
          <pc:sldMk cId="1933049072" sldId="4610"/>
        </pc:sldMkLst>
      </pc:sldChg>
    </pc:docChg>
  </pc:docChgLst>
  <pc:docChgLst>
    <pc:chgData name="Stephen Schneiter" userId="80bda13d-84ed-4cb4-b6bf-3073e1c86f03" providerId="ADAL" clId="{FCD55DAE-6D59-43F9-A2E4-1C57D3910431}"/>
    <pc:docChg chg="undo custSel addSld delSld modSld">
      <pc:chgData name="Stephen Schneiter" userId="80bda13d-84ed-4cb4-b6bf-3073e1c86f03" providerId="ADAL" clId="{FCD55DAE-6D59-43F9-A2E4-1C57D3910431}" dt="2025-09-04T14:27:46.035" v="236" actId="1076"/>
      <pc:docMkLst>
        <pc:docMk/>
      </pc:docMkLst>
      <pc:sldChg chg="addSp delSp modSp mod">
        <pc:chgData name="Stephen Schneiter" userId="80bda13d-84ed-4cb4-b6bf-3073e1c86f03" providerId="ADAL" clId="{FCD55DAE-6D59-43F9-A2E4-1C57D3910431}" dt="2025-09-04T14:20:03.102" v="73" actId="1076"/>
        <pc:sldMkLst>
          <pc:docMk/>
          <pc:sldMk cId="1432141192" sldId="296"/>
        </pc:sldMkLst>
        <pc:spChg chg="mod">
          <ac:chgData name="Stephen Schneiter" userId="80bda13d-84ed-4cb4-b6bf-3073e1c86f03" providerId="ADAL" clId="{FCD55DAE-6D59-43F9-A2E4-1C57D3910431}" dt="2025-09-04T14:19:08.306" v="50" actId="6549"/>
          <ac:spMkLst>
            <pc:docMk/>
            <pc:sldMk cId="1432141192" sldId="296"/>
            <ac:spMk id="6" creationId="{00000000-0000-0000-0000-000000000000}"/>
          </ac:spMkLst>
        </pc:spChg>
        <pc:spChg chg="mod">
          <ac:chgData name="Stephen Schneiter" userId="80bda13d-84ed-4cb4-b6bf-3073e1c86f03" providerId="ADAL" clId="{FCD55DAE-6D59-43F9-A2E4-1C57D3910431}" dt="2025-09-04T14:19:20.829" v="65" actId="20577"/>
          <ac:spMkLst>
            <pc:docMk/>
            <pc:sldMk cId="1432141192" sldId="296"/>
            <ac:spMk id="8" creationId="{00000000-0000-0000-0000-000000000000}"/>
          </ac:spMkLst>
        </pc:spChg>
        <pc:spChg chg="mod">
          <ac:chgData name="Stephen Schneiter" userId="80bda13d-84ed-4cb4-b6bf-3073e1c86f03" providerId="ADAL" clId="{FCD55DAE-6D59-43F9-A2E4-1C57D3910431}" dt="2025-09-04T14:18:52.283" v="29" actId="20577"/>
          <ac:spMkLst>
            <pc:docMk/>
            <pc:sldMk cId="1432141192" sldId="296"/>
            <ac:spMk id="12" creationId="{A94AE133-F1ED-476D-9D5E-1FA2C684F1AF}"/>
          </ac:spMkLst>
        </pc:spChg>
        <pc:picChg chg="add mod">
          <ac:chgData name="Stephen Schneiter" userId="80bda13d-84ed-4cb4-b6bf-3073e1c86f03" providerId="ADAL" clId="{FCD55DAE-6D59-43F9-A2E4-1C57D3910431}" dt="2025-09-04T14:20:03.102" v="73" actId="1076"/>
          <ac:picMkLst>
            <pc:docMk/>
            <pc:sldMk cId="1432141192" sldId="296"/>
            <ac:picMk id="7" creationId="{6E6427B4-3BD3-2D86-6B3E-22395804F194}"/>
          </ac:picMkLst>
        </pc:picChg>
      </pc:sldChg>
      <pc:sldChg chg="addSp delSp modSp mod">
        <pc:chgData name="Stephen Schneiter" userId="80bda13d-84ed-4cb4-b6bf-3073e1c86f03" providerId="ADAL" clId="{FCD55DAE-6D59-43F9-A2E4-1C57D3910431}" dt="2025-09-04T14:26:30.319" v="229" actId="1076"/>
        <pc:sldMkLst>
          <pc:docMk/>
          <pc:sldMk cId="3910608353" sldId="306"/>
        </pc:sldMkLst>
        <pc:picChg chg="add mod">
          <ac:chgData name="Stephen Schneiter" userId="80bda13d-84ed-4cb4-b6bf-3073e1c86f03" providerId="ADAL" clId="{FCD55DAE-6D59-43F9-A2E4-1C57D3910431}" dt="2025-09-04T14:26:30.319" v="229" actId="1076"/>
          <ac:picMkLst>
            <pc:docMk/>
            <pc:sldMk cId="3910608353" sldId="306"/>
            <ac:picMk id="3" creationId="{6A423B41-6797-D479-1B95-1CC75C4E76D0}"/>
          </ac:picMkLst>
        </pc:picChg>
      </pc:sldChg>
      <pc:sldChg chg="add del">
        <pc:chgData name="Stephen Schneiter" userId="80bda13d-84ed-4cb4-b6bf-3073e1c86f03" providerId="ADAL" clId="{FCD55DAE-6D59-43F9-A2E4-1C57D3910431}" dt="2025-09-04T14:26:38.401" v="231" actId="47"/>
        <pc:sldMkLst>
          <pc:docMk/>
          <pc:sldMk cId="662790338" sldId="307"/>
        </pc:sldMkLst>
      </pc:sldChg>
      <pc:sldChg chg="add">
        <pc:chgData name="Stephen Schneiter" userId="80bda13d-84ed-4cb4-b6bf-3073e1c86f03" providerId="ADAL" clId="{FCD55DAE-6D59-43F9-A2E4-1C57D3910431}" dt="2025-09-04T14:25:17.336" v="223"/>
        <pc:sldMkLst>
          <pc:docMk/>
          <pc:sldMk cId="2193156607" sldId="432"/>
        </pc:sldMkLst>
      </pc:sldChg>
      <pc:sldChg chg="modSp del mod">
        <pc:chgData name="Stephen Schneiter" userId="80bda13d-84ed-4cb4-b6bf-3073e1c86f03" providerId="ADAL" clId="{FCD55DAE-6D59-43F9-A2E4-1C57D3910431}" dt="2025-09-04T14:25:24.805" v="225" actId="47"/>
        <pc:sldMkLst>
          <pc:docMk/>
          <pc:sldMk cId="1132375604" sldId="438"/>
        </pc:sldMkLst>
      </pc:sldChg>
      <pc:sldChg chg="modSp mod">
        <pc:chgData name="Stephen Schneiter" userId="80bda13d-84ed-4cb4-b6bf-3073e1c86f03" providerId="ADAL" clId="{FCD55DAE-6D59-43F9-A2E4-1C57D3910431}" dt="2025-09-04T14:23:37.018" v="205" actId="20577"/>
        <pc:sldMkLst>
          <pc:docMk/>
          <pc:sldMk cId="3993475188" sldId="676"/>
        </pc:sldMkLst>
        <pc:graphicFrameChg chg="modGraphic">
          <ac:chgData name="Stephen Schneiter" userId="80bda13d-84ed-4cb4-b6bf-3073e1c86f03" providerId="ADAL" clId="{FCD55DAE-6D59-43F9-A2E4-1C57D3910431}" dt="2025-09-04T14:23:37.018" v="205" actId="20577"/>
          <ac:graphicFrameMkLst>
            <pc:docMk/>
            <pc:sldMk cId="3993475188" sldId="676"/>
            <ac:graphicFrameMk id="11" creationId="{00000000-0000-0000-0000-000000000000}"/>
          </ac:graphicFrameMkLst>
        </pc:graphicFrameChg>
      </pc:sldChg>
      <pc:sldChg chg="del">
        <pc:chgData name="Stephen Schneiter" userId="80bda13d-84ed-4cb4-b6bf-3073e1c86f03" providerId="ADAL" clId="{FCD55DAE-6D59-43F9-A2E4-1C57D3910431}" dt="2025-09-04T14:25:25.839" v="226" actId="47"/>
        <pc:sldMkLst>
          <pc:docMk/>
          <pc:sldMk cId="3423092896" sldId="759"/>
        </pc:sldMkLst>
      </pc:sldChg>
      <pc:sldChg chg="addSp delSp modSp mod">
        <pc:chgData name="Stephen Schneiter" userId="80bda13d-84ed-4cb4-b6bf-3073e1c86f03" providerId="ADAL" clId="{FCD55DAE-6D59-43F9-A2E4-1C57D3910431}" dt="2025-09-04T14:24:00.392" v="211" actId="688"/>
        <pc:sldMkLst>
          <pc:docMk/>
          <pc:sldMk cId="1832822309" sldId="798"/>
        </pc:sldMkLst>
      </pc:sldChg>
      <pc:sldChg chg="del">
        <pc:chgData name="Stephen Schneiter" userId="80bda13d-84ed-4cb4-b6bf-3073e1c86f03" providerId="ADAL" clId="{FCD55DAE-6D59-43F9-A2E4-1C57D3910431}" dt="2025-09-04T14:20:56.687" v="89" actId="47"/>
        <pc:sldMkLst>
          <pc:docMk/>
          <pc:sldMk cId="1437121628" sldId="915"/>
        </pc:sldMkLst>
      </pc:sldChg>
      <pc:sldChg chg="del">
        <pc:chgData name="Stephen Schneiter" userId="80bda13d-84ed-4cb4-b6bf-3073e1c86f03" providerId="ADAL" clId="{FCD55DAE-6D59-43F9-A2E4-1C57D3910431}" dt="2025-09-04T14:25:21.536" v="224" actId="47"/>
        <pc:sldMkLst>
          <pc:docMk/>
          <pc:sldMk cId="539330551" sldId="1299"/>
        </pc:sldMkLst>
      </pc:sldChg>
      <pc:sldChg chg="addSp delSp modSp mod">
        <pc:chgData name="Stephen Schneiter" userId="80bda13d-84ed-4cb4-b6bf-3073e1c86f03" providerId="ADAL" clId="{FCD55DAE-6D59-43F9-A2E4-1C57D3910431}" dt="2025-09-04T14:27:46.035" v="236" actId="1076"/>
        <pc:sldMkLst>
          <pc:docMk/>
          <pc:sldMk cId="0" sldId="1323"/>
        </pc:sldMkLst>
        <pc:spChg chg="mod">
          <ac:chgData name="Stephen Schneiter" userId="80bda13d-84ed-4cb4-b6bf-3073e1c86f03" providerId="ADAL" clId="{FCD55DAE-6D59-43F9-A2E4-1C57D3910431}" dt="2025-09-04T14:20:48.785" v="88" actId="20577"/>
          <ac:spMkLst>
            <pc:docMk/>
            <pc:sldMk cId="0" sldId="1323"/>
            <ac:spMk id="253" creationId="{00000000-0000-0000-0000-000000000000}"/>
          </ac:spMkLst>
        </pc:spChg>
        <pc:picChg chg="add mod">
          <ac:chgData name="Stephen Schneiter" userId="80bda13d-84ed-4cb4-b6bf-3073e1c86f03" providerId="ADAL" clId="{FCD55DAE-6D59-43F9-A2E4-1C57D3910431}" dt="2025-09-04T14:27:46.035" v="236" actId="1076"/>
          <ac:picMkLst>
            <pc:docMk/>
            <pc:sldMk cId="0" sldId="1323"/>
            <ac:picMk id="2" creationId="{18A147B5-91AD-C127-D90B-1FDB47D19574}"/>
          </ac:picMkLst>
        </pc:picChg>
      </pc:sldChg>
      <pc:sldChg chg="add">
        <pc:chgData name="Stephen Schneiter" userId="80bda13d-84ed-4cb4-b6bf-3073e1c86f03" providerId="ADAL" clId="{FCD55DAE-6D59-43F9-A2E4-1C57D3910431}" dt="2025-09-04T14:25:17.336" v="223"/>
        <pc:sldMkLst>
          <pc:docMk/>
          <pc:sldMk cId="2373126393" sldId="4484"/>
        </pc:sldMkLst>
      </pc:sldChg>
      <pc:sldChg chg="add">
        <pc:chgData name="Stephen Schneiter" userId="80bda13d-84ed-4cb4-b6bf-3073e1c86f03" providerId="ADAL" clId="{FCD55DAE-6D59-43F9-A2E4-1C57D3910431}" dt="2025-09-04T14:25:17.336" v="223"/>
        <pc:sldMkLst>
          <pc:docMk/>
          <pc:sldMk cId="1561758551" sldId="44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DD40-51E3-C044-8A4E-71AE04E456FB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181D4-786B-B641-9956-05A4679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3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6D2A1-6B58-7448-B776-7AA86404108F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EF117-9047-2140-B3F1-EEF431365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5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EF117-9047-2140-B3F1-EEF431365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03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B0698-9A42-47E6-9AC7-E089B946C1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EF117-9047-2140-B3F1-EEF431365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03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f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457200" y="331611"/>
            <a:ext cx="8229600" cy="2744617"/>
          </a:xfrm>
          <a:prstGeom prst="round2DiagRect">
            <a:avLst>
              <a:gd name="adj1" fmla="val 0"/>
              <a:gd name="adj2" fmla="val 1486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11504"/>
            <a:ext cx="8229600" cy="663217"/>
          </a:xfrm>
        </p:spPr>
        <p:txBody>
          <a:bodyPr lIns="0" rIns="0" anchor="b"/>
          <a:lstStyle>
            <a:lvl1pPr algn="l">
              <a:defRPr>
                <a:solidFill>
                  <a:srgbClr val="69727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81776"/>
            <a:ext cx="6400800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>
                <a:solidFill>
                  <a:srgbClr val="6972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268172" y="4767263"/>
            <a:ext cx="5156692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579ECF2-846A-4409-921D-AB0DA7977B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690915" y="4767263"/>
            <a:ext cx="5733949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3B7E21D-E142-4A6B-9251-9711DC81F2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015"/>
            <a:ext cx="8229600" cy="449178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9632"/>
            <a:ext cx="8229599" cy="34051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09284"/>
            <a:ext cx="8229600" cy="345282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268172" y="4767263"/>
            <a:ext cx="5156692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AFA422A-48C9-43AC-89F0-EBD2061998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16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690915" y="4767263"/>
            <a:ext cx="5733949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5" name="Picture 4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7F37C4C-397B-446A-948B-576D2A0805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1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5911" cy="3394472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957341" y="4767263"/>
            <a:ext cx="5467522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187950" y="1200151"/>
            <a:ext cx="3498850" cy="3195461"/>
          </a:xfrm>
          <a:prstGeom prst="round1Rect">
            <a:avLst>
              <a:gd name="adj" fmla="val 18280"/>
            </a:avLst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B8DCD1-B760-4B58-9436-12D09F1323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1" y="1237110"/>
            <a:ext cx="5945657" cy="315719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6402858" y="1238369"/>
            <a:ext cx="2283943" cy="3154680"/>
          </a:xfrm>
          <a:prstGeom prst="round1Rect">
            <a:avLst>
              <a:gd name="adj" fmla="val 3647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964" y="2398403"/>
            <a:ext cx="1990696" cy="18913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708675" y="4767263"/>
            <a:ext cx="571618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FB0FB45-1801-4758-86F2-30D52447D9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1" y="1237110"/>
            <a:ext cx="5945657" cy="315719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6402858" y="1238369"/>
            <a:ext cx="2283943" cy="3154680"/>
          </a:xfrm>
          <a:prstGeom prst="round1Rect">
            <a:avLst>
              <a:gd name="adj" fmla="val 3647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964" y="2398403"/>
            <a:ext cx="1990696" cy="18913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664272" y="4767263"/>
            <a:ext cx="5760591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1FFD0F9-6928-4850-944F-2E4F964F5E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0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1" y="1237110"/>
            <a:ext cx="5945657" cy="315719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6402858" y="1238369"/>
            <a:ext cx="2283943" cy="3154680"/>
          </a:xfrm>
          <a:prstGeom prst="round1Rect">
            <a:avLst>
              <a:gd name="adj" fmla="val 36478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964" y="2398403"/>
            <a:ext cx="1990696" cy="18913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326798" y="4767263"/>
            <a:ext cx="6098065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4A142B-1C02-4228-9F39-19EDE38C3F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24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>
            <a:off x="457200" y="331611"/>
            <a:ext cx="8229600" cy="4430890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745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4771" y="1882821"/>
            <a:ext cx="3694458" cy="300156"/>
          </a:xfrm>
        </p:spPr>
        <p:txBody>
          <a:bodyPr lIns="0" rIns="0" anchor="b">
            <a:noAutofit/>
          </a:bodyPr>
          <a:lstStyle>
            <a:lvl1pPr algn="l"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4771" y="2190032"/>
            <a:ext cx="3694459" cy="1098135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57606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9727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more information contact: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326798" y="4767263"/>
            <a:ext cx="6098065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0" name="Picture 9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B544237-20CA-43B3-AF99-B4FA7F3930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1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6858" y="4767263"/>
            <a:ext cx="249942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36910" y="4767263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CF5FD4D-FD6B-4201-9493-26988B7F9F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807098" y="1862669"/>
            <a:ext cx="1896238" cy="1425498"/>
          </a:xfrm>
          <a:prstGeom prst="round2DiagRect">
            <a:avLst>
              <a:gd name="adj1" fmla="val 0"/>
              <a:gd name="adj2" fmla="val 1465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54309" y="1882821"/>
            <a:ext cx="3694458" cy="300156"/>
          </a:xfrm>
        </p:spPr>
        <p:txBody>
          <a:bodyPr lIns="0" rIns="0" anchor="b">
            <a:noAutofit/>
          </a:bodyPr>
          <a:lstStyle>
            <a:lvl1pPr algn="l"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309" y="2190032"/>
            <a:ext cx="3694459" cy="1098135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57606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326798" y="4767263"/>
            <a:ext cx="6098065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9727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more information contact:</a:t>
            </a:r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7BFA5B2-5375-4F4E-B312-7CD9543A92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81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F975-CA2A-4A7C-80AB-59DC8C88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0299C-E15C-48E4-817E-93A47249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F830-84EC-4541-9CE5-2E15E750B275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D58D1-219E-467B-A18B-3456CE45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7EB4E-1FA8-425C-BCB3-92358950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2ED4-BA0C-4A53-8626-146FF556760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708CE61-86CB-44E9-8700-D76685CA8D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44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3400" y="438150"/>
            <a:ext cx="7620000" cy="48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33400" y="920416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0" kern="0" spc="0">
                <a:solidFill>
                  <a:schemeClr val="tx1"/>
                </a:solidFill>
                <a:latin typeface="Roboto Light"/>
                <a:ea typeface="Roboto Light"/>
                <a:cs typeface="Roboto Light"/>
              </a:defRPr>
            </a:lvl1pPr>
            <a:lvl2pPr marL="457189" indent="0">
              <a:buFontTx/>
              <a:buNone/>
              <a:defRPr sz="1050">
                <a:latin typeface="Mission Gothic Regular" pitchFamily="50" charset="0"/>
              </a:defRPr>
            </a:lvl2pPr>
            <a:lvl3pPr marL="914378" indent="0">
              <a:buFontTx/>
              <a:buNone/>
              <a:defRPr sz="1050">
                <a:latin typeface="Mission Gothic Regular" pitchFamily="50" charset="0"/>
              </a:defRPr>
            </a:lvl3pPr>
            <a:lvl4pPr marL="1371566" indent="0">
              <a:buFontTx/>
              <a:buNone/>
              <a:defRPr sz="1050">
                <a:latin typeface="Mission Gothic Regular" pitchFamily="50" charset="0"/>
              </a:defRPr>
            </a:lvl4pPr>
            <a:lvl5pPr marL="1828754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6607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6858" y="4767263"/>
            <a:ext cx="249942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36910" y="4767263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7" name="Picture 6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6B58792-C903-45EC-AD9F-6D101AB07D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8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332185"/>
            <a:ext cx="8229600" cy="2744390"/>
          </a:xfrm>
          <a:prstGeom prst="round2DiagRect">
            <a:avLst>
              <a:gd name="adj1" fmla="val 0"/>
              <a:gd name="adj2" fmla="val 14654"/>
            </a:avLst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11504"/>
            <a:ext cx="8229600" cy="663217"/>
          </a:xfrm>
        </p:spPr>
        <p:txBody>
          <a:bodyPr lIns="0" rIns="0" anchor="b">
            <a:noAutofit/>
          </a:bodyPr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81776"/>
            <a:ext cx="6400800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>
                <a:solidFill>
                  <a:srgbClr val="6972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457200" y="331611"/>
            <a:ext cx="8229600" cy="3443110"/>
          </a:xfrm>
          <a:prstGeom prst="round2DiagRect">
            <a:avLst>
              <a:gd name="adj1" fmla="val 0"/>
              <a:gd name="adj2" fmla="val 1179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366" y="1051278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366" y="2159007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9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2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863" y="4767263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4767263"/>
            <a:ext cx="8229600" cy="0"/>
          </a:xfrm>
          <a:prstGeom prst="line">
            <a:avLst/>
          </a:prstGeom>
          <a:ln w="12700" cmpd="sng">
            <a:solidFill>
              <a:srgbClr val="69727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79" r:id="rId3"/>
    <p:sldLayoutId id="2147493471" r:id="rId4"/>
    <p:sldLayoutId id="2147493472" r:id="rId5"/>
    <p:sldLayoutId id="2147493458" r:id="rId6"/>
    <p:sldLayoutId id="2147493467" r:id="rId7"/>
    <p:sldLayoutId id="2147493468" r:id="rId8"/>
    <p:sldLayoutId id="2147493469" r:id="rId9"/>
    <p:sldLayoutId id="2147493459" r:id="rId10"/>
    <p:sldLayoutId id="2147493474" r:id="rId11"/>
    <p:sldLayoutId id="2147493478" r:id="rId12"/>
    <p:sldLayoutId id="2147493480" r:id="rId13"/>
    <p:sldLayoutId id="2147493473" r:id="rId14"/>
    <p:sldLayoutId id="2147493464" r:id="rId15"/>
    <p:sldLayoutId id="2147493465" r:id="rId16"/>
    <p:sldLayoutId id="2147493466" r:id="rId17"/>
    <p:sldLayoutId id="2147493470" r:id="rId18"/>
    <p:sldLayoutId id="2147493475" r:id="rId19"/>
    <p:sldLayoutId id="2147493477" r:id="rId20"/>
    <p:sldLayoutId id="2147493481" r:id="rId21"/>
    <p:sldLayoutId id="2147493482" r:id="rId2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spcBef>
          <a:spcPts val="1200"/>
        </a:spcBef>
        <a:buSzPct val="80000"/>
        <a:buFont typeface="Wingdings" charset="2"/>
        <a:buChar char="§"/>
        <a:defRPr sz="2000" kern="1200">
          <a:solidFill>
            <a:srgbClr val="5760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576068"/>
          </a:solidFill>
          <a:latin typeface="+mn-lt"/>
          <a:ea typeface="+mn-ea"/>
          <a:cs typeface="+mn-cs"/>
        </a:defRPr>
      </a:lvl2pPr>
      <a:lvl3pPr marL="1081088" indent="-166688" algn="l" defTabSz="457200" rtl="0" eaLnBrk="1" latinLnBrk="0" hangingPunct="1">
        <a:spcBef>
          <a:spcPct val="20000"/>
        </a:spcBef>
        <a:buSzPct val="80000"/>
        <a:buFont typeface="Wingdings" charset="2"/>
        <a:buChar char="§"/>
        <a:defRPr sz="1600" kern="1200">
          <a:solidFill>
            <a:srgbClr val="5760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576068"/>
          </a:solidFill>
          <a:latin typeface="+mn-lt"/>
          <a:ea typeface="+mn-ea"/>
          <a:cs typeface="+mn-cs"/>
        </a:defRPr>
      </a:lvl4pPr>
      <a:lvl5pPr marL="2003425" indent="-174625" algn="l" defTabSz="457200" rtl="0" eaLnBrk="1" latinLnBrk="0" hangingPunct="1">
        <a:spcBef>
          <a:spcPct val="20000"/>
        </a:spcBef>
        <a:buSzPct val="70000"/>
        <a:buFont typeface="Wingdings" charset="2"/>
        <a:buChar char="§"/>
        <a:defRPr sz="1400" kern="1200">
          <a:solidFill>
            <a:srgbClr val="5760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oneckert/LinuxTT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stanger@comptia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hyperlink" Target="mailto:jason.eckert@trios.com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hyperlink" Target="https://bit.ly/CIN-ThePulse-Oct25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94AE133-F1ED-476D-9D5E-1FA2C684F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158673"/>
            <a:ext cx="8229600" cy="66321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CompTIA Linux+ V8 TTT Session 6: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D959502-222A-4DAE-9990-308EB42A4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Managing Processes, Kernel Modules, Users and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82063" y="4767263"/>
            <a:ext cx="261937" cy="274637"/>
          </a:xfrm>
        </p:spPr>
        <p:txBody>
          <a:bodyPr/>
          <a:lstStyle/>
          <a:p>
            <a:pPr defTabSz="342900">
              <a:defRPr/>
            </a:pPr>
            <a:fld id="{2066355A-084C-D24E-9AD2-7E4FC41EA627}" type="slidenum">
              <a:rPr lang="en-US" sz="675">
                <a:latin typeface="Calibri"/>
              </a:rPr>
              <a:pPr defTabSz="342900">
                <a:defRPr/>
              </a:pPr>
              <a:t>1</a:t>
            </a:fld>
            <a:endParaRPr lang="en-US" sz="675" dirty="0">
              <a:latin typeface="Calibri"/>
            </a:endParaRPr>
          </a:p>
        </p:txBody>
      </p:sp>
      <p:sp>
        <p:nvSpPr>
          <p:cNvPr id="5" name="Title 4"/>
          <p:cNvSpPr txBox="1">
            <a:spLocks noChangeArrowheads="1"/>
          </p:cNvSpPr>
          <p:nvPr/>
        </p:nvSpPr>
        <p:spPr>
          <a:xfrm>
            <a:off x="455551" y="3047062"/>
            <a:ext cx="5742134" cy="925493"/>
          </a:xfrm>
          <a:prstGeom prst="rect">
            <a:avLst/>
          </a:prstGeom>
          <a:ln/>
        </p:spPr>
        <p:txBody>
          <a:bodyPr vert="horz" lIns="0" tIns="34290" rIns="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ED1C24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42900">
              <a:defRPr/>
            </a:pPr>
            <a:endParaRPr lang="en-US" altLang="zh-CN" sz="2100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Subtitle 5"/>
          <p:cNvSpPr txBox="1">
            <a:spLocks noChangeArrowheads="1"/>
          </p:cNvSpPr>
          <p:nvPr/>
        </p:nvSpPr>
        <p:spPr bwMode="auto">
          <a:xfrm>
            <a:off x="1150144" y="4261602"/>
            <a:ext cx="4800600" cy="223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34290" rIns="0" bIns="34290" rtlCol="0">
            <a:noAutofit/>
          </a:bodyPr>
          <a:lstStyle>
            <a:lvl1pPr marL="225425" indent="-225425" algn="l" defTabSz="457200" rtl="0" eaLnBrk="1" latinLnBrk="0" hangingPunct="1">
              <a:spcBef>
                <a:spcPts val="1200"/>
              </a:spcBef>
              <a:buSzPct val="80000"/>
              <a:buFont typeface="Wingdings" charset="2"/>
              <a:buChar char="§"/>
              <a:defRPr sz="20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2pPr>
            <a:lvl3pPr marL="1081088" indent="-166688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4pPr>
            <a:lvl5pPr marL="2003425" indent="-174625" algn="l" defTabSz="457200" rtl="0" eaLnBrk="1" latinLnBrk="0" hangingPunct="1">
              <a:spcBef>
                <a:spcPct val="20000"/>
              </a:spcBef>
              <a:buSzPct val="70000"/>
              <a:buFont typeface="Wingdings" charset="2"/>
              <a:buChar char="§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900"/>
              </a:spcBef>
              <a:buNone/>
              <a:defRPr/>
            </a:pP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September 25, 2025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7685" y="4493314"/>
            <a:ext cx="233539" cy="197285"/>
          </a:xfrm>
          <a:prstGeom prst="rect">
            <a:avLst/>
          </a:prstGeom>
        </p:spPr>
      </p:pic>
      <p:sp>
        <p:nvSpPr>
          <p:cNvPr id="8" name="Subtitle 5"/>
          <p:cNvSpPr txBox="1">
            <a:spLocks noChangeArrowheads="1"/>
          </p:cNvSpPr>
          <p:nvPr/>
        </p:nvSpPr>
        <p:spPr bwMode="auto">
          <a:xfrm>
            <a:off x="6498435" y="4435494"/>
            <a:ext cx="2645565" cy="2407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34290" rIns="0" bIns="34290" rtlCol="0">
            <a:noAutofit/>
          </a:bodyPr>
          <a:lstStyle>
            <a:lvl1pPr marL="225425" indent="-225425" algn="l" defTabSz="457200" rtl="0" eaLnBrk="1" latinLnBrk="0" hangingPunct="1">
              <a:spcBef>
                <a:spcPts val="1200"/>
              </a:spcBef>
              <a:buSzPct val="80000"/>
              <a:buFont typeface="Wingdings" charset="2"/>
              <a:buChar char="§"/>
              <a:defRPr sz="20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2pPr>
            <a:lvl3pPr marL="1081088" indent="-166688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4pPr>
            <a:lvl5pPr marL="2003425" indent="-174625" algn="l" defTabSz="457200" rtl="0" eaLnBrk="1" latinLnBrk="0" hangingPunct="1">
              <a:spcBef>
                <a:spcPct val="20000"/>
              </a:spcBef>
              <a:buSzPct val="70000"/>
              <a:buFont typeface="Wingdings" charset="2"/>
              <a:buChar char="§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900"/>
              </a:spcBef>
              <a:buNone/>
              <a:defRPr/>
            </a:pP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@TeachCompTIA    #Linux+TTT</a:t>
            </a:r>
          </a:p>
        </p:txBody>
      </p:sp>
      <p:pic>
        <p:nvPicPr>
          <p:cNvPr id="18" name="Picture 17" descr="A picture containing sitting, black, white&#10;&#10;Description automatically generated">
            <a:extLst>
              <a:ext uri="{FF2B5EF4-FFF2-40B4-BE49-F238E27FC236}">
                <a16:creationId xmlns:a16="http://schemas.microsoft.com/office/drawing/2014/main" id="{6287CE19-482B-47B1-BE60-690F1C6BC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7" y="331939"/>
            <a:ext cx="6644312" cy="2214771"/>
          </a:xfrm>
          <a:prstGeom prst="rect">
            <a:avLst/>
          </a:prstGeom>
        </p:spPr>
      </p:pic>
      <p:pic>
        <p:nvPicPr>
          <p:cNvPr id="7" name="Picture 6" descr="A white circle with red text&#10;&#10;AI-generated content may be incorrect.">
            <a:extLst>
              <a:ext uri="{FF2B5EF4-FFF2-40B4-BE49-F238E27FC236}">
                <a16:creationId xmlns:a16="http://schemas.microsoft.com/office/drawing/2014/main" id="{6E6427B4-3BD3-2D86-6B3E-22395804F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744" y="279129"/>
            <a:ext cx="2469056" cy="24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4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2F099-C8F9-B8FC-6794-F296BCE68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EA78-DBDC-C66B-ED17-BA8C8D78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Killing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504F3-0FC6-FF39-DC85-A0C674A5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7346D7-26DA-815B-4EEE-21A764D5EC5B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4631104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kill –l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kill –3 4582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kill –SIGQUIT 4582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killall</a:t>
            </a:r>
            <a:r>
              <a:rPr lang="en-US" dirty="0">
                <a:solidFill>
                  <a:srgbClr val="FF0000"/>
                </a:solidFill>
              </a:rPr>
              <a:t> –3 </a:t>
            </a:r>
            <a:r>
              <a:rPr lang="en-US" dirty="0" err="1">
                <a:solidFill>
                  <a:srgbClr val="FF0000"/>
                </a:solidFill>
              </a:rPr>
              <a:t>firefox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fuser –k /dev/tty3 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pgrep</a:t>
            </a:r>
            <a:r>
              <a:rPr lang="en-US" dirty="0">
                <a:solidFill>
                  <a:srgbClr val="FF0000"/>
                </a:solidFill>
              </a:rPr>
              <a:t> –u woot "^http"   </a:t>
            </a:r>
            <a:r>
              <a:rPr lang="en-US" dirty="0">
                <a:solidFill>
                  <a:schemeClr val="tx1"/>
                </a:solidFill>
              </a:rPr>
              <a:t>Returns PIDs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pkill</a:t>
            </a:r>
            <a:r>
              <a:rPr lang="en-US" dirty="0">
                <a:solidFill>
                  <a:srgbClr val="FF0000"/>
                </a:solidFill>
              </a:rPr>
              <a:t> –u woot -9 "^http"  </a:t>
            </a:r>
            <a:r>
              <a:rPr lang="en-US" dirty="0">
                <a:solidFill>
                  <a:schemeClr val="tx1"/>
                </a:solidFill>
              </a:rPr>
              <a:t>Kills PIDs 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ED6FA-C361-9116-383C-86FED0BD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47" y="378619"/>
            <a:ext cx="4293883" cy="31130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46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A21BB-5D47-664F-949D-B5CA8AEA8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4FB2-0079-7E8A-88DE-5440BA69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Background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A7000-553F-643C-2D07-A4ECB4A7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1F2863-1A7E-E980-B065-4907DEF21ABC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4631104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sleep 500000000 &amp;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jobs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fg</a:t>
            </a:r>
            <a:r>
              <a:rPr lang="en-US" dirty="0">
                <a:solidFill>
                  <a:srgbClr val="FF0000"/>
                </a:solidFill>
              </a:rPr>
              <a:t> %1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[Ctrl]+z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bg</a:t>
            </a:r>
            <a:r>
              <a:rPr lang="en-US" dirty="0">
                <a:solidFill>
                  <a:srgbClr val="FF0000"/>
                </a:solidFill>
              </a:rPr>
              <a:t> %1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kill –3 %1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timeconsumingcommand</a:t>
            </a:r>
            <a:r>
              <a:rPr lang="en-US" dirty="0">
                <a:solidFill>
                  <a:srgbClr val="FF0000"/>
                </a:solidFill>
              </a:rPr>
              <a:t> &amp;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nohup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timeconsumingcommand</a:t>
            </a:r>
            <a:r>
              <a:rPr lang="en-US" dirty="0">
                <a:solidFill>
                  <a:srgbClr val="FF0000"/>
                </a:solidFill>
              </a:rPr>
              <a:t> &amp;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firefox</a:t>
            </a:r>
            <a:r>
              <a:rPr lang="en-US" dirty="0">
                <a:solidFill>
                  <a:srgbClr val="FF0000"/>
                </a:solidFill>
              </a:rPr>
              <a:t> &amp;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C85A0DF-7398-7E77-8857-E35CF68CF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840" y="309036"/>
            <a:ext cx="2859312" cy="29476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81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3E4EE-D442-49C3-4C6E-350EDA237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D907-FCA3-291C-0B77-7EDA37BD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Processes Priorities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47B7D-EFAD-230D-816B-29B0A7F4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58DAC8-8A4D-7AAD-F8F2-08FBC03A79E5}"/>
              </a:ext>
            </a:extLst>
          </p:cNvPr>
          <p:cNvSpPr txBox="1">
            <a:spLocks/>
          </p:cNvSpPr>
          <p:nvPr/>
        </p:nvSpPr>
        <p:spPr>
          <a:xfrm>
            <a:off x="628649" y="1386565"/>
            <a:ext cx="8429381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Priority (PRI)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b="1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(high priority) to </a:t>
            </a:r>
            <a:r>
              <a:rPr lang="en-US" b="1" dirty="0">
                <a:solidFill>
                  <a:schemeClr val="tx1"/>
                </a:solidFill>
              </a:rPr>
              <a:t>127</a:t>
            </a:r>
            <a:r>
              <a:rPr lang="en-US" dirty="0">
                <a:solidFill>
                  <a:schemeClr val="tx1"/>
                </a:solidFill>
              </a:rPr>
              <a:t> (low priority) – set by kernel!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You can indirectly influence PRI using a </a:t>
            </a:r>
            <a:r>
              <a:rPr lang="en-US" b="1" dirty="0">
                <a:solidFill>
                  <a:schemeClr val="tx1"/>
                </a:solidFill>
              </a:rPr>
              <a:t>nice value (NI)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-20 </a:t>
            </a:r>
            <a:r>
              <a:rPr lang="en-US" dirty="0">
                <a:solidFill>
                  <a:schemeClr val="tx1"/>
                </a:solidFill>
              </a:rPr>
              <a:t>(higher priority) to </a:t>
            </a:r>
            <a:r>
              <a:rPr lang="en-US" b="1" dirty="0">
                <a:solidFill>
                  <a:schemeClr val="tx1"/>
                </a:solidFill>
              </a:rPr>
              <a:t>+19 </a:t>
            </a:r>
            <a:r>
              <a:rPr lang="en-US" dirty="0">
                <a:solidFill>
                  <a:schemeClr val="tx1"/>
                </a:solidFill>
              </a:rPr>
              <a:t>(lower priority), default = 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Regular users can raise their nice value (to be nice to others)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root user can raise or lower their nice value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pPr marL="0" indent="-57310">
              <a:buNone/>
            </a:pPr>
            <a:r>
              <a:rPr lang="en-US" dirty="0">
                <a:solidFill>
                  <a:srgbClr val="FF0000"/>
                </a:solidFill>
              </a:rPr>
              <a:t>nice –n 19 </a:t>
            </a:r>
            <a:r>
              <a:rPr lang="en-US" dirty="0" err="1">
                <a:solidFill>
                  <a:srgbClr val="FF0000"/>
                </a:solidFill>
              </a:rPr>
              <a:t>cathena</a:t>
            </a:r>
            <a:r>
              <a:rPr lang="en-US" dirty="0">
                <a:solidFill>
                  <a:srgbClr val="FF0000"/>
                </a:solidFill>
              </a:rPr>
              <a:t> &amp;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cathena</a:t>
            </a:r>
            <a:r>
              <a:rPr lang="en-US" dirty="0">
                <a:solidFill>
                  <a:srgbClr val="FF0000"/>
                </a:solidFill>
              </a:rPr>
              <a:t> &amp;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renice +19 8677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0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F76BD-9BDF-A91D-C46A-3229FD2DD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DA8D-C40B-1C2E-4409-72FF1DF8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Scheduling Processes (</a:t>
            </a:r>
            <a:r>
              <a:rPr lang="en-US" dirty="0" err="1"/>
              <a:t>atd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08826-8725-E9D4-80C6-B1CAAEDF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2B6B77-41B0-DBE1-3245-AB3D98BC808A}"/>
              </a:ext>
            </a:extLst>
          </p:cNvPr>
          <p:cNvSpPr txBox="1">
            <a:spLocks/>
          </p:cNvSpPr>
          <p:nvPr/>
        </p:nvSpPr>
        <p:spPr>
          <a:xfrm>
            <a:off x="628649" y="1386565"/>
            <a:ext cx="8429381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>
                <a:solidFill>
                  <a:srgbClr val="FF0000"/>
                </a:solidFill>
              </a:rPr>
              <a:t>at 9:15pm 09/26/2025 </a:t>
            </a:r>
            <a:r>
              <a:rPr lang="en-US" dirty="0">
                <a:solidFill>
                  <a:schemeClr val="tx1"/>
                </a:solidFill>
              </a:rPr>
              <a:t>(enter list of commands, end with [Ctrl]+d)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			</a:t>
            </a:r>
            <a:r>
              <a:rPr lang="en-US" dirty="0">
                <a:solidFill>
                  <a:schemeClr val="tx1"/>
                </a:solidFill>
              </a:rPr>
              <a:t>Redirect output to a file!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		Users in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at.allow</a:t>
            </a:r>
            <a:r>
              <a:rPr lang="en-US" dirty="0">
                <a:solidFill>
                  <a:schemeClr val="tx1"/>
                </a:solidFill>
              </a:rPr>
              <a:t> &amp;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at.deny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atq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at –l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at –c 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atrm</a:t>
            </a:r>
            <a:r>
              <a:rPr lang="en-US" dirty="0">
                <a:solidFill>
                  <a:srgbClr val="FF0000"/>
                </a:solidFill>
              </a:rPr>
              <a:t> 1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at –d  		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2E4C6-95CF-2F13-2189-6EDDFF638D02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A35B0-E323-6436-0E7C-3700DB54C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2BF8-80B1-FB04-906D-BC21E4AE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Scheduling Processes (</a:t>
            </a:r>
            <a:r>
              <a:rPr lang="en-US" dirty="0" err="1"/>
              <a:t>crond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080A5-B939-68EF-4F3F-2DF8D655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8DE068-5067-1F86-9CEC-F84C7A3EEDDD}"/>
              </a:ext>
            </a:extLst>
          </p:cNvPr>
          <p:cNvSpPr txBox="1">
            <a:spLocks/>
          </p:cNvSpPr>
          <p:nvPr/>
        </p:nvSpPr>
        <p:spPr>
          <a:xfrm>
            <a:off x="628649" y="1386565"/>
            <a:ext cx="8429381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>
                <a:solidFill>
                  <a:srgbClr val="FF0000"/>
                </a:solidFill>
              </a:rPr>
              <a:t>crontab –e   		</a:t>
            </a:r>
            <a:r>
              <a:rPr lang="en-US" dirty="0">
                <a:solidFill>
                  <a:schemeClr val="tx1"/>
                </a:solidFill>
              </a:rPr>
              <a:t>(users in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cron.allow</a:t>
            </a:r>
            <a:r>
              <a:rPr lang="en-US" dirty="0">
                <a:solidFill>
                  <a:schemeClr val="tx1"/>
                </a:solidFill>
              </a:rPr>
              <a:t> &amp;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cron.deny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crontab –l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crontab –r 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/crontab 		= system </a:t>
            </a:r>
            <a:r>
              <a:rPr lang="en-US" dirty="0" err="1">
                <a:solidFill>
                  <a:schemeClr val="tx1"/>
                </a:solidFill>
              </a:rPr>
              <a:t>cron</a:t>
            </a:r>
            <a:r>
              <a:rPr lang="en-US" dirty="0">
                <a:solidFill>
                  <a:schemeClr val="tx1"/>
                </a:solidFill>
              </a:rPr>
              <a:t> table (prefix program with username)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cron.</a:t>
            </a:r>
            <a:r>
              <a:rPr lang="en-US" u="sng" dirty="0" err="1">
                <a:solidFill>
                  <a:schemeClr val="tx1"/>
                </a:solidFill>
              </a:rPr>
              <a:t>hourly</a:t>
            </a:r>
            <a:r>
              <a:rPr lang="en-US" dirty="0">
                <a:solidFill>
                  <a:schemeClr val="tx1"/>
                </a:solidFill>
              </a:rPr>
              <a:t>/* 	= scripts run hourly (also </a:t>
            </a:r>
            <a:r>
              <a:rPr lang="en-US" u="sng" dirty="0">
                <a:solidFill>
                  <a:schemeClr val="tx1"/>
                </a:solidFill>
              </a:rPr>
              <a:t>daily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weekly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u="sng" dirty="0">
                <a:solidFill>
                  <a:schemeClr val="tx1"/>
                </a:solidFill>
              </a:rPr>
              <a:t>monthly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cron.d</a:t>
            </a:r>
            <a:r>
              <a:rPr lang="en-US" dirty="0">
                <a:solidFill>
                  <a:schemeClr val="tx1"/>
                </a:solidFill>
              </a:rPr>
              <a:t>/*	= miscellaneous </a:t>
            </a:r>
            <a:r>
              <a:rPr lang="en-US" dirty="0" err="1">
                <a:solidFill>
                  <a:schemeClr val="tx1"/>
                </a:solidFill>
              </a:rPr>
              <a:t>cron</a:t>
            </a:r>
            <a:r>
              <a:rPr lang="en-US" dirty="0">
                <a:solidFill>
                  <a:schemeClr val="tx1"/>
                </a:solidFill>
              </a:rPr>
              <a:t> tables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301A6-94A8-EF80-CBAC-25A982FA6FAF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94253E1-3440-35A7-2AEE-4AF5A8242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15" y="1676705"/>
            <a:ext cx="5215005" cy="143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82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8724F-53A4-C271-819C-96FC9FDB7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F4FC-708F-5E92-6A9C-A6E1B715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The /proc Filesystem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8CADE-83AF-D9A7-8456-C8935CDE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A2F1C9-95B0-B417-39D5-6B8A8E3A0516}"/>
              </a:ext>
            </a:extLst>
          </p:cNvPr>
          <p:cNvSpPr txBox="1">
            <a:spLocks/>
          </p:cNvSpPr>
          <p:nvPr/>
        </p:nvSpPr>
        <p:spPr>
          <a:xfrm>
            <a:off x="628649" y="1386565"/>
            <a:ext cx="8429381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>
                <a:solidFill>
                  <a:srgbClr val="FF0000"/>
                </a:solidFill>
              </a:rPr>
              <a:t>ls /proc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less /proc/</a:t>
            </a:r>
            <a:r>
              <a:rPr lang="en-US" dirty="0" err="1">
                <a:solidFill>
                  <a:srgbClr val="FF0000"/>
                </a:solidFill>
              </a:rPr>
              <a:t>cpuinfo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1 &gt; /proc/sys/net/ipv4/</a:t>
            </a:r>
            <a:r>
              <a:rPr lang="en-US" dirty="0" err="1">
                <a:solidFill>
                  <a:srgbClr val="FF0000"/>
                </a:solidFill>
              </a:rPr>
              <a:t>ip_forward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1 &gt; /proc/sys/net/ipv6/conf/all/forwarding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sysctl</a:t>
            </a:r>
            <a:r>
              <a:rPr lang="en-US" dirty="0">
                <a:solidFill>
                  <a:srgbClr val="FF0000"/>
                </a:solidFill>
              </a:rPr>
              <a:t> –w  net.ipv4.ip_forward=1</a:t>
            </a:r>
          </a:p>
          <a:p>
            <a:pPr marL="0" indent="-57310">
              <a:buNone/>
            </a:pPr>
            <a:r>
              <a:rPr lang="en-US" dirty="0" err="1">
                <a:solidFill>
                  <a:srgbClr val="FF0000"/>
                </a:solidFill>
              </a:rPr>
              <a:t>sysctl</a:t>
            </a:r>
            <a:r>
              <a:rPr lang="en-US" dirty="0">
                <a:solidFill>
                  <a:srgbClr val="FF0000"/>
                </a:solidFill>
              </a:rPr>
              <a:t> –w  net.ipv6.conf.all.forwarding=1</a:t>
            </a:r>
          </a:p>
          <a:p>
            <a:pPr marL="0" indent="-5731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-57310">
              <a:buNone/>
            </a:pPr>
            <a:r>
              <a:rPr lang="en-US" dirty="0">
                <a:solidFill>
                  <a:srgbClr val="FF0000"/>
                </a:solidFill>
              </a:rPr>
              <a:t>vi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sysctl.conf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add lines: </a:t>
            </a:r>
            <a:r>
              <a:rPr lang="en-US" b="1" dirty="0">
                <a:solidFill>
                  <a:schemeClr val="tx1"/>
                </a:solidFill>
              </a:rPr>
              <a:t>net.ipv4.ip_forward =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		    </a:t>
            </a:r>
            <a:r>
              <a:rPr lang="en-US" b="1" dirty="0">
                <a:solidFill>
                  <a:schemeClr val="tx1"/>
                </a:solidFill>
              </a:rPr>
              <a:t>net.ipv6.conf.all.forwarding=1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DE6D2-4977-BC4A-F4FF-1035D0296AA5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8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FB097-6434-3F9B-40AA-FE7E8E176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B787EF-C790-D1D7-A9D6-4189EC15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EDFED-1B51-0F2D-96BF-10B76B47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8B8136F-702A-4005-2CEA-F9318F36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1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8C4DC-706A-6929-A772-469281F51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5B3D-F6DB-F56D-52AC-EEC50799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Kernel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AF577-4D06-6E7B-BAA6-8557517D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334A2F-3CB7-BEE1-EA90-31ED03FB1393}"/>
              </a:ext>
            </a:extLst>
          </p:cNvPr>
          <p:cNvSpPr txBox="1">
            <a:spLocks/>
          </p:cNvSpPr>
          <p:nvPr/>
        </p:nvSpPr>
        <p:spPr>
          <a:xfrm>
            <a:off x="628649" y="1386564"/>
            <a:ext cx="8429381" cy="375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>
                <a:solidFill>
                  <a:schemeClr val="tx1"/>
                </a:solidFill>
              </a:rPr>
              <a:t>Kernel and </a:t>
            </a:r>
            <a:r>
              <a:rPr lang="en-US" dirty="0" err="1">
                <a:solidFill>
                  <a:schemeClr val="tx1"/>
                </a:solidFill>
              </a:rPr>
              <a:t>udev</a:t>
            </a:r>
            <a:r>
              <a:rPr lang="en-US" dirty="0">
                <a:solidFill>
                  <a:schemeClr val="tx1"/>
                </a:solidFill>
              </a:rPr>
              <a:t> detect and set up hardware at boot time:</a:t>
            </a:r>
          </a:p>
          <a:p>
            <a:pPr marL="584200" lvl="1" indent="-241300"/>
            <a:r>
              <a:rPr lang="en-US" sz="2200" dirty="0">
                <a:solidFill>
                  <a:schemeClr val="tx1"/>
                </a:solidFill>
              </a:rPr>
              <a:t>Common devices (/dev/</a:t>
            </a:r>
            <a:r>
              <a:rPr lang="en-US" sz="2200" dirty="0" err="1">
                <a:solidFill>
                  <a:schemeClr val="tx1"/>
                </a:solidFill>
              </a:rPr>
              <a:t>sda</a:t>
            </a:r>
            <a:r>
              <a:rPr lang="en-US" sz="2200" dirty="0">
                <a:solidFill>
                  <a:schemeClr val="tx1"/>
                </a:solidFill>
              </a:rPr>
              <a:t>) have drivers within the kernel</a:t>
            </a:r>
          </a:p>
          <a:p>
            <a:pPr marL="584200" lvl="1" indent="-241300"/>
            <a:r>
              <a:rPr lang="en-US" sz="2200" dirty="0">
                <a:solidFill>
                  <a:schemeClr val="tx1"/>
                </a:solidFill>
              </a:rPr>
              <a:t>Other devices have a driver inserted into the kernel as a </a:t>
            </a:r>
            <a:r>
              <a:rPr lang="en-US" sz="2200" b="1" dirty="0">
                <a:solidFill>
                  <a:schemeClr val="tx1"/>
                </a:solidFill>
              </a:rPr>
              <a:t>module</a:t>
            </a:r>
            <a:r>
              <a:rPr lang="en-US" sz="2200" dirty="0">
                <a:solidFill>
                  <a:schemeClr val="tx1"/>
                </a:solidFill>
              </a:rPr>
              <a:t> from /lib/modules/&lt;</a:t>
            </a:r>
            <a:r>
              <a:rPr lang="en-US" sz="2200" dirty="0" err="1">
                <a:solidFill>
                  <a:schemeClr val="tx1"/>
                </a:solidFill>
              </a:rPr>
              <a:t>kernelversion</a:t>
            </a:r>
            <a:r>
              <a:rPr lang="en-US" sz="2200" dirty="0">
                <a:solidFill>
                  <a:schemeClr val="tx1"/>
                </a:solidFill>
              </a:rPr>
              <a:t>&gt;/</a:t>
            </a:r>
          </a:p>
          <a:p>
            <a:pPr marL="685800" lvl="1" indent="-342900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Some hardware can’t be detected, so it must be loaded manually: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Entries in /</a:t>
            </a:r>
            <a:r>
              <a:rPr lang="en-US" sz="2200" dirty="0" err="1">
                <a:solidFill>
                  <a:schemeClr val="tx1"/>
                </a:solidFill>
              </a:rPr>
              <a:t>etc</a:t>
            </a:r>
            <a:r>
              <a:rPr lang="en-US" sz="2200" dirty="0">
                <a:solidFill>
                  <a:schemeClr val="tx1"/>
                </a:solidFill>
              </a:rPr>
              <a:t>/</a:t>
            </a:r>
            <a:r>
              <a:rPr lang="en-US" sz="2200" dirty="0" err="1">
                <a:solidFill>
                  <a:schemeClr val="tx1"/>
                </a:solidFill>
              </a:rPr>
              <a:t>modprobe.conf</a:t>
            </a:r>
            <a:r>
              <a:rPr lang="en-US" sz="2200" dirty="0">
                <a:solidFill>
                  <a:schemeClr val="tx1"/>
                </a:solidFill>
              </a:rPr>
              <a:t> or /</a:t>
            </a:r>
            <a:r>
              <a:rPr lang="en-US" sz="2200" dirty="0" err="1">
                <a:solidFill>
                  <a:schemeClr val="tx1"/>
                </a:solidFill>
              </a:rPr>
              <a:t>etc</a:t>
            </a:r>
            <a:r>
              <a:rPr lang="en-US" sz="2200" dirty="0">
                <a:solidFill>
                  <a:schemeClr val="tx1"/>
                </a:solidFill>
              </a:rPr>
              <a:t>/</a:t>
            </a:r>
            <a:r>
              <a:rPr lang="en-US" sz="2200" dirty="0" err="1">
                <a:solidFill>
                  <a:schemeClr val="tx1"/>
                </a:solidFill>
              </a:rPr>
              <a:t>modprobe.d</a:t>
            </a:r>
            <a:r>
              <a:rPr lang="en-US" sz="2200" dirty="0">
                <a:solidFill>
                  <a:schemeClr val="tx1"/>
                </a:solidFill>
              </a:rPr>
              <a:t>/* 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modprobe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If storage-related, a new </a:t>
            </a:r>
            <a:r>
              <a:rPr lang="en-US" sz="2200" b="1" dirty="0" err="1">
                <a:solidFill>
                  <a:schemeClr val="tx1"/>
                </a:solidFill>
              </a:rPr>
              <a:t>initrd</a:t>
            </a:r>
            <a:r>
              <a:rPr lang="en-US" sz="2200" dirty="0">
                <a:solidFill>
                  <a:schemeClr val="tx1"/>
                </a:solidFill>
              </a:rPr>
              <a:t> must be built 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200" dirty="0" err="1">
                <a:solidFill>
                  <a:srgbClr val="FF0000"/>
                </a:solidFill>
                <a:sym typeface="Wingdings" pitchFamily="2" charset="2"/>
              </a:rPr>
              <a:t>dracut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/</a:t>
            </a:r>
            <a:r>
              <a:rPr lang="en-US" sz="2200" dirty="0" err="1">
                <a:solidFill>
                  <a:srgbClr val="FF0000"/>
                </a:solidFill>
                <a:sym typeface="Wingdings" pitchFamily="2" charset="2"/>
              </a:rPr>
              <a:t>mkinitrd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Other commands: </a:t>
            </a:r>
            <a:r>
              <a:rPr lang="en-US" sz="2200" dirty="0" err="1">
                <a:solidFill>
                  <a:srgbClr val="FF0000"/>
                </a:solidFill>
              </a:rPr>
              <a:t>insmod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rgbClr val="FF0000"/>
                </a:solidFill>
              </a:rPr>
              <a:t>lsmod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rgbClr val="FF0000"/>
                </a:solidFill>
              </a:rPr>
              <a:t>rmmod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rgbClr val="FF0000"/>
                </a:solidFill>
              </a:rPr>
              <a:t>modinfo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rgbClr val="FF0000"/>
                </a:solidFill>
              </a:rPr>
              <a:t>depmod</a:t>
            </a:r>
            <a:r>
              <a:rPr lang="en-US" sz="2200" dirty="0">
                <a:solidFill>
                  <a:srgbClr val="FF0000"/>
                </a:solidFill>
              </a:rPr>
              <a:t> -v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2F941-4FEB-5FE5-B544-8BF50826FB68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9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54076-A141-F5F3-54E5-812634761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4F-DA2A-F4C4-96D7-0543AA85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Kernel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73D1A-2225-310C-BF1D-481493DD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6AFE9A-AE92-5EC8-A17B-210CF1A061CB}"/>
              </a:ext>
            </a:extLst>
          </p:cNvPr>
          <p:cNvSpPr txBox="1">
            <a:spLocks/>
          </p:cNvSpPr>
          <p:nvPr/>
        </p:nvSpPr>
        <p:spPr>
          <a:xfrm>
            <a:off x="628649" y="1386565"/>
            <a:ext cx="8515351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>
                <a:solidFill>
                  <a:schemeClr val="tx1"/>
                </a:solidFill>
              </a:rPr>
              <a:t>How to know if you need to look for and install a driver?</a:t>
            </a:r>
          </a:p>
          <a:p>
            <a:pPr marL="34290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lscpu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lsmem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lsdev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lspci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lsusb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lsscsi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lsblk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marL="34290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dmesg</a:t>
            </a:r>
            <a:r>
              <a:rPr lang="en-US" sz="2400" dirty="0">
                <a:solidFill>
                  <a:srgbClr val="FF0000"/>
                </a:solidFill>
              </a:rPr>
              <a:t> | grep hardware</a:t>
            </a:r>
          </a:p>
          <a:p>
            <a:pPr marL="34290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dmidecode</a:t>
            </a:r>
            <a:endParaRPr lang="en-US" sz="2400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lshw</a:t>
            </a:r>
            <a:r>
              <a:rPr lang="en-US" sz="2400" dirty="0">
                <a:solidFill>
                  <a:srgbClr val="FF0000"/>
                </a:solidFill>
              </a:rPr>
              <a:t> –class video </a:t>
            </a:r>
          </a:p>
          <a:p>
            <a:pPr marL="342900" lvl="1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-57310">
              <a:buNone/>
            </a:pPr>
            <a:r>
              <a:rPr lang="en-US" dirty="0">
                <a:solidFill>
                  <a:schemeClr val="tx1"/>
                </a:solidFill>
              </a:rPr>
              <a:t>Where do you get it? </a:t>
            </a:r>
          </a:p>
          <a:p>
            <a:pPr marL="450850" indent="-311150"/>
            <a:r>
              <a:rPr lang="en-US" dirty="0">
                <a:solidFill>
                  <a:schemeClr val="tx1"/>
                </a:solidFill>
              </a:rPr>
              <a:t>Vendor site as a package you install (e.g., </a:t>
            </a:r>
            <a:r>
              <a:rPr lang="en-US" dirty="0" err="1">
                <a:solidFill>
                  <a:srgbClr val="FF0000"/>
                </a:solidFill>
              </a:rPr>
              <a:t>dnf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450850" indent="-311150"/>
            <a:r>
              <a:rPr lang="en-US" dirty="0">
                <a:solidFill>
                  <a:schemeClr val="tx1"/>
                </a:solidFill>
              </a:rPr>
              <a:t>Adds module to /lib/modules, adds file to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modprobe.d</a:t>
            </a:r>
            <a:r>
              <a:rPr lang="en-US" dirty="0">
                <a:solidFill>
                  <a:schemeClr val="tx1"/>
                </a:solidFill>
              </a:rPr>
              <a:t>/, may rebuild new </a:t>
            </a:r>
            <a:r>
              <a:rPr lang="en-US" dirty="0" err="1">
                <a:solidFill>
                  <a:schemeClr val="tx1"/>
                </a:solidFill>
              </a:rPr>
              <a:t>initrd</a:t>
            </a:r>
            <a:r>
              <a:rPr lang="en-US" dirty="0">
                <a:solidFill>
                  <a:schemeClr val="tx1"/>
                </a:solidFill>
              </a:rPr>
              <a:t> and GRUB2 bootloader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D537E-E1A1-6912-7941-E9A128F4A722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1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CA1DC-0F01-846B-CAD8-00FFB5788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C52AEB-1EA2-53D6-06B7-5109BF14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55144"/>
            <a:ext cx="4593265" cy="1021556"/>
          </a:xfrm>
        </p:spPr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86CFE-BD8E-CFDA-F06C-111ECE72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2C6357B-244E-2CBD-94C4-5E3A1BF2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8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E63E3-581D-4C4E-868F-0B376C33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AF2B4D-6B12-4EDF-87BB-2B55CECB66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98B80B-5232-4693-9027-05535A52EE57}"/>
              </a:ext>
            </a:extLst>
          </p:cNvPr>
          <p:cNvCxnSpPr/>
          <p:nvPr/>
        </p:nvCxnSpPr>
        <p:spPr>
          <a:xfrm>
            <a:off x="2173543" y="1681465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A03921-0205-448B-B2E7-15341873017A}"/>
              </a:ext>
            </a:extLst>
          </p:cNvPr>
          <p:cNvSpPr txBox="1"/>
          <p:nvPr/>
        </p:nvSpPr>
        <p:spPr>
          <a:xfrm>
            <a:off x="1873505" y="1420188"/>
            <a:ext cx="60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CA0EEA-A6B2-4EFE-8BD9-7F04EB8E5C1F}"/>
              </a:ext>
            </a:extLst>
          </p:cNvPr>
          <p:cNvCxnSpPr>
            <a:cxnSpLocks/>
          </p:cNvCxnSpPr>
          <p:nvPr/>
        </p:nvCxnSpPr>
        <p:spPr>
          <a:xfrm flipV="1">
            <a:off x="1400987" y="2904641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AB388D-4E12-4DD0-A5EA-E31DCB461C34}"/>
              </a:ext>
            </a:extLst>
          </p:cNvPr>
          <p:cNvCxnSpPr/>
          <p:nvPr/>
        </p:nvCxnSpPr>
        <p:spPr>
          <a:xfrm>
            <a:off x="3620693" y="1709942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2BD1E4-0655-49BF-ABC9-53FF94E7336B}"/>
              </a:ext>
            </a:extLst>
          </p:cNvPr>
          <p:cNvSpPr txBox="1"/>
          <p:nvPr/>
        </p:nvSpPr>
        <p:spPr>
          <a:xfrm>
            <a:off x="1003318" y="3221396"/>
            <a:ext cx="959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Multimedia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951A5B-1F26-4A66-8041-56AAFB784890}"/>
              </a:ext>
            </a:extLst>
          </p:cNvPr>
          <p:cNvSpPr txBox="1"/>
          <p:nvPr/>
        </p:nvSpPr>
        <p:spPr>
          <a:xfrm>
            <a:off x="3370663" y="1432943"/>
            <a:ext cx="60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A34C84-A54E-4214-BB6F-32D6133D2047}"/>
              </a:ext>
            </a:extLst>
          </p:cNvPr>
          <p:cNvCxnSpPr>
            <a:cxnSpLocks/>
          </p:cNvCxnSpPr>
          <p:nvPr/>
        </p:nvCxnSpPr>
        <p:spPr>
          <a:xfrm flipV="1">
            <a:off x="2950041" y="2898324"/>
            <a:ext cx="0" cy="310243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8DDC3-6737-4BC0-A7C5-A32A34AA60C6}"/>
              </a:ext>
            </a:extLst>
          </p:cNvPr>
          <p:cNvSpPr txBox="1"/>
          <p:nvPr/>
        </p:nvSpPr>
        <p:spPr>
          <a:xfrm>
            <a:off x="2308459" y="3209150"/>
            <a:ext cx="132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Today’s Resources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0DDD7-95CE-4DEA-B8CD-845A97FD82F0}"/>
              </a:ext>
            </a:extLst>
          </p:cNvPr>
          <p:cNvCxnSpPr>
            <a:cxnSpLocks/>
          </p:cNvCxnSpPr>
          <p:nvPr/>
        </p:nvCxnSpPr>
        <p:spPr>
          <a:xfrm flipV="1">
            <a:off x="4370989" y="2892395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369D8E-1635-4832-B31F-8D9235DF8C43}"/>
              </a:ext>
            </a:extLst>
          </p:cNvPr>
          <p:cNvSpPr txBox="1"/>
          <p:nvPr/>
        </p:nvSpPr>
        <p:spPr>
          <a:xfrm>
            <a:off x="3954493" y="3209150"/>
            <a:ext cx="87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ON24 Help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B4F52F-18F3-4E44-A4EF-79A85870B437}"/>
              </a:ext>
            </a:extLst>
          </p:cNvPr>
          <p:cNvCxnSpPr>
            <a:cxnSpLocks/>
          </p:cNvCxnSpPr>
          <p:nvPr/>
        </p:nvCxnSpPr>
        <p:spPr>
          <a:xfrm flipV="1">
            <a:off x="5849721" y="2885595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FEF5D7-A125-44B3-BCE9-8F12EC311F29}"/>
              </a:ext>
            </a:extLst>
          </p:cNvPr>
          <p:cNvSpPr txBox="1"/>
          <p:nvPr/>
        </p:nvSpPr>
        <p:spPr>
          <a:xfrm>
            <a:off x="5380835" y="3209150"/>
            <a:ext cx="95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Chat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68DE1B-61BA-4D2C-8492-31004841CB57}"/>
              </a:ext>
            </a:extLst>
          </p:cNvPr>
          <p:cNvCxnSpPr/>
          <p:nvPr/>
        </p:nvCxnSpPr>
        <p:spPr>
          <a:xfrm>
            <a:off x="5069036" y="1701999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A921AE-6EB8-430C-98F7-59200F7CC5D7}"/>
              </a:ext>
            </a:extLst>
          </p:cNvPr>
          <p:cNvSpPr txBox="1"/>
          <p:nvPr/>
        </p:nvSpPr>
        <p:spPr>
          <a:xfrm>
            <a:off x="4836011" y="1437801"/>
            <a:ext cx="531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Q&amp;A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997EB2-ED48-4538-ADCE-9D53E798B716}"/>
              </a:ext>
            </a:extLst>
          </p:cNvPr>
          <p:cNvCxnSpPr>
            <a:cxnSpLocks/>
          </p:cNvCxnSpPr>
          <p:nvPr/>
        </p:nvCxnSpPr>
        <p:spPr>
          <a:xfrm flipV="1">
            <a:off x="7340438" y="2885594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7C2376-9E81-4859-84A9-162F57E2614B}"/>
              </a:ext>
            </a:extLst>
          </p:cNvPr>
          <p:cNvSpPr txBox="1"/>
          <p:nvPr/>
        </p:nvSpPr>
        <p:spPr>
          <a:xfrm>
            <a:off x="5978291" y="1258340"/>
            <a:ext cx="122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Certificate of Attendance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59FA9A-CE49-4692-ABDA-57BA153E0F8B}"/>
              </a:ext>
            </a:extLst>
          </p:cNvPr>
          <p:cNvCxnSpPr/>
          <p:nvPr/>
        </p:nvCxnSpPr>
        <p:spPr>
          <a:xfrm>
            <a:off x="6507678" y="1697187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C1FAD1-E6CD-4A87-B078-6514ED755C89}"/>
              </a:ext>
            </a:extLst>
          </p:cNvPr>
          <p:cNvSpPr txBox="1"/>
          <p:nvPr/>
        </p:nvSpPr>
        <p:spPr>
          <a:xfrm>
            <a:off x="7033950" y="3223050"/>
            <a:ext cx="95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3EC43-4373-ACA9-A8AB-91F20703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3" y="2059426"/>
            <a:ext cx="7438430" cy="740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A3A523-4966-F7B7-FB79-BAC4256455AB}"/>
              </a:ext>
            </a:extLst>
          </p:cNvPr>
          <p:cNvSpPr txBox="1"/>
          <p:nvPr/>
        </p:nvSpPr>
        <p:spPr>
          <a:xfrm>
            <a:off x="7477796" y="1443389"/>
            <a:ext cx="1224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to Action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15E20B-0958-721B-B0A7-531F1C5544B7}"/>
              </a:ext>
            </a:extLst>
          </p:cNvPr>
          <p:cNvCxnSpPr/>
          <p:nvPr/>
        </p:nvCxnSpPr>
        <p:spPr>
          <a:xfrm>
            <a:off x="8007183" y="1702628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8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32A0-7E34-F1DD-D349-638B5FF7E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45B3-EAA8-A3BC-851B-D4591D29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User and Group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31B66-B064-3FA7-8A80-45505D6F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CA4409-3C9A-5797-68C6-2FFA6AA24F76}"/>
              </a:ext>
            </a:extLst>
          </p:cNvPr>
          <p:cNvSpPr txBox="1">
            <a:spLocks/>
          </p:cNvSpPr>
          <p:nvPr/>
        </p:nvSpPr>
        <p:spPr>
          <a:xfrm>
            <a:off x="628649" y="1386565"/>
            <a:ext cx="8429381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/passwd  (user info &amp; primary group)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bob:x:1001:1001:Bob Doe:/home/bob:/bin/bash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/shadow (password info)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bob:$1$9xgNeKZP$IYvIN2pu1F2y90:13150:0:99999:7:::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/group (groups &amp; members)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bob:x:1001:sue,mary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BAD53-74E1-E0CA-6FF7-DD07CCC6BEAF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7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6594E-8542-1337-B919-AA6DC4CEE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A8FC-164D-D138-B361-27844869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Creating and Managing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FA818-AD72-D71F-350C-F73B8306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EA2225-8D26-6C3F-328D-D6C299108C55}"/>
              </a:ext>
            </a:extLst>
          </p:cNvPr>
          <p:cNvSpPr txBox="1">
            <a:spLocks/>
          </p:cNvSpPr>
          <p:nvPr/>
        </p:nvSpPr>
        <p:spPr>
          <a:xfrm>
            <a:off x="628649" y="1386565"/>
            <a:ext cx="8429381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 err="1">
                <a:solidFill>
                  <a:srgbClr val="FF0000"/>
                </a:solidFill>
              </a:rPr>
              <a:t>useradd</a:t>
            </a:r>
            <a:r>
              <a:rPr lang="en-US" dirty="0">
                <a:solidFill>
                  <a:srgbClr val="FF0000"/>
                </a:solidFill>
              </a:rPr>
              <a:t> –m bob</a:t>
            </a:r>
            <a:r>
              <a:rPr lang="en-US" dirty="0">
                <a:solidFill>
                  <a:schemeClr val="tx1"/>
                </a:solidFill>
              </a:rPr>
              <a:t>	(defaults from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/default/</a:t>
            </a:r>
            <a:r>
              <a:rPr lang="en-US" dirty="0" err="1">
                <a:solidFill>
                  <a:schemeClr val="tx1"/>
                </a:solidFill>
              </a:rPr>
              <a:t>useradd</a:t>
            </a:r>
            <a:r>
              <a:rPr lang="en-US" dirty="0">
                <a:solidFill>
                  <a:schemeClr val="tx1"/>
                </a:solidFill>
              </a:rPr>
              <a:t> &amp;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login.defs</a:t>
            </a:r>
            <a:r>
              <a:rPr lang="en-US" dirty="0">
                <a:solidFill>
                  <a:schemeClr val="tx1"/>
                </a:solidFill>
              </a:rPr>
              <a:t>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 home directory files from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skel</a:t>
            </a:r>
            <a:r>
              <a:rPr lang="en-US" dirty="0">
                <a:solidFill>
                  <a:schemeClr val="tx1"/>
                </a:solidFill>
              </a:rPr>
              <a:t>/*)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passwd bob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usermod</a:t>
            </a:r>
            <a:r>
              <a:rPr lang="en-US" dirty="0">
                <a:solidFill>
                  <a:srgbClr val="FF0000"/>
                </a:solidFill>
              </a:rPr>
              <a:t> –e "01/01/2026" bob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chage</a:t>
            </a:r>
            <a:r>
              <a:rPr lang="en-US" dirty="0">
                <a:solidFill>
                  <a:srgbClr val="FF0000"/>
                </a:solidFill>
              </a:rPr>
              <a:t> –m 2 –M 40 –W 5 bob</a:t>
            </a:r>
            <a:r>
              <a:rPr lang="en-US" dirty="0">
                <a:solidFill>
                  <a:schemeClr val="tx1"/>
                </a:solidFill>
              </a:rPr>
              <a:t> 	(use </a:t>
            </a:r>
            <a:r>
              <a:rPr lang="en-US" dirty="0" err="1">
                <a:solidFill>
                  <a:srgbClr val="FF0000"/>
                </a:solidFill>
              </a:rPr>
              <a:t>chage</a:t>
            </a:r>
            <a:r>
              <a:rPr lang="en-US" dirty="0">
                <a:solidFill>
                  <a:srgbClr val="FF0000"/>
                </a:solidFill>
              </a:rPr>
              <a:t> –l bob </a:t>
            </a:r>
            <a:r>
              <a:rPr lang="en-US" dirty="0">
                <a:solidFill>
                  <a:schemeClr val="tx1"/>
                </a:solidFill>
              </a:rPr>
              <a:t>to list)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chfn</a:t>
            </a:r>
            <a:r>
              <a:rPr lang="en-US" dirty="0">
                <a:solidFill>
                  <a:srgbClr val="FF0000"/>
                </a:solidFill>
              </a:rPr>
              <a:t> bob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chsh</a:t>
            </a:r>
            <a:r>
              <a:rPr lang="en-US" dirty="0">
                <a:solidFill>
                  <a:srgbClr val="FF0000"/>
                </a:solidFill>
              </a:rPr>
              <a:t> –s /bin/</a:t>
            </a:r>
            <a:r>
              <a:rPr lang="en-US" dirty="0" err="1">
                <a:solidFill>
                  <a:srgbClr val="FF0000"/>
                </a:solidFill>
              </a:rPr>
              <a:t>zsh</a:t>
            </a:r>
            <a:r>
              <a:rPr lang="en-US" dirty="0">
                <a:solidFill>
                  <a:srgbClr val="FF0000"/>
                </a:solidFill>
              </a:rPr>
              <a:t> bob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userdel</a:t>
            </a:r>
            <a:r>
              <a:rPr lang="en-US" dirty="0">
                <a:solidFill>
                  <a:srgbClr val="FF0000"/>
                </a:solidFill>
              </a:rPr>
              <a:t> –r bob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passwd –l bob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passwd –u bob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4BC2E-1727-1E77-1564-26CBBC83B274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86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77929-175D-927F-B22A-3C398D126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55ED-3EDD-661F-7AE1-9E2E4006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Creating and Managing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1911E-4A95-A84F-CFFD-6EC9EEE0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2C44C8-6158-9884-07B4-3661094FA6BF}"/>
              </a:ext>
            </a:extLst>
          </p:cNvPr>
          <p:cNvSpPr txBox="1">
            <a:spLocks/>
          </p:cNvSpPr>
          <p:nvPr/>
        </p:nvSpPr>
        <p:spPr>
          <a:xfrm>
            <a:off x="628649" y="1386565"/>
            <a:ext cx="8515351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dirty="0" err="1">
                <a:solidFill>
                  <a:srgbClr val="FF0000"/>
                </a:solidFill>
              </a:rPr>
              <a:t>groupadd</a:t>
            </a:r>
            <a:r>
              <a:rPr lang="en-US" dirty="0">
                <a:solidFill>
                  <a:srgbClr val="FF0000"/>
                </a:solidFill>
              </a:rPr>
              <a:t> groupies   </a:t>
            </a:r>
            <a:r>
              <a:rPr lang="en-US" dirty="0">
                <a:solidFill>
                  <a:schemeClr val="tx1"/>
                </a:solidFill>
              </a:rPr>
              <a:t>(also </a:t>
            </a:r>
            <a:r>
              <a:rPr lang="en-US" dirty="0" err="1">
                <a:solidFill>
                  <a:schemeClr val="tx1"/>
                </a:solidFill>
              </a:rPr>
              <a:t>groupmod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groupdel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usermod</a:t>
            </a:r>
            <a:r>
              <a:rPr lang="en-US" dirty="0">
                <a:solidFill>
                  <a:srgbClr val="FF0000"/>
                </a:solidFill>
              </a:rPr>
              <a:t> –</a:t>
            </a:r>
            <a:r>
              <a:rPr lang="en-US" dirty="0" err="1">
                <a:solidFill>
                  <a:srgbClr val="FF0000"/>
                </a:solidFill>
              </a:rPr>
              <a:t>aG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acctg</a:t>
            </a:r>
            <a:r>
              <a:rPr lang="en-US" dirty="0">
                <a:solidFill>
                  <a:srgbClr val="FF0000"/>
                </a:solidFill>
              </a:rPr>
              <a:t> bob   </a:t>
            </a:r>
            <a:r>
              <a:rPr lang="en-US" dirty="0">
                <a:solidFill>
                  <a:schemeClr val="tx1"/>
                </a:solidFill>
              </a:rPr>
              <a:t>(add bob to </a:t>
            </a:r>
            <a:r>
              <a:rPr lang="en-US" dirty="0" err="1">
                <a:solidFill>
                  <a:schemeClr val="tx1"/>
                </a:solidFill>
              </a:rPr>
              <a:t>acctg</a:t>
            </a:r>
            <a:r>
              <a:rPr lang="en-US" dirty="0">
                <a:solidFill>
                  <a:schemeClr val="tx1"/>
                </a:solidFill>
              </a:rPr>
              <a:t> group)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usermod</a:t>
            </a:r>
            <a:r>
              <a:rPr lang="en-US" dirty="0">
                <a:solidFill>
                  <a:srgbClr val="FF0000"/>
                </a:solidFill>
              </a:rPr>
              <a:t> –g </a:t>
            </a:r>
            <a:r>
              <a:rPr lang="en-US" dirty="0" err="1">
                <a:solidFill>
                  <a:srgbClr val="FF0000"/>
                </a:solidFill>
              </a:rPr>
              <a:t>acctg</a:t>
            </a:r>
            <a:r>
              <a:rPr lang="en-US" dirty="0">
                <a:solidFill>
                  <a:srgbClr val="FF0000"/>
                </a:solidFill>
              </a:rPr>
              <a:t> bob	   </a:t>
            </a:r>
            <a:r>
              <a:rPr lang="en-US" dirty="0">
                <a:solidFill>
                  <a:schemeClr val="tx1"/>
                </a:solidFill>
              </a:rPr>
              <a:t>(set bob’s primary group in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/passwd)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newgrp</a:t>
            </a:r>
            <a:r>
              <a:rPr lang="en-US" dirty="0">
                <a:solidFill>
                  <a:srgbClr val="FF0000"/>
                </a:solidFill>
              </a:rPr>
              <a:t> sys	</a:t>
            </a:r>
            <a:r>
              <a:rPr lang="en-US" dirty="0">
                <a:solidFill>
                  <a:schemeClr val="tx1"/>
                </a:solidFill>
              </a:rPr>
              <a:t>(temporarily change primary group)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65C99-84C0-0492-6F3A-BE16FE4DD6E1}"/>
              </a:ext>
            </a:extLst>
          </p:cNvPr>
          <p:cNvSpPr txBox="1"/>
          <p:nvPr/>
        </p:nvSpPr>
        <p:spPr>
          <a:xfrm>
            <a:off x="8495323" y="199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1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1A63E-DE5F-593D-3EDB-DCAE40E84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AFAA22-AF0C-D6EF-2E4D-0AD34D17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55144"/>
            <a:ext cx="4593265" cy="1021556"/>
          </a:xfrm>
        </p:spPr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AF152-F6B2-8DE0-99FB-145D8ECE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E06C709-22E5-8D7E-2B90-04112F27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8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B7D64-68FB-4D04-2F7B-A3989CBD8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A5FA-43E7-E4D8-61EC-FBFB1000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Log File Management (Traditional Syslog)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B3914-44DD-D35D-8EE1-2D4FC85F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14E6C0-6B77-45FF-98CB-C2D7443FA0BC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8433156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/var/log/file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/var/log/daemon/file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rsyslog.conf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rsyslog.d</a:t>
            </a:r>
            <a:r>
              <a:rPr lang="en-US" dirty="0">
                <a:solidFill>
                  <a:schemeClr val="tx1"/>
                </a:solidFill>
              </a:rPr>
              <a:t>/*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</a:rPr>
              <a:t>facility.priority</a:t>
            </a:r>
            <a:r>
              <a:rPr lang="en-US" sz="2000" b="1" dirty="0">
                <a:solidFill>
                  <a:schemeClr val="tx1"/>
                </a:solidFill>
              </a:rPr>
              <a:t>   /var/log/file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</a:rPr>
              <a:t>mail.err</a:t>
            </a:r>
            <a:r>
              <a:rPr lang="en-US" sz="2000" b="1" dirty="0">
                <a:solidFill>
                  <a:schemeClr val="tx1"/>
                </a:solidFill>
              </a:rPr>
              <a:t>              -/var/log/mail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</a:rPr>
              <a:t>cron</a:t>
            </a:r>
            <a:r>
              <a:rPr lang="en-US" sz="2000" b="1" dirty="0">
                <a:solidFill>
                  <a:schemeClr val="tx1"/>
                </a:solidFill>
              </a:rPr>
              <a:t>.=crit           @192.168.1.1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0094F-F7EE-E3F3-49A4-75C8F1CD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04" y="1235786"/>
            <a:ext cx="4125163" cy="33783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17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05E02-8DAA-1C92-6749-E3568E9FB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82F3-1DCC-5D96-C56E-76953D44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Log File Management (Modern </a:t>
            </a:r>
            <a:r>
              <a:rPr lang="en-US" dirty="0" err="1"/>
              <a:t>Systemd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F0E05-E453-9708-E066-BB99405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5FB891-DC5F-826A-E0DD-A5F7F3C1B8A0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8433156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Uses </a:t>
            </a:r>
            <a:r>
              <a:rPr lang="en-US" b="1" dirty="0" err="1">
                <a:solidFill>
                  <a:schemeClr val="tx1"/>
                </a:solidFill>
              </a:rPr>
              <a:t>systemd-journald</a:t>
            </a:r>
            <a:r>
              <a:rPr lang="en-US" dirty="0">
                <a:solidFill>
                  <a:schemeClr val="tx1"/>
                </a:solidFill>
              </a:rPr>
              <a:t> database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systemd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journald.conf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(</a:t>
            </a:r>
            <a:r>
              <a:rPr lang="en-US" dirty="0" err="1">
                <a:solidFill>
                  <a:schemeClr val="tx1"/>
                </a:solidFill>
              </a:rPr>
              <a:t>ForwardToSyslog</a:t>
            </a:r>
            <a:r>
              <a:rPr lang="en-US" dirty="0">
                <a:solidFill>
                  <a:schemeClr val="tx1"/>
                </a:solidFill>
              </a:rPr>
              <a:t>=yes, </a:t>
            </a:r>
            <a:r>
              <a:rPr lang="en-US" dirty="0" err="1">
                <a:solidFill>
                  <a:schemeClr val="tx1"/>
                </a:solidFill>
              </a:rPr>
              <a:t>SystemMaxUse</a:t>
            </a:r>
            <a:r>
              <a:rPr lang="en-US" dirty="0">
                <a:solidFill>
                  <a:schemeClr val="tx1"/>
                </a:solidFill>
              </a:rPr>
              <a:t>=100MB, Storage=volatile)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journalctl</a:t>
            </a:r>
            <a:r>
              <a:rPr lang="en-US" dirty="0">
                <a:solidFill>
                  <a:srgbClr val="FF0000"/>
                </a:solidFill>
              </a:rPr>
              <a:t>  _COMM=</a:t>
            </a:r>
            <a:r>
              <a:rPr lang="en-US" dirty="0" err="1">
                <a:solidFill>
                  <a:srgbClr val="FF0000"/>
                </a:solidFill>
              </a:rPr>
              <a:t>crond</a:t>
            </a:r>
            <a:r>
              <a:rPr lang="en-US" dirty="0">
                <a:solidFill>
                  <a:srgbClr val="FF0000"/>
                </a:solidFill>
              </a:rPr>
              <a:t>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journalctl</a:t>
            </a:r>
            <a:r>
              <a:rPr lang="en-US" dirty="0">
                <a:solidFill>
                  <a:srgbClr val="FF0000"/>
                </a:solidFill>
              </a:rPr>
              <a:t>  --unit=</a:t>
            </a:r>
            <a:r>
              <a:rPr lang="en-US" dirty="0" err="1">
                <a:solidFill>
                  <a:srgbClr val="FF0000"/>
                </a:solidFill>
              </a:rPr>
              <a:t>crond.service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journalctl</a:t>
            </a:r>
            <a:r>
              <a:rPr lang="en-US" dirty="0">
                <a:solidFill>
                  <a:srgbClr val="FF0000"/>
                </a:solidFill>
              </a:rPr>
              <a:t>  --unit=</a:t>
            </a:r>
            <a:r>
              <a:rPr lang="en-US" dirty="0" err="1">
                <a:solidFill>
                  <a:srgbClr val="FF0000"/>
                </a:solidFill>
              </a:rPr>
              <a:t>crond.service</a:t>
            </a:r>
            <a:r>
              <a:rPr lang="en-US" dirty="0">
                <a:solidFill>
                  <a:srgbClr val="FF0000"/>
                </a:solidFill>
              </a:rPr>
              <a:t> --since "13:00" --until "14:00"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journalctl</a:t>
            </a:r>
            <a:r>
              <a:rPr lang="en-US" dirty="0">
                <a:solidFill>
                  <a:srgbClr val="FF0000"/>
                </a:solidFill>
              </a:rPr>
              <a:t>  --since "13:00" | grep –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bluetooth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Generating events (e.g., within a shell script):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echo "something" | </a:t>
            </a:r>
            <a:r>
              <a:rPr lang="en-US" dirty="0" err="1">
                <a:solidFill>
                  <a:srgbClr val="FF0000"/>
                </a:solidFill>
              </a:rPr>
              <a:t>systemd</a:t>
            </a:r>
            <a:r>
              <a:rPr lang="en-US" dirty="0">
                <a:solidFill>
                  <a:srgbClr val="FF0000"/>
                </a:solidFill>
              </a:rPr>
              <a:t>-cat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logger "something" </a:t>
            </a:r>
            <a:r>
              <a:rPr lang="en-US" dirty="0">
                <a:solidFill>
                  <a:schemeClr val="tx1"/>
                </a:solidFill>
              </a:rPr>
              <a:t>(If using </a:t>
            </a:r>
            <a:r>
              <a:rPr lang="en-US" dirty="0" err="1">
                <a:solidFill>
                  <a:schemeClr val="tx1"/>
                </a:solidFill>
              </a:rPr>
              <a:t>rsyslogd</a:t>
            </a:r>
            <a:r>
              <a:rPr lang="en-US" dirty="0">
                <a:solidFill>
                  <a:schemeClr val="tx1"/>
                </a:solidFill>
              </a:rPr>
              <a:t>, add </a:t>
            </a:r>
            <a:r>
              <a:rPr lang="en-US" dirty="0">
                <a:solidFill>
                  <a:srgbClr val="FF0000"/>
                </a:solidFill>
              </a:rPr>
              <a:t>–p </a:t>
            </a:r>
            <a:r>
              <a:rPr lang="en-US" dirty="0" err="1">
                <a:solidFill>
                  <a:srgbClr val="FF0000"/>
                </a:solidFill>
              </a:rPr>
              <a:t>facility.priority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33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96393-E12A-4EC3-3590-C8A5F5B66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0A6C-B3C1-31F1-0B8A-17B36B92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Rotating Logs in /var/log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EACD0-E79F-8A9D-8B9B-DE1546EA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0C526-62B4-10F3-3DA7-17C39BE2F24E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8433156" cy="3378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logrotate</a:t>
            </a:r>
            <a:r>
              <a:rPr lang="en-US" dirty="0">
                <a:solidFill>
                  <a:schemeClr val="tx1"/>
                </a:solidFill>
              </a:rPr>
              <a:t> (scheduled daily via </a:t>
            </a:r>
            <a:r>
              <a:rPr lang="en-US" dirty="0" err="1">
                <a:solidFill>
                  <a:schemeClr val="tx1"/>
                </a:solidFill>
              </a:rPr>
              <a:t>cron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logrotate.conf</a:t>
            </a:r>
            <a:r>
              <a:rPr lang="en-US" dirty="0">
                <a:solidFill>
                  <a:schemeClr val="tx1"/>
                </a:solidFill>
              </a:rPr>
              <a:t> &amp;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logrotate.d</a:t>
            </a:r>
            <a:r>
              <a:rPr lang="en-US" dirty="0">
                <a:solidFill>
                  <a:schemeClr val="tx1"/>
                </a:solidFill>
              </a:rPr>
              <a:t>/*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e.g.,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logrotate.d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wtmp</a:t>
            </a:r>
            <a:r>
              <a:rPr lang="en-US" dirty="0">
                <a:solidFill>
                  <a:schemeClr val="tx1"/>
                </a:solidFill>
              </a:rPr>
              <a:t>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sz="2000" b="1" dirty="0">
                <a:solidFill>
                  <a:schemeClr val="tx1"/>
                </a:solidFill>
              </a:rPr>
              <a:t>/var/log/</a:t>
            </a:r>
            <a:r>
              <a:rPr lang="en-US" sz="2000" b="1" dirty="0" err="1">
                <a:solidFill>
                  <a:schemeClr val="tx1"/>
                </a:solidFill>
              </a:rPr>
              <a:t>wtmp</a:t>
            </a:r>
            <a:r>
              <a:rPr lang="en-US" sz="2000" b="1" dirty="0">
                <a:solidFill>
                  <a:schemeClr val="tx1"/>
                </a:solidFill>
              </a:rPr>
              <a:t> {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			monthly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			create 0664 root </a:t>
            </a:r>
            <a:r>
              <a:rPr lang="en-US" sz="2000" b="1" dirty="0" err="1">
                <a:solidFill>
                  <a:schemeClr val="tx1"/>
                </a:solidFill>
              </a:rPr>
              <a:t>utmp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			</a:t>
            </a:r>
            <a:r>
              <a:rPr lang="en-US" sz="2000" b="1" dirty="0" err="1">
                <a:solidFill>
                  <a:schemeClr val="tx1"/>
                </a:solidFill>
              </a:rPr>
              <a:t>minsize</a:t>
            </a:r>
            <a:r>
              <a:rPr lang="en-US" sz="2000" b="1" dirty="0">
                <a:solidFill>
                  <a:schemeClr val="tx1"/>
                </a:solidFill>
              </a:rPr>
              <a:t> 1M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			rotate 1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		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17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E92EB-C538-A321-CD62-717D52928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1CE4CF-7BF6-E506-5048-D6487392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55144"/>
            <a:ext cx="4593265" cy="1021556"/>
          </a:xfrm>
        </p:spPr>
        <p:txBody>
          <a:bodyPr/>
          <a:lstStyle/>
          <a:p>
            <a:r>
              <a:rPr lang="en-US" dirty="0"/>
              <a:t>Homework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213AA-DE96-D508-FD63-898E52B9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5644F9B-23E2-20FE-D247-B5D6D26B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1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34F9B-4C7A-E6AC-1A87-6731263C9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505F-D40B-F93D-4CD5-C817B97E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Homework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785D5-2117-962F-0602-5D567454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94F2E0-AD82-F0C8-4162-35E850D6C78F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Refer to the optional exercises for this introductory session, available at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https://github.com/jasoneckert/LinuxTTT</a:t>
            </a:r>
            <a:r>
              <a:rPr lang="en-US" dirty="0">
                <a:solidFill>
                  <a:schemeClr val="tx2"/>
                </a:solidFill>
              </a:rPr>
              <a:t>: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8 - Session 6 Exercises - Processes, Kernel Modules,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					Users, and Logs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9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871A-7EC4-422F-B574-F7F4DD06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time: Please type your questions in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2317-8DEF-4BD5-9BC7-CDD8A320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over content.</a:t>
            </a:r>
          </a:p>
          <a:p>
            <a:r>
              <a:rPr lang="en-US" dirty="0"/>
              <a:t>Share you experience.</a:t>
            </a:r>
          </a:p>
          <a:p>
            <a:r>
              <a:rPr lang="en-US" dirty="0"/>
              <a:t>What would you like to see </a:t>
            </a:r>
            <a:br>
              <a:rPr lang="en-US" dirty="0"/>
            </a:br>
            <a:r>
              <a:rPr lang="en-US" dirty="0"/>
              <a:t>different moving forward?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34BE8-FA3C-435A-807A-87738D7D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440A530-B47F-4A69-A514-B87BCACE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832" y="1536076"/>
            <a:ext cx="4762500" cy="2228850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C104D42-D1E7-4F57-8F57-E53F5E5A36D0}"/>
              </a:ext>
            </a:extLst>
          </p:cNvPr>
          <p:cNvSpPr/>
          <p:nvPr/>
        </p:nvSpPr>
        <p:spPr>
          <a:xfrm>
            <a:off x="2121199" y="3764926"/>
            <a:ext cx="4657725" cy="585618"/>
          </a:xfrm>
          <a:prstGeom prst="round2Diag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FC931-BD16-4F6F-911B-437FAFD2F9F3}"/>
              </a:ext>
            </a:extLst>
          </p:cNvPr>
          <p:cNvSpPr txBox="1"/>
          <p:nvPr/>
        </p:nvSpPr>
        <p:spPr>
          <a:xfrm>
            <a:off x="2243137" y="3803269"/>
            <a:ext cx="465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Let’s keep the conversation going in the CompTIA Instructor Forum: https://cin.comptia.org</a:t>
            </a:r>
          </a:p>
        </p:txBody>
      </p:sp>
    </p:spTree>
    <p:extLst>
      <p:ext uri="{BB962C8B-B14F-4D97-AF65-F5344CB8AC3E}">
        <p14:creationId xmlns:p14="http://schemas.microsoft.com/office/powerpoint/2010/main" val="194816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5623016" y="3238217"/>
            <a:ext cx="27432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Host:</a:t>
            </a:r>
            <a:endParaRPr sz="1400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Stephen Schneiter</a:t>
            </a:r>
            <a:endParaRPr sz="1400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Instructor Network Program Director</a:t>
            </a:r>
            <a:endParaRPr sz="1400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CompTIA</a:t>
            </a:r>
            <a:endParaRPr sz="1400" dirty="0"/>
          </a:p>
          <a:p>
            <a:r>
              <a:rPr lang="en-US" sz="1400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sschneiter@comptia.org</a:t>
            </a: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endParaRPr sz="1400" dirty="0"/>
          </a:p>
        </p:txBody>
      </p:sp>
      <p:pic>
        <p:nvPicPr>
          <p:cNvPr id="248" name="Google Shape;248;p37" descr="A person in a suit and ti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9892" y="1149513"/>
            <a:ext cx="1967057" cy="1967057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700"/>
            </a:pPr>
            <a:r>
              <a:rPr lang="en-US" dirty="0"/>
              <a:t>Linux+ Team</a:t>
            </a:r>
            <a:endParaRPr dirty="0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124FDA21-F5C5-F6DC-182A-5F5F42A9B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99" y="3239628"/>
            <a:ext cx="341892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Guest: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>
                <a:solidFill>
                  <a:srgbClr val="000000"/>
                </a:solidFill>
              </a:rPr>
              <a:t>Jason Eckert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Dean of Technology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 err="1">
                <a:solidFill>
                  <a:srgbClr val="000000"/>
                </a:solidFill>
              </a:rPr>
              <a:t>triOS</a:t>
            </a:r>
            <a:r>
              <a:rPr lang="en-US" altLang="en-US" sz="1400" dirty="0">
                <a:solidFill>
                  <a:srgbClr val="000000"/>
                </a:solidFill>
              </a:rPr>
              <a:t> College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dirty="0">
                <a:solidFill>
                  <a:srgbClr val="000000"/>
                </a:solidFill>
                <a:effectLst/>
                <a:ea typeface="Aptos" panose="020B0004020202020204" pitchFamily="34" charset="0"/>
                <a:hlinkClick r:id="rId5"/>
              </a:rPr>
              <a:t>jason.eckert@trios.com</a:t>
            </a: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A147B5-91AD-C127-D90B-1FDB47D19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r="2055"/>
          <a:stretch/>
        </p:blipFill>
        <p:spPr>
          <a:xfrm>
            <a:off x="1207395" y="1149512"/>
            <a:ext cx="1967057" cy="1967057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91954" y="1396217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345657" y="118190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64402"/>
              </p:ext>
            </p:extLst>
          </p:nvPr>
        </p:nvGraphicFramePr>
        <p:xfrm>
          <a:off x="572521" y="831385"/>
          <a:ext cx="7622170" cy="3804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04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Linux+ V8 TTT Session Outline</a:t>
                      </a:r>
                      <a:endParaRPr lang="en-US" sz="14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Date</a:t>
                      </a:r>
                      <a:endParaRPr lang="en-US" sz="14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Topic</a:t>
                      </a:r>
                      <a:endParaRPr lang="en-US" sz="14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09/09/2025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Linux overview, setup, shell navigation, getting help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09/11/2025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Filesystem navigation, working with text files, file management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09/16/2025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permissions, filesystem administration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09/18/2025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Shell features (BASH), shell scripting, Python scripting, Git 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09/23/2025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initialization, localization, compression, backup and software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09/25/2025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processes, kernel modules, users and logs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3643217064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09/30/2025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configuration and remote management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72381164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10/02/2025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Configuring network services, cloud and automation (part 1)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3116611076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10/07/2025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and automation (part 2), security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3031210716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10/09/2025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Troubleshooting, performance , preparing for Linux+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203463295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345657" y="118190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274BE-9EA5-4C31-A5F4-AF666394746A}"/>
              </a:ext>
            </a:extLst>
          </p:cNvPr>
          <p:cNvSpPr/>
          <p:nvPr/>
        </p:nvSpPr>
        <p:spPr>
          <a:xfrm>
            <a:off x="572521" y="1673216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2AA8BD-D160-4053-0E04-D68BEFA9B7FC}"/>
              </a:ext>
            </a:extLst>
          </p:cNvPr>
          <p:cNvSpPr/>
          <p:nvPr/>
        </p:nvSpPr>
        <p:spPr>
          <a:xfrm>
            <a:off x="580141" y="2034844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05457-9397-8551-BA50-6CD8D6622782}"/>
              </a:ext>
            </a:extLst>
          </p:cNvPr>
          <p:cNvSpPr/>
          <p:nvPr/>
        </p:nvSpPr>
        <p:spPr>
          <a:xfrm>
            <a:off x="572521" y="1384675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FA08D-6111-67C7-111C-058B4D86DE21}"/>
              </a:ext>
            </a:extLst>
          </p:cNvPr>
          <p:cNvSpPr/>
          <p:nvPr/>
        </p:nvSpPr>
        <p:spPr>
          <a:xfrm>
            <a:off x="580141" y="2355521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5CA33-8064-EA72-3F5C-3D2E60D773BE}"/>
              </a:ext>
            </a:extLst>
          </p:cNvPr>
          <p:cNvSpPr/>
          <p:nvPr/>
        </p:nvSpPr>
        <p:spPr>
          <a:xfrm>
            <a:off x="572521" y="2685013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929D5-3832-09B8-7D99-03442494FBF6}"/>
              </a:ext>
            </a:extLst>
          </p:cNvPr>
          <p:cNvSpPr/>
          <p:nvPr/>
        </p:nvSpPr>
        <p:spPr>
          <a:xfrm>
            <a:off x="572521" y="3005690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7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and yellow hexagon pattern&#10;&#10;Description automatically generated">
            <a:extLst>
              <a:ext uri="{FF2B5EF4-FFF2-40B4-BE49-F238E27FC236}">
                <a16:creationId xmlns:a16="http://schemas.microsoft.com/office/drawing/2014/main" id="{29707DDD-6CB0-49CA-B096-18774CB6F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/>
        </p:blipFill>
        <p:spPr>
          <a:xfrm>
            <a:off x="-635431" y="-1809952"/>
            <a:ext cx="9804244" cy="695345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107746-528D-EA82-0B77-EE267F19AA4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8651" y="2458198"/>
            <a:ext cx="4914046" cy="2060972"/>
          </a:xfrm>
        </p:spPr>
        <p:txBody>
          <a:bodyPr vert="horz" lIns="68580" tIns="34290" rIns="68580" bIns="34290" rtlCol="0">
            <a:normAutofit/>
          </a:bodyPr>
          <a:lstStyle/>
          <a:p>
            <a:pPr marL="450056" lvl="1" indent="-192881">
              <a:lnSpc>
                <a:spcPct val="107000"/>
              </a:lnSpc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Communicate and collaborate with CompTIA staff and other instructors.</a:t>
            </a:r>
          </a:p>
          <a:p>
            <a:pPr marL="450056" lvl="1" indent="-192881">
              <a:lnSpc>
                <a:spcPct val="107000"/>
              </a:lnSpc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Access resources for students to understand the value of getting certified. </a:t>
            </a:r>
          </a:p>
          <a:p>
            <a:pPr marL="450056" lvl="1" indent="-192881">
              <a:lnSpc>
                <a:spcPct val="107000"/>
              </a:lnSpc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Receive complimentary training and tools from CompTIA to enrich your classroom. </a:t>
            </a:r>
          </a:p>
          <a:p>
            <a:pPr marL="450056" lvl="1" indent="-192881">
              <a:lnSpc>
                <a:spcPct val="107000"/>
              </a:lnSpc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Become proficient at teaching CompTIA standards. </a:t>
            </a:r>
          </a:p>
          <a:p>
            <a:pPr marL="450056" lvl="1" indent="-192881">
              <a:lnSpc>
                <a:spcPct val="107000"/>
              </a:lnSpc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Share best practices and resources with each other. </a:t>
            </a:r>
          </a:p>
          <a:p>
            <a:pPr indent="-171450">
              <a:buFont typeface="Arial" panose="020B0604020202020204" pitchFamily="34" charset="0"/>
              <a:buChar char="•"/>
            </a:pPr>
            <a:endPara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Google Shape;271;p39" descr="A close up of a logo&#10;&#10;Description automatically generated">
            <a:extLst>
              <a:ext uri="{FF2B5EF4-FFF2-40B4-BE49-F238E27FC236}">
                <a16:creationId xmlns:a16="http://schemas.microsoft.com/office/drawing/2014/main" id="{9B184F4C-05A6-04B4-9141-415A0563D3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9710" b="33345"/>
          <a:stretch/>
        </p:blipFill>
        <p:spPr>
          <a:xfrm>
            <a:off x="-3" y="135883"/>
            <a:ext cx="4957254" cy="1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C727D65-BA55-BC8D-D69A-B536EDA0C2E8}"/>
              </a:ext>
            </a:extLst>
          </p:cNvPr>
          <p:cNvSpPr/>
          <p:nvPr/>
        </p:nvSpPr>
        <p:spPr>
          <a:xfrm>
            <a:off x="4813163" y="699820"/>
            <a:ext cx="4862945" cy="84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A49B8-2872-4BFE-39D8-F44CE4E0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438" y="781700"/>
            <a:ext cx="3916586" cy="9540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The CompTIA Instructor Network (CIN) is a worldwide community for instructors who provide CompTIA certification training. </a:t>
            </a:r>
            <a:br>
              <a:rPr lang="en-US" sz="1800" dirty="0">
                <a:solidFill>
                  <a:srgbClr val="4B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</a:br>
            <a:endParaRPr lang="en-US" sz="1800" dirty="0">
              <a:solidFill>
                <a:srgbClr val="4B43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7A697FD-A15A-0FDC-BCB0-E548709158A3}"/>
              </a:ext>
            </a:extLst>
          </p:cNvPr>
          <p:cNvSpPr txBox="1">
            <a:spLocks/>
          </p:cNvSpPr>
          <p:nvPr/>
        </p:nvSpPr>
        <p:spPr>
          <a:xfrm>
            <a:off x="628651" y="2058012"/>
            <a:ext cx="5564331" cy="2667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buClr>
                <a:srgbClr val="000000"/>
              </a:buClr>
              <a:buSzPts val="2400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Benefits of being a community member include: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98E0C4-BA05-F24E-FD05-A3FB04A1B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67" y="4501091"/>
            <a:ext cx="1352550" cy="209550"/>
          </a:xfrm>
          <a:prstGeom prst="rect">
            <a:avLst/>
          </a:prstGeom>
        </p:spPr>
      </p:pic>
      <p:pic>
        <p:nvPicPr>
          <p:cNvPr id="24" name="Picture 23" descr="A qr code with a yellow hexagon and white text&#10;&#10;Description automatically generated">
            <a:extLst>
              <a:ext uri="{FF2B5EF4-FFF2-40B4-BE49-F238E27FC236}">
                <a16:creationId xmlns:a16="http://schemas.microsoft.com/office/drawing/2014/main" id="{8C505FFD-E2F2-AEC7-3F84-DB21EC1FAA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367" y="3282632"/>
            <a:ext cx="1462947" cy="1860869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8BCB781-B292-44E6-8B17-01BC35CCA235}"/>
              </a:ext>
            </a:extLst>
          </p:cNvPr>
          <p:cNvSpPr txBox="1">
            <a:spLocks/>
          </p:cNvSpPr>
          <p:nvPr/>
        </p:nvSpPr>
        <p:spPr>
          <a:xfrm>
            <a:off x="2358737" y="4495896"/>
            <a:ext cx="4593082" cy="2667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733" b="0" kern="0" spc="0">
                <a:solidFill>
                  <a:schemeClr val="tx1"/>
                </a:solidFill>
                <a:latin typeface="Roboto Light"/>
                <a:ea typeface="Roboto Light"/>
                <a:cs typeface="Roboto Light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Mission Gothic Regular" pitchFamily="50" charset="0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Mission Gothic Regular" pitchFamily="50" charset="0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Mission Gothic Regular" pitchFamily="50" charset="0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Mission Gothic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https://</a:t>
            </a:r>
            <a:r>
              <a:rPr lang="en-US" sz="105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cin.comptia.org</a:t>
            </a:r>
            <a:endParaRPr lang="en-US" sz="10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171450">
              <a:buFont typeface="Arial" panose="020B0604020202020204" pitchFamily="34" charset="0"/>
              <a:buChar char="•"/>
            </a:pPr>
            <a:endPara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9475" y="4493314"/>
            <a:ext cx="233539" cy="197285"/>
          </a:xfrm>
          <a:prstGeom prst="rect">
            <a:avLst/>
          </a:prstGeom>
        </p:spPr>
      </p:pic>
      <p:sp>
        <p:nvSpPr>
          <p:cNvPr id="8" name="Subtitle 5"/>
          <p:cNvSpPr txBox="1">
            <a:spLocks noChangeArrowheads="1"/>
          </p:cNvSpPr>
          <p:nvPr/>
        </p:nvSpPr>
        <p:spPr bwMode="auto">
          <a:xfrm>
            <a:off x="7110225" y="4435494"/>
            <a:ext cx="2645565" cy="2407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34290" rIns="0" bIns="34290" rtlCol="0">
            <a:noAutofit/>
          </a:bodyPr>
          <a:lstStyle>
            <a:lvl1pPr marL="225425" indent="-225425" algn="l" defTabSz="457200" rtl="0" eaLnBrk="1" latinLnBrk="0" hangingPunct="1">
              <a:spcBef>
                <a:spcPts val="1200"/>
              </a:spcBef>
              <a:buSzPct val="80000"/>
              <a:buFont typeface="Wingdings" charset="2"/>
              <a:buChar char="§"/>
              <a:defRPr sz="20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2pPr>
            <a:lvl3pPr marL="1081088" indent="-166688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4pPr>
            <a:lvl5pPr marL="2003425" indent="-174625" algn="l" defTabSz="457200" rtl="0" eaLnBrk="1" latinLnBrk="0" hangingPunct="1">
              <a:spcBef>
                <a:spcPct val="20000"/>
              </a:spcBef>
              <a:buSzPct val="70000"/>
              <a:buFont typeface="Wingdings" charset="2"/>
              <a:buChar char="§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900"/>
              </a:spcBef>
              <a:buNone/>
              <a:defRPr/>
            </a:pP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@</a:t>
            </a:r>
            <a:r>
              <a:rPr lang="en-US" altLang="zh-CN" sz="1200" dirty="0" err="1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TeachCompTIA</a:t>
            </a: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685A1-84C5-4E99-8E8B-07892D4BEA4A}"/>
              </a:ext>
            </a:extLst>
          </p:cNvPr>
          <p:cNvSpPr/>
          <p:nvPr/>
        </p:nvSpPr>
        <p:spPr>
          <a:xfrm>
            <a:off x="8026400" y="0"/>
            <a:ext cx="1117600" cy="778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49728D2-4624-4374-970D-EF5783D3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6158753" cy="20529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347AAF-BC1C-420D-B0C4-C9E50B315A96}"/>
              </a:ext>
            </a:extLst>
          </p:cNvPr>
          <p:cNvSpPr txBox="1"/>
          <p:nvPr/>
        </p:nvSpPr>
        <p:spPr>
          <a:xfrm>
            <a:off x="251459" y="2923654"/>
            <a:ext cx="7094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What: </a:t>
            </a:r>
            <a:r>
              <a:rPr lang="en-US" sz="1600" dirty="0"/>
              <a:t>One-hour webinar investigating concepts such as the different mindsets that OT and IT workers have, as well as implementing secure by design principles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When: </a:t>
            </a:r>
            <a:r>
              <a:rPr lang="en-US" sz="1600" dirty="0"/>
              <a:t>Wednesday, October 1, 2025,  11:00 a.m. CDT (</a:t>
            </a:r>
            <a:r>
              <a:rPr lang="en-US" sz="1600"/>
              <a:t>1 hour)</a:t>
            </a:r>
            <a:endParaRPr lang="en-US" sz="1600" dirty="0"/>
          </a:p>
          <a:p>
            <a:r>
              <a:rPr lang="en-US" sz="1600" b="1" dirty="0">
                <a:solidFill>
                  <a:schemeClr val="accent1"/>
                </a:solidFill>
              </a:rPr>
              <a:t>Where: </a:t>
            </a:r>
            <a:r>
              <a:rPr lang="en-US" sz="1600" dirty="0"/>
              <a:t>ON24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Who: </a:t>
            </a:r>
            <a:r>
              <a:rPr lang="en-US" sz="1600" dirty="0">
                <a:solidFill>
                  <a:srgbClr val="1D1C1D"/>
                </a:solidFill>
                <a:latin typeface="Slack-Lato"/>
              </a:rPr>
              <a:t>James Stanger, Chief Technology Evangelist, Renee Wynn, former CIO of NASA </a:t>
            </a:r>
            <a:endParaRPr lang="en-US" sz="1600" dirty="0"/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Register: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linkClick r:id="rId5"/>
              </a:rPr>
              <a:t>https://bit.ly/CIN-ThePulse-Oct25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B020E-DE0B-4233-942F-923807E51F2E}"/>
              </a:ext>
            </a:extLst>
          </p:cNvPr>
          <p:cNvSpPr txBox="1"/>
          <p:nvPr/>
        </p:nvSpPr>
        <p:spPr>
          <a:xfrm>
            <a:off x="170778" y="2221840"/>
            <a:ext cx="717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CIN The Pulse: Managing critical space cybersecurity: Guarding against the failure of imagination</a:t>
            </a:r>
            <a:endParaRPr lang="en-US" sz="16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4" name="Content Placeholder 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7E1FCF7F-DCEA-A438-F390-4F64FBB5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8716" r="130" b="22822"/>
          <a:stretch>
            <a:fillRect/>
          </a:stretch>
        </p:blipFill>
        <p:spPr>
          <a:xfrm>
            <a:off x="7533456" y="1257639"/>
            <a:ext cx="1453715" cy="1519676"/>
          </a:xfrm>
          <a:prstGeom prst="ellipse">
            <a:avLst/>
          </a:prstGeom>
        </p:spPr>
      </p:pic>
      <p:pic>
        <p:nvPicPr>
          <p:cNvPr id="9" name="Picture 8" descr="A person in a suit&#10;&#10;AI-generated content may be incorrect.">
            <a:extLst>
              <a:ext uri="{FF2B5EF4-FFF2-40B4-BE49-F238E27FC236}">
                <a16:creationId xmlns:a16="http://schemas.microsoft.com/office/drawing/2014/main" id="{6D2CAE18-B85B-96C5-DA9D-4AE3278DD3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8" r="5038"/>
          <a:stretch>
            <a:fillRect/>
          </a:stretch>
        </p:blipFill>
        <p:spPr>
          <a:xfrm>
            <a:off x="6387767" y="233507"/>
            <a:ext cx="1409619" cy="1409626"/>
          </a:xfrm>
          <a:prstGeom prst="ellipse">
            <a:avLst/>
          </a:prstGeom>
        </p:spPr>
      </p:pic>
      <p:pic>
        <p:nvPicPr>
          <p:cNvPr id="11" name="Picture 10" descr="A qr code on a white square&#10;&#10;AI-generated content may be incorrect.">
            <a:extLst>
              <a:ext uri="{FF2B5EF4-FFF2-40B4-BE49-F238E27FC236}">
                <a16:creationId xmlns:a16="http://schemas.microsoft.com/office/drawing/2014/main" id="{DC36C48B-C0CC-7CF2-5541-E2521AF26F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6476" y="3094255"/>
            <a:ext cx="1287780" cy="12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5A296E-B237-282F-DF03-E75AAFC71E7D}"/>
              </a:ext>
            </a:extLst>
          </p:cNvPr>
          <p:cNvSpPr txBox="1"/>
          <p:nvPr/>
        </p:nvSpPr>
        <p:spPr>
          <a:xfrm>
            <a:off x="2438400" y="2127460"/>
            <a:ext cx="48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https://cin.comptia.org</a:t>
            </a:r>
          </a:p>
        </p:txBody>
      </p:sp>
    </p:spTree>
    <p:extLst>
      <p:ext uri="{BB962C8B-B14F-4D97-AF65-F5344CB8AC3E}">
        <p14:creationId xmlns:p14="http://schemas.microsoft.com/office/powerpoint/2010/main" val="193304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FA6EF8-9439-40FB-B525-0B4524B9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343E0-BB2D-43B1-8CB7-B2C3F997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 descr="A white circle with red text&#10;&#10;AI-generated content may be incorrect.">
            <a:extLst>
              <a:ext uri="{FF2B5EF4-FFF2-40B4-BE49-F238E27FC236}">
                <a16:creationId xmlns:a16="http://schemas.microsoft.com/office/drawing/2014/main" id="{6A423B41-6797-D479-1B95-1CC75C4E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434" y="1055506"/>
            <a:ext cx="2469056" cy="24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0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D693F-BEE0-226E-16C6-6F71E493E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A7DC-97B5-D942-0662-315C12CA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Process Terminology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6A3FC-6B51-DF2A-0988-FC3FFD46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2838B7-2D56-FCD8-CFB7-54CB45B859EB}"/>
              </a:ext>
            </a:extLst>
          </p:cNvPr>
          <p:cNvSpPr txBox="1">
            <a:spLocks/>
          </p:cNvSpPr>
          <p:nvPr/>
        </p:nvSpPr>
        <p:spPr>
          <a:xfrm>
            <a:off x="628650" y="1386564"/>
            <a:ext cx="8515350" cy="365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vs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process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Processes: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Can be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user processes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or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daemons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(services)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Can have 1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parent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but many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children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Have a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PID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PPID</a:t>
            </a:r>
          </a:p>
          <a:p>
            <a:pPr lvl="1"/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Systemd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is the parent of all processes (PID=1, PPID=0)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Can turn into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rogues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zombies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3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51C24-2ADC-047B-D8A5-7B7BCD817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D407-B094-6782-CB1F-6B5B6FD1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Viewing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13EC6-8CBB-7071-B30C-A646AB73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E452DD-2524-A574-0B4C-D071CA927831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ps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ps</a:t>
            </a:r>
            <a:r>
              <a:rPr lang="en-US" dirty="0">
                <a:solidFill>
                  <a:srgbClr val="FF0000"/>
                </a:solidFill>
              </a:rPr>
              <a:t> –</a:t>
            </a:r>
            <a:r>
              <a:rPr lang="en-US" dirty="0" err="1">
                <a:solidFill>
                  <a:srgbClr val="FF0000"/>
                </a:solidFill>
              </a:rPr>
              <a:t>ef</a:t>
            </a:r>
            <a:r>
              <a:rPr lang="en-US" dirty="0">
                <a:solidFill>
                  <a:srgbClr val="FF0000"/>
                </a:solidFill>
              </a:rPr>
              <a:t> | less 	</a:t>
            </a:r>
            <a:r>
              <a:rPr lang="en-US" dirty="0">
                <a:solidFill>
                  <a:schemeClr val="tx1"/>
                </a:solidFill>
              </a:rPr>
              <a:t>Entire system, full list of columns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ps</a:t>
            </a:r>
            <a:r>
              <a:rPr lang="en-US" dirty="0">
                <a:solidFill>
                  <a:srgbClr val="FF0000"/>
                </a:solidFill>
              </a:rPr>
              <a:t> –</a:t>
            </a:r>
            <a:r>
              <a:rPr lang="en-US" dirty="0" err="1">
                <a:solidFill>
                  <a:srgbClr val="FF0000"/>
                </a:solidFill>
              </a:rPr>
              <a:t>el</a:t>
            </a:r>
            <a:r>
              <a:rPr lang="en-US" dirty="0">
                <a:solidFill>
                  <a:srgbClr val="FF0000"/>
                </a:solidFill>
              </a:rPr>
              <a:t> | grep Z	</a:t>
            </a:r>
            <a:r>
              <a:rPr lang="en-US" dirty="0">
                <a:solidFill>
                  <a:schemeClr val="tx1"/>
                </a:solidFill>
              </a:rPr>
              <a:t>Entire system, long list of columns (state=zombie)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ps</a:t>
            </a:r>
            <a:r>
              <a:rPr lang="en-US" dirty="0">
                <a:solidFill>
                  <a:srgbClr val="FF0000"/>
                </a:solidFill>
              </a:rPr>
              <a:t> aux | grep Z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top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htop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btop</a:t>
            </a:r>
            <a:r>
              <a:rPr lang="en-US">
                <a:solidFill>
                  <a:schemeClr val="tx1"/>
                </a:solidFill>
              </a:rPr>
              <a:t>,</a:t>
            </a:r>
            <a:r>
              <a:rPr lang="en-US">
                <a:solidFill>
                  <a:srgbClr val="FF0000"/>
                </a:solidFill>
              </a:rPr>
              <a:t> atop</a:t>
            </a:r>
          </a:p>
          <a:p>
            <a:pPr marL="0" indent="0">
              <a:buNone/>
            </a:pP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pstree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mpTIA Colors">
      <a:dk1>
        <a:sysClr val="windowText" lastClr="000000"/>
      </a:dk1>
      <a:lt1>
        <a:sysClr val="window" lastClr="FFFFFF"/>
      </a:lt1>
      <a:dk2>
        <a:srgbClr val="36434D"/>
      </a:dk2>
      <a:lt2>
        <a:srgbClr val="EEECE1"/>
      </a:lt2>
      <a:accent1>
        <a:srgbClr val="E01921"/>
      </a:accent1>
      <a:accent2>
        <a:srgbClr val="EC742A"/>
      </a:accent2>
      <a:accent3>
        <a:srgbClr val="F8A721"/>
      </a:accent3>
      <a:accent4>
        <a:srgbClr val="B7D110"/>
      </a:accent4>
      <a:accent5>
        <a:srgbClr val="008ABD"/>
      </a:accent5>
      <a:accent6>
        <a:srgbClr val="7F4B9A"/>
      </a:accent6>
      <a:hlink>
        <a:srgbClr val="E2161A"/>
      </a:hlink>
      <a:folHlink>
        <a:srgbClr val="5760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161A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69727B"/>
          </a:solidFill>
          <a:headEnd type="none"/>
          <a:tailEnd type="non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c5a045cd-caed-4152-a4f5-04c1bd725e2d">
      <Terms xmlns="http://schemas.microsoft.com/office/infopath/2007/PartnerControls"/>
    </lcf76f155ced4ddcb4097134ff3c332f>
    <_ip_UnifiedCompliancePolicyProperties xmlns="http://schemas.microsoft.com/sharepoint/v3" xsi:nil="true"/>
    <TaxCatchAll xmlns="9ff2668b-3160-4a26-9ccd-5997767d9dc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CB5B8767C7745948A3559EF744C69" ma:contentTypeVersion="20" ma:contentTypeDescription="Create a new document." ma:contentTypeScope="" ma:versionID="beabf1da4472aaf6b69e22e6aefea9ab">
  <xsd:schema xmlns:xsd="http://www.w3.org/2001/XMLSchema" xmlns:xs="http://www.w3.org/2001/XMLSchema" xmlns:p="http://schemas.microsoft.com/office/2006/metadata/properties" xmlns:ns1="http://schemas.microsoft.com/sharepoint/v3" xmlns:ns2="c5a045cd-caed-4152-a4f5-04c1bd725e2d" xmlns:ns3="9ff2668b-3160-4a26-9ccd-5997767d9dca" targetNamespace="http://schemas.microsoft.com/office/2006/metadata/properties" ma:root="true" ma:fieldsID="49792f332b3258ccec7056023d04acf0" ns1:_="" ns2:_="" ns3:_="">
    <xsd:import namespace="http://schemas.microsoft.com/sharepoint/v3"/>
    <xsd:import namespace="c5a045cd-caed-4152-a4f5-04c1bd725e2d"/>
    <xsd:import namespace="9ff2668b-3160-4a26-9ccd-5997767d9d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a045cd-caed-4152-a4f5-04c1bd725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7b08e0c-9838-438a-a46d-e871ec00c0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f2668b-3160-4a26-9ccd-5997767d9d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2060ac0-81dd-4fc1-be9b-d5868cbde091}" ma:internalName="TaxCatchAll" ma:showField="CatchAllData" ma:web="9ff2668b-3160-4a26-9ccd-5997767d9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microsoft.com/sharepoint/v3"/>
    <ds:schemaRef ds:uri="c5a045cd-caed-4152-a4f5-04c1bd725e2d"/>
    <ds:schemaRef ds:uri="9ff2668b-3160-4a26-9ccd-5997767d9dca"/>
  </ds:schemaRefs>
</ds:datastoreItem>
</file>

<file path=customXml/itemProps2.xml><?xml version="1.0" encoding="utf-8"?>
<ds:datastoreItem xmlns:ds="http://schemas.openxmlformats.org/officeDocument/2006/customXml" ds:itemID="{8509C2FD-DC2F-4B8B-9C06-1F7994B952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5a045cd-caed-4152-a4f5-04c1bd725e2d"/>
    <ds:schemaRef ds:uri="9ff2668b-3160-4a26-9ccd-5997767d9d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26756</TotalTime>
  <Words>1769</Words>
  <Application>Microsoft Office PowerPoint</Application>
  <PresentationFormat>On-screen Show (16:9)</PresentationFormat>
  <Paragraphs>177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Aptos</vt:lpstr>
      <vt:lpstr>Arial</vt:lpstr>
      <vt:lpstr>Calibri</vt:lpstr>
      <vt:lpstr>Mission Gothic Regular</vt:lpstr>
      <vt:lpstr>Noto Sans Symbols</vt:lpstr>
      <vt:lpstr>Roboto</vt:lpstr>
      <vt:lpstr>Roboto Light</vt:lpstr>
      <vt:lpstr>Slack-Lato</vt:lpstr>
      <vt:lpstr>Wingdings</vt:lpstr>
      <vt:lpstr>Office Theme</vt:lpstr>
      <vt:lpstr>CompTIA Linux+ V8 TTT Session 6:</vt:lpstr>
      <vt:lpstr>PowerPoint Presentation</vt:lpstr>
      <vt:lpstr>Linux+ Team</vt:lpstr>
      <vt:lpstr>PowerPoint Presentation</vt:lpstr>
      <vt:lpstr>The CompTIA Instructor Network (CIN) is a worldwide community for instructors who provide CompTIA certification training.  </vt:lpstr>
      <vt:lpstr>PowerPoint Presentation</vt:lpstr>
      <vt:lpstr>Processes</vt:lpstr>
      <vt:lpstr>Process Terminology</vt:lpstr>
      <vt:lpstr>Viewing Processes</vt:lpstr>
      <vt:lpstr>Killing Processes</vt:lpstr>
      <vt:lpstr>Background Processes</vt:lpstr>
      <vt:lpstr>Processes Priorities</vt:lpstr>
      <vt:lpstr>Scheduling Processes (atd)</vt:lpstr>
      <vt:lpstr>Scheduling Processes (crond)</vt:lpstr>
      <vt:lpstr>The /proc Filesystem</vt:lpstr>
      <vt:lpstr>Kernel Modules</vt:lpstr>
      <vt:lpstr>Kernel Modules</vt:lpstr>
      <vt:lpstr>Kernel Modules</vt:lpstr>
      <vt:lpstr>Users</vt:lpstr>
      <vt:lpstr>User and Group Databases</vt:lpstr>
      <vt:lpstr>Creating and Managing Users</vt:lpstr>
      <vt:lpstr>Creating and Managing Groups</vt:lpstr>
      <vt:lpstr>Logs</vt:lpstr>
      <vt:lpstr>Log File Management (Traditional Syslog)</vt:lpstr>
      <vt:lpstr>Log File Management (Modern Systemd)</vt:lpstr>
      <vt:lpstr>Rotating Logs in /var/log</vt:lpstr>
      <vt:lpstr>Homework Labs</vt:lpstr>
      <vt:lpstr>Homework Labs</vt:lpstr>
      <vt:lpstr>Discussion time: Please type your questions in 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Stephen Schneiter</cp:lastModifiedBy>
  <cp:revision>286</cp:revision>
  <cp:lastPrinted>2013-07-30T16:42:49Z</cp:lastPrinted>
  <dcterms:created xsi:type="dcterms:W3CDTF">2010-04-12T23:12:02Z</dcterms:created>
  <dcterms:modified xsi:type="dcterms:W3CDTF">2025-09-25T15:23:06Z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0x010100AA2CB5B8767C7745948A3559EF744C69</vt:lpwstr>
  </property>
  <property fmtid="{D5CDD505-2E9C-101B-9397-08002B2CF9AE}" pid="3" name="MediaServiceImageTags">
    <vt:lpwstr/>
  </property>
</Properties>
</file>